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2"/>
  </p:notesMasterIdLst>
  <p:sldIdLst>
    <p:sldId id="256" r:id="rId2"/>
    <p:sldId id="257" r:id="rId3"/>
    <p:sldId id="258" r:id="rId4"/>
    <p:sldId id="259" r:id="rId5"/>
    <p:sldId id="260" r:id="rId6"/>
    <p:sldId id="314" r:id="rId7"/>
    <p:sldId id="310" r:id="rId8"/>
    <p:sldId id="261" r:id="rId9"/>
    <p:sldId id="262" r:id="rId10"/>
    <p:sldId id="263" r:id="rId11"/>
    <p:sldId id="264" r:id="rId12"/>
    <p:sldId id="265" r:id="rId13"/>
    <p:sldId id="266" r:id="rId14"/>
    <p:sldId id="267" r:id="rId15"/>
    <p:sldId id="268" r:id="rId16"/>
    <p:sldId id="269" r:id="rId17"/>
    <p:sldId id="270" r:id="rId18"/>
    <p:sldId id="276" r:id="rId19"/>
    <p:sldId id="312" r:id="rId20"/>
    <p:sldId id="271" r:id="rId21"/>
    <p:sldId id="272" r:id="rId22"/>
    <p:sldId id="273" r:id="rId23"/>
    <p:sldId id="274" r:id="rId24"/>
    <p:sldId id="275" r:id="rId25"/>
    <p:sldId id="311"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317" r:id="rId49"/>
    <p:sldId id="315" r:id="rId50"/>
    <p:sldId id="316" r:id="rId51"/>
    <p:sldId id="299" r:id="rId52"/>
    <p:sldId id="300" r:id="rId53"/>
    <p:sldId id="301" r:id="rId54"/>
    <p:sldId id="306" r:id="rId55"/>
    <p:sldId id="307" r:id="rId56"/>
    <p:sldId id="313" r:id="rId57"/>
    <p:sldId id="302" r:id="rId58"/>
    <p:sldId id="303" r:id="rId59"/>
    <p:sldId id="304" r:id="rId60"/>
    <p:sldId id="305" r:id="rId61"/>
  </p:sldIdLst>
  <p:sldSz cx="20104100" cy="11309350"/>
  <p:notesSz cx="20104100" cy="113093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84" autoAdjust="0"/>
    <p:restoredTop sz="94660"/>
  </p:normalViewPr>
  <p:slideViewPr>
    <p:cSldViewPr>
      <p:cViewPr varScale="1">
        <p:scale>
          <a:sx n="42" d="100"/>
          <a:sy n="42" d="100"/>
        </p:scale>
        <p:origin x="412" y="6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C0CB1972-B17E-4052-A04B-9FAF90D544C3}" type="datetimeFigureOut">
              <a:rPr lang="en-US" smtClean="0"/>
              <a:t>9/30/2026</a:t>
            </a:fld>
            <a:endParaRPr lang="en-US"/>
          </a:p>
        </p:txBody>
      </p:sp>
      <p:sp>
        <p:nvSpPr>
          <p:cNvPr id="4" name="Slide Image Placeholder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E488C5B6-43E5-48FF-A514-FFA71FC7BA6F}" type="slidenum">
              <a:rPr lang="en-US" smtClean="0"/>
              <a:t>‹#›</a:t>
            </a:fld>
            <a:endParaRPr lang="en-US"/>
          </a:p>
        </p:txBody>
      </p:sp>
    </p:spTree>
    <p:extLst>
      <p:ext uri="{BB962C8B-B14F-4D97-AF65-F5344CB8AC3E}">
        <p14:creationId xmlns:p14="http://schemas.microsoft.com/office/powerpoint/2010/main" val="42279253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88C5B6-43E5-48FF-A514-FFA71FC7BA6F}" type="slidenum">
              <a:rPr lang="en-US" smtClean="0"/>
              <a:t>1</a:t>
            </a:fld>
            <a:endParaRPr lang="en-US"/>
          </a:p>
        </p:txBody>
      </p:sp>
    </p:spTree>
    <p:extLst>
      <p:ext uri="{BB962C8B-B14F-4D97-AF65-F5344CB8AC3E}">
        <p14:creationId xmlns:p14="http://schemas.microsoft.com/office/powerpoint/2010/main" val="191385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507807" y="3505898"/>
            <a:ext cx="17088486" cy="2374963"/>
          </a:xfrm>
          <a:prstGeom prst="rect">
            <a:avLst/>
          </a:prstGeom>
        </p:spPr>
        <p:txBody>
          <a:bodyPr wrap="square" lIns="0" tIns="0" rIns="0" bIns="0">
            <a:spAutoFit/>
          </a:bodyPr>
          <a:lstStyle>
            <a:lvl1pPr>
              <a:defRPr sz="5900" b="0" i="0">
                <a:solidFill>
                  <a:schemeClr val="bg1"/>
                </a:solidFill>
                <a:latin typeface="Arial"/>
                <a:cs typeface="Arial"/>
              </a:defRPr>
            </a:lvl1pPr>
          </a:lstStyle>
          <a:p>
            <a:endParaRPr/>
          </a:p>
        </p:txBody>
      </p:sp>
      <p:sp>
        <p:nvSpPr>
          <p:cNvPr id="3" name="Holder 3"/>
          <p:cNvSpPr>
            <a:spLocks noGrp="1"/>
          </p:cNvSpPr>
          <p:nvPr>
            <p:ph type="subTitle" idx="4"/>
          </p:nvPr>
        </p:nvSpPr>
        <p:spPr>
          <a:xfrm>
            <a:off x="3015615" y="6333236"/>
            <a:ext cx="14072870" cy="2827337"/>
          </a:xfrm>
          <a:prstGeom prst="rect">
            <a:avLst/>
          </a:prstGeom>
        </p:spPr>
        <p:txBody>
          <a:bodyPr wrap="square" lIns="0" tIns="0" rIns="0" bIns="0">
            <a:spAutoFit/>
          </a:bodyPr>
          <a:lstStyle>
            <a:lvl1pPr>
              <a:defRPr sz="3300" b="0" i="0">
                <a:solidFill>
                  <a:srgbClr val="850038"/>
                </a:solidFill>
                <a:latin typeface="Montserrat Medium"/>
                <a:cs typeface="Montserrat Medium"/>
              </a:defRPr>
            </a:lvl1pPr>
          </a:lstStyle>
          <a:p>
            <a:endParaRPr/>
          </a:p>
        </p:txBody>
      </p:sp>
      <p:sp>
        <p:nvSpPr>
          <p:cNvPr id="4" name="Holder 4"/>
          <p:cNvSpPr>
            <a:spLocks noGrp="1"/>
          </p:cNvSpPr>
          <p:nvPr>
            <p:ph type="ftr" sz="quarter" idx="5"/>
          </p:nvPr>
        </p:nvSpPr>
        <p:spPr/>
        <p:txBody>
          <a:bodyPr lIns="0" tIns="0" rIns="0" bIns="0"/>
          <a:lstStyle>
            <a:lvl1pPr>
              <a:defRPr sz="3950" b="0" i="0">
                <a:solidFill>
                  <a:schemeClr val="bg1"/>
                </a:solidFill>
                <a:latin typeface="Arial"/>
                <a:cs typeface="Arial"/>
              </a:defRPr>
            </a:lvl1pPr>
          </a:lstStyle>
          <a:p>
            <a:pPr marL="12700">
              <a:lnSpc>
                <a:spcPts val="4475"/>
              </a:lnSpc>
            </a:pPr>
            <a:r>
              <a:rPr dirty="0"/>
              <a:t>Open Enrollment</a:t>
            </a:r>
            <a:r>
              <a:rPr spc="-5" dirty="0"/>
              <a:t> </a:t>
            </a:r>
            <a:r>
              <a:rPr spc="-20" dirty="0"/>
              <a:t>2025</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9/30/2026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900" b="0"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3300" b="0" i="0">
                <a:solidFill>
                  <a:srgbClr val="850038"/>
                </a:solidFill>
                <a:latin typeface="Montserrat Medium"/>
                <a:cs typeface="Montserrat Medium"/>
              </a:defRPr>
            </a:lvl1pPr>
          </a:lstStyle>
          <a:p>
            <a:endParaRPr/>
          </a:p>
        </p:txBody>
      </p:sp>
      <p:sp>
        <p:nvSpPr>
          <p:cNvPr id="4" name="Holder 4"/>
          <p:cNvSpPr>
            <a:spLocks noGrp="1"/>
          </p:cNvSpPr>
          <p:nvPr>
            <p:ph type="ftr" sz="quarter" idx="5"/>
          </p:nvPr>
        </p:nvSpPr>
        <p:spPr/>
        <p:txBody>
          <a:bodyPr lIns="0" tIns="0" rIns="0" bIns="0"/>
          <a:lstStyle>
            <a:lvl1pPr>
              <a:defRPr sz="3950" b="0" i="0">
                <a:solidFill>
                  <a:schemeClr val="bg1"/>
                </a:solidFill>
                <a:latin typeface="Arial"/>
                <a:cs typeface="Arial"/>
              </a:defRPr>
            </a:lvl1pPr>
          </a:lstStyle>
          <a:p>
            <a:pPr marL="12700">
              <a:lnSpc>
                <a:spcPts val="4475"/>
              </a:lnSpc>
            </a:pPr>
            <a:r>
              <a:rPr dirty="0"/>
              <a:t>Open Enrollment</a:t>
            </a:r>
            <a:r>
              <a:rPr spc="-5" dirty="0"/>
              <a:t> </a:t>
            </a:r>
            <a:r>
              <a:rPr spc="-20" dirty="0"/>
              <a:t>2025</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9/30/2026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900" b="0" i="0">
                <a:solidFill>
                  <a:schemeClr val="bg1"/>
                </a:solidFill>
                <a:latin typeface="Arial"/>
                <a:cs typeface="Arial"/>
              </a:defRPr>
            </a:lvl1pPr>
          </a:lstStyle>
          <a:p>
            <a:endParaRPr/>
          </a:p>
        </p:txBody>
      </p:sp>
      <p:sp>
        <p:nvSpPr>
          <p:cNvPr id="3" name="Holder 3"/>
          <p:cNvSpPr>
            <a:spLocks noGrp="1"/>
          </p:cNvSpPr>
          <p:nvPr>
            <p:ph sz="half" idx="2"/>
          </p:nvPr>
        </p:nvSpPr>
        <p:spPr>
          <a:xfrm>
            <a:off x="915490" y="2347456"/>
            <a:ext cx="7545070" cy="6408420"/>
          </a:xfrm>
          <a:prstGeom prst="rect">
            <a:avLst/>
          </a:prstGeom>
        </p:spPr>
        <p:txBody>
          <a:bodyPr wrap="square" lIns="0" tIns="0" rIns="0" bIns="0">
            <a:spAutoFit/>
          </a:bodyPr>
          <a:lstStyle>
            <a:lvl1pPr>
              <a:defRPr sz="2950" b="0" i="0" u="sng">
                <a:solidFill>
                  <a:srgbClr val="0462C1"/>
                </a:solidFill>
                <a:latin typeface="Montserrat Medium"/>
                <a:cs typeface="Montserrat Medium"/>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3950" b="0" i="0">
                <a:solidFill>
                  <a:schemeClr val="bg1"/>
                </a:solidFill>
                <a:latin typeface="Arial"/>
                <a:cs typeface="Arial"/>
              </a:defRPr>
            </a:lvl1pPr>
          </a:lstStyle>
          <a:p>
            <a:pPr marL="12700">
              <a:lnSpc>
                <a:spcPts val="4475"/>
              </a:lnSpc>
            </a:pPr>
            <a:r>
              <a:rPr dirty="0"/>
              <a:t>Open Enrollment</a:t>
            </a:r>
            <a:r>
              <a:rPr spc="-5" dirty="0"/>
              <a:t> </a:t>
            </a:r>
            <a:r>
              <a:rPr spc="-20" dirty="0"/>
              <a:t>2025</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9/30/2026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93362" y="93392"/>
            <a:ext cx="19917374" cy="8184688"/>
          </a:xfrm>
          <a:prstGeom prst="rect">
            <a:avLst/>
          </a:prstGeom>
        </p:spPr>
      </p:pic>
      <p:sp>
        <p:nvSpPr>
          <p:cNvPr id="2" name="Holder 2"/>
          <p:cNvSpPr>
            <a:spLocks noGrp="1"/>
          </p:cNvSpPr>
          <p:nvPr>
            <p:ph type="title"/>
          </p:nvPr>
        </p:nvSpPr>
        <p:spPr/>
        <p:txBody>
          <a:bodyPr lIns="0" tIns="0" rIns="0" bIns="0"/>
          <a:lstStyle>
            <a:lvl1pPr>
              <a:defRPr sz="5900" b="0"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defRPr sz="3950" b="0" i="0">
                <a:solidFill>
                  <a:schemeClr val="bg1"/>
                </a:solidFill>
                <a:latin typeface="Arial"/>
                <a:cs typeface="Arial"/>
              </a:defRPr>
            </a:lvl1pPr>
          </a:lstStyle>
          <a:p>
            <a:pPr marL="12700">
              <a:lnSpc>
                <a:spcPts val="4475"/>
              </a:lnSpc>
            </a:pPr>
            <a:r>
              <a:rPr dirty="0"/>
              <a:t>Open Enrollment</a:t>
            </a:r>
            <a:r>
              <a:rPr spc="-5" dirty="0"/>
              <a:t> </a:t>
            </a:r>
            <a:r>
              <a:rPr spc="-20" dirty="0"/>
              <a:t>2025</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9/30/2026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3950" b="0" i="0">
                <a:solidFill>
                  <a:schemeClr val="bg1"/>
                </a:solidFill>
                <a:latin typeface="Arial"/>
                <a:cs typeface="Arial"/>
              </a:defRPr>
            </a:lvl1pPr>
          </a:lstStyle>
          <a:p>
            <a:pPr marL="12700">
              <a:lnSpc>
                <a:spcPts val="4475"/>
              </a:lnSpc>
            </a:pPr>
            <a:r>
              <a:rPr dirty="0"/>
              <a:t>Open Enrollment</a:t>
            </a:r>
            <a:r>
              <a:rPr spc="-5" dirty="0"/>
              <a:t> </a:t>
            </a:r>
            <a:r>
              <a:rPr spc="-20" dirty="0"/>
              <a:t>2025</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9/30/2026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46574" y="104696"/>
            <a:ext cx="19808825" cy="1424305"/>
          </a:xfrm>
          <a:custGeom>
            <a:avLst/>
            <a:gdLst/>
            <a:ahLst/>
            <a:cxnLst/>
            <a:rect l="l" t="t" r="r" b="b"/>
            <a:pathLst>
              <a:path w="19808825" h="1424305">
                <a:moveTo>
                  <a:pt x="19666471" y="0"/>
                </a:moveTo>
                <a:lnTo>
                  <a:pt x="141977" y="0"/>
                </a:lnTo>
                <a:lnTo>
                  <a:pt x="97100" y="7236"/>
                </a:lnTo>
                <a:lnTo>
                  <a:pt x="58125" y="27388"/>
                </a:lnTo>
                <a:lnTo>
                  <a:pt x="27392" y="58118"/>
                </a:lnTo>
                <a:lnTo>
                  <a:pt x="7237" y="97090"/>
                </a:lnTo>
                <a:lnTo>
                  <a:pt x="0" y="141967"/>
                </a:lnTo>
                <a:lnTo>
                  <a:pt x="0" y="1281894"/>
                </a:lnTo>
                <a:lnTo>
                  <a:pt x="7237" y="1326771"/>
                </a:lnTo>
                <a:lnTo>
                  <a:pt x="27392" y="1365743"/>
                </a:lnTo>
                <a:lnTo>
                  <a:pt x="58125" y="1396473"/>
                </a:lnTo>
                <a:lnTo>
                  <a:pt x="97100" y="1416625"/>
                </a:lnTo>
                <a:lnTo>
                  <a:pt x="141977" y="1423862"/>
                </a:lnTo>
                <a:lnTo>
                  <a:pt x="19666471" y="1423862"/>
                </a:lnTo>
                <a:lnTo>
                  <a:pt x="19711348" y="1416625"/>
                </a:lnTo>
                <a:lnTo>
                  <a:pt x="19750320" y="1396473"/>
                </a:lnTo>
                <a:lnTo>
                  <a:pt x="19781050" y="1365743"/>
                </a:lnTo>
                <a:lnTo>
                  <a:pt x="19801202" y="1326771"/>
                </a:lnTo>
                <a:lnTo>
                  <a:pt x="19808438" y="1281894"/>
                </a:lnTo>
                <a:lnTo>
                  <a:pt x="19808438" y="141967"/>
                </a:lnTo>
                <a:lnTo>
                  <a:pt x="19801202" y="97090"/>
                </a:lnTo>
                <a:lnTo>
                  <a:pt x="19781050" y="58118"/>
                </a:lnTo>
                <a:lnTo>
                  <a:pt x="19750320" y="27388"/>
                </a:lnTo>
                <a:lnTo>
                  <a:pt x="19711348" y="7236"/>
                </a:lnTo>
                <a:lnTo>
                  <a:pt x="19666471" y="0"/>
                </a:lnTo>
                <a:close/>
              </a:path>
            </a:pathLst>
          </a:custGeom>
          <a:solidFill>
            <a:srgbClr val="4D4D4D"/>
          </a:solidFill>
        </p:spPr>
        <p:txBody>
          <a:bodyPr wrap="square" lIns="0" tIns="0" rIns="0" bIns="0" rtlCol="0"/>
          <a:lstStyle/>
          <a:p>
            <a:endParaRPr/>
          </a:p>
        </p:txBody>
      </p:sp>
      <p:sp>
        <p:nvSpPr>
          <p:cNvPr id="17" name="bg object 17"/>
          <p:cNvSpPr/>
          <p:nvPr/>
        </p:nvSpPr>
        <p:spPr>
          <a:xfrm>
            <a:off x="146574" y="1716696"/>
            <a:ext cx="19808825" cy="7874000"/>
          </a:xfrm>
          <a:custGeom>
            <a:avLst/>
            <a:gdLst/>
            <a:ahLst/>
            <a:cxnLst/>
            <a:rect l="l" t="t" r="r" b="b"/>
            <a:pathLst>
              <a:path w="19808825" h="7874000">
                <a:moveTo>
                  <a:pt x="19619986" y="0"/>
                </a:moveTo>
                <a:lnTo>
                  <a:pt x="188483" y="0"/>
                </a:lnTo>
                <a:lnTo>
                  <a:pt x="138376" y="6740"/>
                </a:lnTo>
                <a:lnTo>
                  <a:pt x="93351" y="25759"/>
                </a:lnTo>
                <a:lnTo>
                  <a:pt x="55204" y="55253"/>
                </a:lnTo>
                <a:lnTo>
                  <a:pt x="25733" y="93419"/>
                </a:lnTo>
                <a:lnTo>
                  <a:pt x="6732" y="138455"/>
                </a:lnTo>
                <a:lnTo>
                  <a:pt x="0" y="188557"/>
                </a:lnTo>
                <a:lnTo>
                  <a:pt x="0" y="7685192"/>
                </a:lnTo>
                <a:lnTo>
                  <a:pt x="6732" y="7735294"/>
                </a:lnTo>
                <a:lnTo>
                  <a:pt x="25733" y="7780330"/>
                </a:lnTo>
                <a:lnTo>
                  <a:pt x="55204" y="7818496"/>
                </a:lnTo>
                <a:lnTo>
                  <a:pt x="93351" y="7847990"/>
                </a:lnTo>
                <a:lnTo>
                  <a:pt x="138376" y="7867009"/>
                </a:lnTo>
                <a:lnTo>
                  <a:pt x="188483" y="7873749"/>
                </a:lnTo>
                <a:lnTo>
                  <a:pt x="19619986" y="7873749"/>
                </a:lnTo>
                <a:lnTo>
                  <a:pt x="19670080" y="7867009"/>
                </a:lnTo>
                <a:lnTo>
                  <a:pt x="19715096" y="7847990"/>
                </a:lnTo>
                <a:lnTo>
                  <a:pt x="19753237" y="7818496"/>
                </a:lnTo>
                <a:lnTo>
                  <a:pt x="19782706" y="7780330"/>
                </a:lnTo>
                <a:lnTo>
                  <a:pt x="19801706" y="7735294"/>
                </a:lnTo>
                <a:lnTo>
                  <a:pt x="19808438" y="7685192"/>
                </a:lnTo>
                <a:lnTo>
                  <a:pt x="19808438" y="188557"/>
                </a:lnTo>
                <a:lnTo>
                  <a:pt x="19801706" y="138455"/>
                </a:lnTo>
                <a:lnTo>
                  <a:pt x="19782706" y="93419"/>
                </a:lnTo>
                <a:lnTo>
                  <a:pt x="19753237" y="55253"/>
                </a:lnTo>
                <a:lnTo>
                  <a:pt x="19715096" y="25759"/>
                </a:lnTo>
                <a:lnTo>
                  <a:pt x="19670080" y="6740"/>
                </a:lnTo>
                <a:lnTo>
                  <a:pt x="19619986" y="0"/>
                </a:lnTo>
                <a:close/>
              </a:path>
            </a:pathLst>
          </a:custGeom>
          <a:solidFill>
            <a:srgbClr val="D9D9D9"/>
          </a:solidFill>
        </p:spPr>
        <p:txBody>
          <a:bodyPr wrap="square" lIns="0" tIns="0" rIns="0" bIns="0" rtlCol="0"/>
          <a:lstStyle/>
          <a:p>
            <a:endParaRPr/>
          </a:p>
        </p:txBody>
      </p:sp>
      <p:sp>
        <p:nvSpPr>
          <p:cNvPr id="18" name="bg object 18"/>
          <p:cNvSpPr/>
          <p:nvPr/>
        </p:nvSpPr>
        <p:spPr>
          <a:xfrm>
            <a:off x="146574" y="9778584"/>
            <a:ext cx="15976600" cy="1424305"/>
          </a:xfrm>
          <a:custGeom>
            <a:avLst/>
            <a:gdLst/>
            <a:ahLst/>
            <a:cxnLst/>
            <a:rect l="l" t="t" r="r" b="b"/>
            <a:pathLst>
              <a:path w="15976600" h="1424304">
                <a:moveTo>
                  <a:pt x="15739228" y="0"/>
                </a:moveTo>
                <a:lnTo>
                  <a:pt x="237303" y="0"/>
                </a:lnTo>
                <a:lnTo>
                  <a:pt x="189478" y="4822"/>
                </a:lnTo>
                <a:lnTo>
                  <a:pt x="144934" y="18652"/>
                </a:lnTo>
                <a:lnTo>
                  <a:pt x="104625" y="40535"/>
                </a:lnTo>
                <a:lnTo>
                  <a:pt x="69504" y="69517"/>
                </a:lnTo>
                <a:lnTo>
                  <a:pt x="40527" y="104644"/>
                </a:lnTo>
                <a:lnTo>
                  <a:pt x="18648" y="144961"/>
                </a:lnTo>
                <a:lnTo>
                  <a:pt x="4821" y="189512"/>
                </a:lnTo>
                <a:lnTo>
                  <a:pt x="0" y="237345"/>
                </a:lnTo>
                <a:lnTo>
                  <a:pt x="0" y="1186548"/>
                </a:lnTo>
                <a:lnTo>
                  <a:pt x="4821" y="1234376"/>
                </a:lnTo>
                <a:lnTo>
                  <a:pt x="18648" y="1278923"/>
                </a:lnTo>
                <a:lnTo>
                  <a:pt x="40527" y="1319234"/>
                </a:lnTo>
                <a:lnTo>
                  <a:pt x="69504" y="1354356"/>
                </a:lnTo>
                <a:lnTo>
                  <a:pt x="104625" y="1383333"/>
                </a:lnTo>
                <a:lnTo>
                  <a:pt x="144934" y="1405213"/>
                </a:lnTo>
                <a:lnTo>
                  <a:pt x="189478" y="1419041"/>
                </a:lnTo>
                <a:lnTo>
                  <a:pt x="237303" y="1423862"/>
                </a:lnTo>
                <a:lnTo>
                  <a:pt x="15739228" y="1423862"/>
                </a:lnTo>
                <a:lnTo>
                  <a:pt x="15787060" y="1419041"/>
                </a:lnTo>
                <a:lnTo>
                  <a:pt x="15831612" y="1405213"/>
                </a:lnTo>
                <a:lnTo>
                  <a:pt x="15871929" y="1383333"/>
                </a:lnTo>
                <a:lnTo>
                  <a:pt x="15907055" y="1354356"/>
                </a:lnTo>
                <a:lnTo>
                  <a:pt x="15936038" y="1319234"/>
                </a:lnTo>
                <a:lnTo>
                  <a:pt x="15957921" y="1278923"/>
                </a:lnTo>
                <a:lnTo>
                  <a:pt x="15971751" y="1234376"/>
                </a:lnTo>
                <a:lnTo>
                  <a:pt x="15976573" y="1186548"/>
                </a:lnTo>
                <a:lnTo>
                  <a:pt x="15976573" y="237345"/>
                </a:lnTo>
                <a:lnTo>
                  <a:pt x="15971751" y="189512"/>
                </a:lnTo>
                <a:lnTo>
                  <a:pt x="15957921" y="144961"/>
                </a:lnTo>
                <a:lnTo>
                  <a:pt x="15936038" y="104644"/>
                </a:lnTo>
                <a:lnTo>
                  <a:pt x="15907055" y="69517"/>
                </a:lnTo>
                <a:lnTo>
                  <a:pt x="15871929" y="40535"/>
                </a:lnTo>
                <a:lnTo>
                  <a:pt x="15831612" y="18652"/>
                </a:lnTo>
                <a:lnTo>
                  <a:pt x="15787060" y="4822"/>
                </a:lnTo>
                <a:lnTo>
                  <a:pt x="15739228" y="0"/>
                </a:lnTo>
                <a:close/>
              </a:path>
            </a:pathLst>
          </a:custGeom>
          <a:solidFill>
            <a:srgbClr val="850038"/>
          </a:solidFill>
        </p:spPr>
        <p:txBody>
          <a:bodyPr wrap="square" lIns="0" tIns="0" rIns="0" bIns="0" rtlCol="0"/>
          <a:lstStyle/>
          <a:p>
            <a:endParaRPr/>
          </a:p>
        </p:txBody>
      </p:sp>
      <p:pic>
        <p:nvPicPr>
          <p:cNvPr id="19" name="bg object 19"/>
          <p:cNvPicPr/>
          <p:nvPr/>
        </p:nvPicPr>
        <p:blipFill>
          <a:blip r:embed="rId7" cstate="print"/>
          <a:stretch>
            <a:fillRect/>
          </a:stretch>
        </p:blipFill>
        <p:spPr>
          <a:xfrm>
            <a:off x="16394577" y="10259490"/>
            <a:ext cx="3477459" cy="558782"/>
          </a:xfrm>
          <a:prstGeom prst="rect">
            <a:avLst/>
          </a:prstGeom>
        </p:spPr>
      </p:pic>
      <p:sp>
        <p:nvSpPr>
          <p:cNvPr id="2" name="Holder 2"/>
          <p:cNvSpPr>
            <a:spLocks noGrp="1"/>
          </p:cNvSpPr>
          <p:nvPr>
            <p:ph type="title"/>
          </p:nvPr>
        </p:nvSpPr>
        <p:spPr>
          <a:xfrm>
            <a:off x="355912" y="339559"/>
            <a:ext cx="19392274" cy="999825"/>
          </a:xfrm>
          <a:prstGeom prst="rect">
            <a:avLst/>
          </a:prstGeom>
        </p:spPr>
        <p:txBody>
          <a:bodyPr wrap="square" lIns="0" tIns="0" rIns="0" bIns="0">
            <a:spAutoFit/>
          </a:bodyPr>
          <a:lstStyle>
            <a:lvl1pPr>
              <a:defRPr sz="5900" b="0" i="0">
                <a:solidFill>
                  <a:schemeClr val="bg1"/>
                </a:solidFill>
                <a:latin typeface="Arial"/>
                <a:cs typeface="Arial"/>
              </a:defRPr>
            </a:lvl1pPr>
          </a:lstStyle>
          <a:p>
            <a:endParaRPr/>
          </a:p>
        </p:txBody>
      </p:sp>
      <p:sp>
        <p:nvSpPr>
          <p:cNvPr id="3" name="Holder 3"/>
          <p:cNvSpPr>
            <a:spLocks noGrp="1"/>
          </p:cNvSpPr>
          <p:nvPr>
            <p:ph type="body" idx="1"/>
          </p:nvPr>
        </p:nvSpPr>
        <p:spPr>
          <a:xfrm>
            <a:off x="1444665" y="2572343"/>
            <a:ext cx="17158335" cy="5453380"/>
          </a:xfrm>
          <a:prstGeom prst="rect">
            <a:avLst/>
          </a:prstGeom>
        </p:spPr>
        <p:txBody>
          <a:bodyPr wrap="square" lIns="0" tIns="0" rIns="0" bIns="0">
            <a:spAutoFit/>
          </a:bodyPr>
          <a:lstStyle>
            <a:lvl1pPr>
              <a:defRPr sz="3300" b="0" i="0">
                <a:solidFill>
                  <a:srgbClr val="850038"/>
                </a:solidFill>
                <a:latin typeface="Montserrat Medium"/>
                <a:cs typeface="Montserrat Medium"/>
              </a:defRPr>
            </a:lvl1pPr>
          </a:lstStyle>
          <a:p>
            <a:endParaRPr/>
          </a:p>
        </p:txBody>
      </p:sp>
      <p:sp>
        <p:nvSpPr>
          <p:cNvPr id="4" name="Holder 4"/>
          <p:cNvSpPr>
            <a:spLocks noGrp="1"/>
          </p:cNvSpPr>
          <p:nvPr>
            <p:ph type="ftr" sz="quarter" idx="5"/>
          </p:nvPr>
        </p:nvSpPr>
        <p:spPr>
          <a:xfrm>
            <a:off x="355912" y="10200300"/>
            <a:ext cx="5057775" cy="587375"/>
          </a:xfrm>
          <a:prstGeom prst="rect">
            <a:avLst/>
          </a:prstGeom>
        </p:spPr>
        <p:txBody>
          <a:bodyPr wrap="square" lIns="0" tIns="0" rIns="0" bIns="0">
            <a:spAutoFit/>
          </a:bodyPr>
          <a:lstStyle>
            <a:lvl1pPr>
              <a:defRPr sz="3950" b="0" i="0">
                <a:solidFill>
                  <a:schemeClr val="bg1"/>
                </a:solidFill>
                <a:latin typeface="Arial"/>
                <a:cs typeface="Arial"/>
              </a:defRPr>
            </a:lvl1pPr>
          </a:lstStyle>
          <a:p>
            <a:pPr marL="12700">
              <a:lnSpc>
                <a:spcPts val="4475"/>
              </a:lnSpc>
            </a:pPr>
            <a:r>
              <a:rPr dirty="0"/>
              <a:t>Open Enrollment</a:t>
            </a:r>
            <a:r>
              <a:rPr spc="-5" dirty="0"/>
              <a:t> </a:t>
            </a:r>
            <a:r>
              <a:rPr spc="-20" dirty="0"/>
              <a:t>2025</a:t>
            </a:r>
          </a:p>
        </p:txBody>
      </p:sp>
      <p:sp>
        <p:nvSpPr>
          <p:cNvPr id="5" name="Holder 5"/>
          <p:cNvSpPr>
            <a:spLocks noGrp="1"/>
          </p:cNvSpPr>
          <p:nvPr>
            <p:ph type="dt" sz="half" idx="6"/>
          </p:nvPr>
        </p:nvSpPr>
        <p:spPr>
          <a:xfrm>
            <a:off x="1005205" y="10517696"/>
            <a:ext cx="4623943" cy="56546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9/30/2026</a:t>
            </a:fld>
            <a:endParaRPr lang="en-US"/>
          </a:p>
        </p:txBody>
      </p:sp>
      <p:sp>
        <p:nvSpPr>
          <p:cNvPr id="6" name="Holder 6"/>
          <p:cNvSpPr>
            <a:spLocks noGrp="1"/>
          </p:cNvSpPr>
          <p:nvPr>
            <p:ph type="sldNum" sz="quarter" idx="7"/>
          </p:nvPr>
        </p:nvSpPr>
        <p:spPr>
          <a:xfrm>
            <a:off x="14474953" y="10517696"/>
            <a:ext cx="4623943" cy="56546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benxcel.net/Platform"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s://55d605b3-6758-45fd-968e-8356f4a7b23e.usrfiles.com/ugd/55d605_c044d9ae163f4500b393753fd05c2f71.pdf" TargetMode="External"/><Relationship Id="rId7" Type="http://schemas.openxmlformats.org/officeDocument/2006/relationships/hyperlink" Target="https://55d605b3-6758-45fd-968e-8356f4a7b23e.usrfiles.com/ugd/55d605_b78133a0f69c47c0bb40dd599b44073f.pdf" TargetMode="External"/><Relationship Id="rId2" Type="http://schemas.openxmlformats.org/officeDocument/2006/relationships/hyperlink" Target="https://55d605b3-6758-45fd-968e-8356f4a7b23e.usrfiles.com/ugd/55d605_4e66d87c2b46435ab5eb0145991e040d.pdf" TargetMode="External"/><Relationship Id="rId1" Type="http://schemas.openxmlformats.org/officeDocument/2006/relationships/slideLayout" Target="../slideLayouts/slideLayout2.xml"/><Relationship Id="rId6" Type="http://schemas.openxmlformats.org/officeDocument/2006/relationships/hyperlink" Target="https://55d605b3-6758-45fd-968e-8356f4a7b23e.usrfiles.com/ugd/55d605_518afcfca5e447baa7406a93d3941634.pdf" TargetMode="External"/><Relationship Id="rId5" Type="http://schemas.openxmlformats.org/officeDocument/2006/relationships/hyperlink" Target="https://55d605b3-6758-45fd-968e-8356f4a7b23e.usrfiles.com/ugd/55d605_e9a3c17007b44138b334a92be8045e1a.pdf" TargetMode="External"/><Relationship Id="rId4" Type="http://schemas.openxmlformats.org/officeDocument/2006/relationships/hyperlink" Target="https://55d605b3-6758-45fd-968e-8356f4a7b23e.usrfiles.com/ugd/55d605_3d05f07a60e84d1abc4728810533692e.pdf"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55d605b3-6758-45fd-968e-8356f4a7b23e.usrfiles.com/ugd/55d605_518afcfca5e447baa7406a93d3941634.pdf" TargetMode="Externa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hyperlink" Target="https://kptargetclinic.org/" TargetMode="External"/><Relationship Id="rId2" Type="http://schemas.openxmlformats.org/officeDocument/2006/relationships/hyperlink" Target="https://healthy.kaiserpermanente.org/get-care/traveling?kp_shortcut_referrer=kp.org/travel" TargetMode="External"/><Relationship Id="rId1" Type="http://schemas.openxmlformats.org/officeDocument/2006/relationships/slideLayout" Target="../slideLayouts/slideLayout2.xml"/><Relationship Id="rId4" Type="http://schemas.openxmlformats.org/officeDocument/2006/relationships/hyperlink" Target="https://healthy.kaiserpermanente.org/health-wellness/mental-health/tools-resources/digital?kp_shortcut_referrer=kp.org/selfcareapps"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kp.org/healthyliving" TargetMode="External"/><Relationship Id="rId2" Type="http://schemas.openxmlformats.org/officeDocument/2006/relationships/hyperlink" Target="https://healthy.kaiserpermanente.org/health-wellness/mental-health/tools-resources/digital?kp_shortcut_referrer=kp.org/selfcareapps" TargetMode="External"/><Relationship Id="rId1" Type="http://schemas.openxmlformats.org/officeDocument/2006/relationships/slideLayout" Target="../slideLayouts/slideLayout2.xml"/><Relationship Id="rId6" Type="http://schemas.openxmlformats.org/officeDocument/2006/relationships/hyperlink" Target="http://www.kp.org/choosehealthy" TargetMode="External"/><Relationship Id="rId5" Type="http://schemas.openxmlformats.org/officeDocument/2006/relationships/hyperlink" Target="http://kp.org/wellnesscoach" TargetMode="External"/><Relationship Id="rId4" Type="http://schemas.openxmlformats.org/officeDocument/2006/relationships/hyperlink" Target="https://healthy.kaiserpermanente.org/health-wellness/classes-programs?kp_shortcut_referrer=kp.org/classes"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55d605b3-6758-45fd-968e-8356f4a7b23e.usrfiles.com/ugd/55d605_3d05f07a60e84d1abc4728810533692e.pdf" TargetMode="External"/><Relationship Id="rId2" Type="http://schemas.openxmlformats.org/officeDocument/2006/relationships/hyperlink" Target="https://55d605b3-6758-45fd-968e-8356f4a7b23e.usrfiles.com/ugd/55d605_c044d9ae163f4500b393753fd05c2f71.pdf" TargetMode="Externa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hyperlink" Target="https://55d605b3-6758-45fd-968e-8356f4a7b23e.usrfiles.com/ugd/55d605_3d05f07a60e84d1abc4728810533692e.pdf" TargetMode="External"/><Relationship Id="rId2" Type="http://schemas.openxmlformats.org/officeDocument/2006/relationships/hyperlink" Target="https://55d605b3-6758-45fd-968e-8356f4a7b23e.usrfiles.com/ugd/55d605_c044d9ae163f4500b393753fd05c2f71.pdf" TargetMode="Externa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55d605b3-6758-45fd-968e-8356f4a7b23e.usrfiles.com/ugd/55d605_e9a3c17007b44138b334a92be8045e1a.pdf" TargetMode="Externa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navitus.com/who-we-serve/members/"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anthem.com/ca/register/" TargetMode="External"/><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hyperlink" Target="https://www.anthem.com/ca"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1.deltadentalins.com/" TargetMode="External"/><Relationship Id="rId2" Type="http://schemas.openxmlformats.org/officeDocument/2006/relationships/hyperlink" Target="https://259033fe-074e-4052-9936-fe4e4f73b604.usrfiles.com/ugd/259033_184ed99011ac40c488a42427b4978b81.pdf" TargetMode="External"/><Relationship Id="rId1" Type="http://schemas.openxmlformats.org/officeDocument/2006/relationships/slideLayout" Target="../slideLayouts/slideLayout2.xml"/><Relationship Id="rId4" Type="http://schemas.openxmlformats.org/officeDocument/2006/relationships/hyperlink" Target="https://www1.deltadentalins.com/members/find-a-dentist.html"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20.jpg"/></Relationships>
</file>

<file path=ppt/slides/_rels/slide30.xml.rels><?xml version="1.0" encoding="UTF-8" standalone="yes"?>
<Relationships xmlns="http://schemas.openxmlformats.org/package/2006/relationships"><Relationship Id="rId3" Type="http://schemas.openxmlformats.org/officeDocument/2006/relationships/hyperlink" Target="http://www.deltadentalins.com/members" TargetMode="External"/><Relationship Id="rId2" Type="http://schemas.openxmlformats.org/officeDocument/2006/relationships/hyperlink" Target="https://www1.deltadentalins.com/members/smileway-wellness-benefits.html" TargetMode="External"/><Relationship Id="rId1" Type="http://schemas.openxmlformats.org/officeDocument/2006/relationships/slideLayout" Target="../slideLayouts/slideLayout2.xml"/><Relationship Id="rId6" Type="http://schemas.openxmlformats.org/officeDocument/2006/relationships/hyperlink" Target="http://www.lifeperksml.lifemart.com/" TargetMode="External"/><Relationship Id="rId5" Type="http://schemas.openxmlformats.org/officeDocument/2006/relationships/hyperlink" Target="http://www.qualsight.com/-delta-dental" TargetMode="External"/><Relationship Id="rId4" Type="http://schemas.openxmlformats.org/officeDocument/2006/relationships/hyperlink" Target="http://www.amplifonusa.com/deltadentalins"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www.vsp.com/" TargetMode="External"/><Relationship Id="rId2" Type="http://schemas.openxmlformats.org/officeDocument/2006/relationships/hyperlink" Target="https://55d605b3-6758-45fd-968e-8356f4a7b23e.usrfiles.com/ugd/55d605_1ea5056248bc46e5a480a0e4bb183c53.pdf" TargetMode="External"/><Relationship Id="rId1" Type="http://schemas.openxmlformats.org/officeDocument/2006/relationships/slideLayout" Target="../slideLayouts/slideLayout3.xml"/><Relationship Id="rId4" Type="http://schemas.openxmlformats.org/officeDocument/2006/relationships/hyperlink" Target="https://www.vsp.com/eye-doctor"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mailto:idtheft@europeassitance-USA.com" TargetMode="External"/><Relationship Id="rId2" Type="http://schemas.openxmlformats.org/officeDocument/2006/relationships/hyperlink" Target="https://259033fe-074e-4052-9936-fe4e4f73b604.usrfiles.com/ugd/259033_580ed26cfc3b4755a59a8370604944a9.pdf"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hyperlink" Target="https://259033fe-074e-4052-9936-fe4e4f73b604.usrfiles.com/ugd/259033_e0acb31a98df44bdb9a994902c16bf65.pdf"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www.talkspace.com/Alliant." TargetMode="Externa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hyperlink" Target="https://pathwisegroup.com/csurma/"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mailto:mrafaelsepulveda@csudh.edu"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mailto:mrousseau@csudh.edu"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1118046" y="2863115"/>
            <a:ext cx="17868007" cy="2832020"/>
          </a:xfrm>
          <a:prstGeom prst="rect">
            <a:avLst/>
          </a:prstGeom>
        </p:spPr>
      </p:pic>
      <p:sp>
        <p:nvSpPr>
          <p:cNvPr id="3" name="object 3"/>
          <p:cNvSpPr txBox="1">
            <a:spLocks noGrp="1"/>
          </p:cNvSpPr>
          <p:nvPr>
            <p:ph type="title"/>
          </p:nvPr>
        </p:nvSpPr>
        <p:spPr>
          <a:xfrm>
            <a:off x="6183090" y="8892826"/>
            <a:ext cx="7708900" cy="1533525"/>
          </a:xfrm>
          <a:prstGeom prst="rect">
            <a:avLst/>
          </a:prstGeom>
        </p:spPr>
        <p:txBody>
          <a:bodyPr vert="horz" wrap="square" lIns="0" tIns="11430" rIns="0" bIns="0" rtlCol="0">
            <a:spAutoFit/>
          </a:bodyPr>
          <a:lstStyle/>
          <a:p>
            <a:pPr marL="12700">
              <a:lnSpc>
                <a:spcPct val="100000"/>
              </a:lnSpc>
              <a:spcBef>
                <a:spcPts val="90"/>
              </a:spcBef>
            </a:pPr>
            <a:r>
              <a:rPr sz="9900" dirty="0">
                <a:solidFill>
                  <a:srgbClr val="000000"/>
                </a:solidFill>
              </a:rPr>
              <a:t>202</a:t>
            </a:r>
            <a:r>
              <a:rPr lang="en-US" sz="9900" dirty="0">
                <a:solidFill>
                  <a:srgbClr val="000000"/>
                </a:solidFill>
              </a:rPr>
              <a:t>7</a:t>
            </a:r>
            <a:r>
              <a:rPr sz="9900" spc="-5" dirty="0">
                <a:solidFill>
                  <a:srgbClr val="000000"/>
                </a:solidFill>
              </a:rPr>
              <a:t> </a:t>
            </a:r>
            <a:r>
              <a:rPr sz="9900" spc="-10" dirty="0">
                <a:solidFill>
                  <a:srgbClr val="000000"/>
                </a:solidFill>
              </a:rPr>
              <a:t>Benefits</a:t>
            </a:r>
            <a:endParaRPr sz="9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47637" y="106461"/>
            <a:ext cx="19808825" cy="9297670"/>
            <a:chOff x="146574" y="104696"/>
            <a:chExt cx="19808825" cy="9297670"/>
          </a:xfrm>
        </p:grpSpPr>
        <p:sp>
          <p:nvSpPr>
            <p:cNvPr id="3" name="object 3"/>
            <p:cNvSpPr/>
            <p:nvPr/>
          </p:nvSpPr>
          <p:spPr>
            <a:xfrm>
              <a:off x="146574" y="104696"/>
              <a:ext cx="19808825" cy="1424305"/>
            </a:xfrm>
            <a:custGeom>
              <a:avLst/>
              <a:gdLst/>
              <a:ahLst/>
              <a:cxnLst/>
              <a:rect l="l" t="t" r="r" b="b"/>
              <a:pathLst>
                <a:path w="19808825" h="1424305">
                  <a:moveTo>
                    <a:pt x="19666471" y="0"/>
                  </a:moveTo>
                  <a:lnTo>
                    <a:pt x="141977" y="0"/>
                  </a:lnTo>
                  <a:lnTo>
                    <a:pt x="97100" y="7236"/>
                  </a:lnTo>
                  <a:lnTo>
                    <a:pt x="58125" y="27388"/>
                  </a:lnTo>
                  <a:lnTo>
                    <a:pt x="27392" y="58118"/>
                  </a:lnTo>
                  <a:lnTo>
                    <a:pt x="7237" y="97090"/>
                  </a:lnTo>
                  <a:lnTo>
                    <a:pt x="0" y="141967"/>
                  </a:lnTo>
                  <a:lnTo>
                    <a:pt x="0" y="1281894"/>
                  </a:lnTo>
                  <a:lnTo>
                    <a:pt x="7237" y="1326771"/>
                  </a:lnTo>
                  <a:lnTo>
                    <a:pt x="27392" y="1365743"/>
                  </a:lnTo>
                  <a:lnTo>
                    <a:pt x="58125" y="1396473"/>
                  </a:lnTo>
                  <a:lnTo>
                    <a:pt x="97100" y="1416625"/>
                  </a:lnTo>
                  <a:lnTo>
                    <a:pt x="141977" y="1423862"/>
                  </a:lnTo>
                  <a:lnTo>
                    <a:pt x="19666471" y="1423862"/>
                  </a:lnTo>
                  <a:lnTo>
                    <a:pt x="19711348" y="1416625"/>
                  </a:lnTo>
                  <a:lnTo>
                    <a:pt x="19750320" y="1396473"/>
                  </a:lnTo>
                  <a:lnTo>
                    <a:pt x="19781050" y="1365743"/>
                  </a:lnTo>
                  <a:lnTo>
                    <a:pt x="19801202" y="1326771"/>
                  </a:lnTo>
                  <a:lnTo>
                    <a:pt x="19808438" y="1281894"/>
                  </a:lnTo>
                  <a:lnTo>
                    <a:pt x="19808438" y="141967"/>
                  </a:lnTo>
                  <a:lnTo>
                    <a:pt x="19801202" y="97090"/>
                  </a:lnTo>
                  <a:lnTo>
                    <a:pt x="19781050" y="58118"/>
                  </a:lnTo>
                  <a:lnTo>
                    <a:pt x="19750320" y="27388"/>
                  </a:lnTo>
                  <a:lnTo>
                    <a:pt x="19711348" y="7236"/>
                  </a:lnTo>
                  <a:lnTo>
                    <a:pt x="19666471" y="0"/>
                  </a:lnTo>
                  <a:close/>
                </a:path>
              </a:pathLst>
            </a:custGeom>
            <a:solidFill>
              <a:srgbClr val="4D4D4D"/>
            </a:solidFill>
          </p:spPr>
          <p:txBody>
            <a:bodyPr wrap="square" lIns="0" tIns="0" rIns="0" bIns="0" rtlCol="0"/>
            <a:lstStyle/>
            <a:p>
              <a:endParaRPr/>
            </a:p>
          </p:txBody>
        </p:sp>
        <p:sp>
          <p:nvSpPr>
            <p:cNvPr id="4" name="object 4"/>
            <p:cNvSpPr/>
            <p:nvPr/>
          </p:nvSpPr>
          <p:spPr>
            <a:xfrm>
              <a:off x="146574" y="1528139"/>
              <a:ext cx="19808825" cy="7874000"/>
            </a:xfrm>
            <a:custGeom>
              <a:avLst/>
              <a:gdLst/>
              <a:ahLst/>
              <a:cxnLst/>
              <a:rect l="l" t="t" r="r" b="b"/>
              <a:pathLst>
                <a:path w="19808825" h="7874000">
                  <a:moveTo>
                    <a:pt x="19619986" y="0"/>
                  </a:moveTo>
                  <a:lnTo>
                    <a:pt x="188483" y="0"/>
                  </a:lnTo>
                  <a:lnTo>
                    <a:pt x="138376" y="6732"/>
                  </a:lnTo>
                  <a:lnTo>
                    <a:pt x="93351" y="25731"/>
                  </a:lnTo>
                  <a:lnTo>
                    <a:pt x="55204" y="55200"/>
                  </a:lnTo>
                  <a:lnTo>
                    <a:pt x="25733" y="93342"/>
                  </a:lnTo>
                  <a:lnTo>
                    <a:pt x="6732" y="138358"/>
                  </a:lnTo>
                  <a:lnTo>
                    <a:pt x="0" y="188452"/>
                  </a:lnTo>
                  <a:lnTo>
                    <a:pt x="0" y="7685192"/>
                  </a:lnTo>
                  <a:lnTo>
                    <a:pt x="6732" y="7735286"/>
                  </a:lnTo>
                  <a:lnTo>
                    <a:pt x="25733" y="7780302"/>
                  </a:lnTo>
                  <a:lnTo>
                    <a:pt x="55204" y="7818444"/>
                  </a:lnTo>
                  <a:lnTo>
                    <a:pt x="93351" y="7847913"/>
                  </a:lnTo>
                  <a:lnTo>
                    <a:pt x="138376" y="7866912"/>
                  </a:lnTo>
                  <a:lnTo>
                    <a:pt x="188483" y="7873645"/>
                  </a:lnTo>
                  <a:lnTo>
                    <a:pt x="19619986" y="7873645"/>
                  </a:lnTo>
                  <a:lnTo>
                    <a:pt x="19670080" y="7866912"/>
                  </a:lnTo>
                  <a:lnTo>
                    <a:pt x="19715096" y="7847913"/>
                  </a:lnTo>
                  <a:lnTo>
                    <a:pt x="19753237" y="7818444"/>
                  </a:lnTo>
                  <a:lnTo>
                    <a:pt x="19782706" y="7780302"/>
                  </a:lnTo>
                  <a:lnTo>
                    <a:pt x="19801706" y="7735286"/>
                  </a:lnTo>
                  <a:lnTo>
                    <a:pt x="19808438" y="7685192"/>
                  </a:lnTo>
                  <a:lnTo>
                    <a:pt x="19808438" y="188452"/>
                  </a:lnTo>
                  <a:lnTo>
                    <a:pt x="19801706" y="138358"/>
                  </a:lnTo>
                  <a:lnTo>
                    <a:pt x="19782706" y="93342"/>
                  </a:lnTo>
                  <a:lnTo>
                    <a:pt x="19753237" y="55200"/>
                  </a:lnTo>
                  <a:lnTo>
                    <a:pt x="19715096" y="25731"/>
                  </a:lnTo>
                  <a:lnTo>
                    <a:pt x="19670080" y="6732"/>
                  </a:lnTo>
                  <a:lnTo>
                    <a:pt x="19619986" y="0"/>
                  </a:lnTo>
                  <a:close/>
                </a:path>
              </a:pathLst>
            </a:custGeom>
            <a:solidFill>
              <a:srgbClr val="D9D9D9"/>
            </a:solidFill>
          </p:spPr>
          <p:txBody>
            <a:bodyPr wrap="square" lIns="0" tIns="0" rIns="0" bIns="0" rtlCol="0"/>
            <a:lstStyle/>
            <a:p>
              <a:endParaRPr/>
            </a:p>
          </p:txBody>
        </p:sp>
      </p:grpSp>
      <p:sp>
        <p:nvSpPr>
          <p:cNvPr id="5" name="object 5"/>
          <p:cNvSpPr/>
          <p:nvPr/>
        </p:nvSpPr>
        <p:spPr>
          <a:xfrm>
            <a:off x="146574" y="9778584"/>
            <a:ext cx="15976600" cy="1424305"/>
          </a:xfrm>
          <a:custGeom>
            <a:avLst/>
            <a:gdLst/>
            <a:ahLst/>
            <a:cxnLst/>
            <a:rect l="l" t="t" r="r" b="b"/>
            <a:pathLst>
              <a:path w="15976600" h="1424304">
                <a:moveTo>
                  <a:pt x="15739228" y="0"/>
                </a:moveTo>
                <a:lnTo>
                  <a:pt x="237303" y="0"/>
                </a:lnTo>
                <a:lnTo>
                  <a:pt x="189478" y="4822"/>
                </a:lnTo>
                <a:lnTo>
                  <a:pt x="144934" y="18652"/>
                </a:lnTo>
                <a:lnTo>
                  <a:pt x="104625" y="40535"/>
                </a:lnTo>
                <a:lnTo>
                  <a:pt x="69504" y="69517"/>
                </a:lnTo>
                <a:lnTo>
                  <a:pt x="40527" y="104644"/>
                </a:lnTo>
                <a:lnTo>
                  <a:pt x="18648" y="144961"/>
                </a:lnTo>
                <a:lnTo>
                  <a:pt x="4821" y="189512"/>
                </a:lnTo>
                <a:lnTo>
                  <a:pt x="0" y="237345"/>
                </a:lnTo>
                <a:lnTo>
                  <a:pt x="0" y="1186548"/>
                </a:lnTo>
                <a:lnTo>
                  <a:pt x="4821" y="1234376"/>
                </a:lnTo>
                <a:lnTo>
                  <a:pt x="18648" y="1278923"/>
                </a:lnTo>
                <a:lnTo>
                  <a:pt x="40527" y="1319234"/>
                </a:lnTo>
                <a:lnTo>
                  <a:pt x="69504" y="1354356"/>
                </a:lnTo>
                <a:lnTo>
                  <a:pt x="104625" y="1383333"/>
                </a:lnTo>
                <a:lnTo>
                  <a:pt x="144934" y="1405213"/>
                </a:lnTo>
                <a:lnTo>
                  <a:pt x="189478" y="1419041"/>
                </a:lnTo>
                <a:lnTo>
                  <a:pt x="237303" y="1423862"/>
                </a:lnTo>
                <a:lnTo>
                  <a:pt x="15739228" y="1423862"/>
                </a:lnTo>
                <a:lnTo>
                  <a:pt x="15787060" y="1419041"/>
                </a:lnTo>
                <a:lnTo>
                  <a:pt x="15831612" y="1405213"/>
                </a:lnTo>
                <a:lnTo>
                  <a:pt x="15871929" y="1383333"/>
                </a:lnTo>
                <a:lnTo>
                  <a:pt x="15907055" y="1354356"/>
                </a:lnTo>
                <a:lnTo>
                  <a:pt x="15936038" y="1319234"/>
                </a:lnTo>
                <a:lnTo>
                  <a:pt x="15957921" y="1278923"/>
                </a:lnTo>
                <a:lnTo>
                  <a:pt x="15971751" y="1234376"/>
                </a:lnTo>
                <a:lnTo>
                  <a:pt x="15976573" y="1186548"/>
                </a:lnTo>
                <a:lnTo>
                  <a:pt x="15976573" y="237345"/>
                </a:lnTo>
                <a:lnTo>
                  <a:pt x="15971751" y="189512"/>
                </a:lnTo>
                <a:lnTo>
                  <a:pt x="15957921" y="144961"/>
                </a:lnTo>
                <a:lnTo>
                  <a:pt x="15936038" y="104644"/>
                </a:lnTo>
                <a:lnTo>
                  <a:pt x="15907055" y="69517"/>
                </a:lnTo>
                <a:lnTo>
                  <a:pt x="15871929" y="40535"/>
                </a:lnTo>
                <a:lnTo>
                  <a:pt x="15831612" y="18652"/>
                </a:lnTo>
                <a:lnTo>
                  <a:pt x="15787060" y="4822"/>
                </a:lnTo>
                <a:lnTo>
                  <a:pt x="15739228" y="0"/>
                </a:lnTo>
                <a:close/>
              </a:path>
            </a:pathLst>
          </a:custGeom>
          <a:solidFill>
            <a:srgbClr val="850038"/>
          </a:solidFill>
        </p:spPr>
        <p:txBody>
          <a:bodyPr wrap="square" lIns="0" tIns="0" rIns="0" bIns="0" rtlCol="0"/>
          <a:lstStyle/>
          <a:p>
            <a:endParaRPr/>
          </a:p>
        </p:txBody>
      </p:sp>
      <p:pic>
        <p:nvPicPr>
          <p:cNvPr id="6" name="object 6"/>
          <p:cNvPicPr/>
          <p:nvPr/>
        </p:nvPicPr>
        <p:blipFill>
          <a:blip r:embed="rId2" cstate="print"/>
          <a:stretch>
            <a:fillRect/>
          </a:stretch>
        </p:blipFill>
        <p:spPr>
          <a:xfrm>
            <a:off x="16394577" y="10259490"/>
            <a:ext cx="3477459" cy="558782"/>
          </a:xfrm>
          <a:prstGeom prst="rect">
            <a:avLst/>
          </a:prstGeom>
        </p:spPr>
      </p:pic>
      <p:sp>
        <p:nvSpPr>
          <p:cNvPr id="7" name="object 7"/>
          <p:cNvSpPr txBox="1">
            <a:spLocks noGrp="1"/>
          </p:cNvSpPr>
          <p:nvPr>
            <p:ph type="title"/>
          </p:nvPr>
        </p:nvSpPr>
        <p:spPr>
          <a:xfrm>
            <a:off x="355912" y="339559"/>
            <a:ext cx="19392274" cy="925253"/>
          </a:xfrm>
          <a:prstGeom prst="rect">
            <a:avLst/>
          </a:prstGeom>
        </p:spPr>
        <p:txBody>
          <a:bodyPr vert="horz" wrap="square" lIns="0" tIns="17145" rIns="0" bIns="0" rtlCol="0">
            <a:spAutoFit/>
          </a:bodyPr>
          <a:lstStyle/>
          <a:p>
            <a:pPr marL="320675">
              <a:lnSpc>
                <a:spcPct val="100000"/>
              </a:lnSpc>
              <a:spcBef>
                <a:spcPts val="135"/>
              </a:spcBef>
            </a:pPr>
            <a:r>
              <a:rPr dirty="0"/>
              <a:t>202</a:t>
            </a:r>
            <a:r>
              <a:rPr lang="en-US" dirty="0"/>
              <a:t>7</a:t>
            </a:r>
            <a:r>
              <a:rPr dirty="0"/>
              <a:t> Open</a:t>
            </a:r>
            <a:r>
              <a:rPr spc="-35" dirty="0"/>
              <a:t> </a:t>
            </a:r>
            <a:r>
              <a:rPr spc="-10" dirty="0"/>
              <a:t>Enrollment</a:t>
            </a:r>
          </a:p>
        </p:txBody>
      </p:sp>
      <p:sp>
        <p:nvSpPr>
          <p:cNvPr id="8" name="object 8"/>
          <p:cNvSpPr txBox="1"/>
          <p:nvPr/>
        </p:nvSpPr>
        <p:spPr>
          <a:xfrm>
            <a:off x="594921" y="3787505"/>
            <a:ext cx="7781925" cy="2061210"/>
          </a:xfrm>
          <a:prstGeom prst="rect">
            <a:avLst/>
          </a:prstGeom>
        </p:spPr>
        <p:txBody>
          <a:bodyPr vert="horz" wrap="square" lIns="0" tIns="12700" rIns="0" bIns="0" rtlCol="0">
            <a:spAutoFit/>
          </a:bodyPr>
          <a:lstStyle/>
          <a:p>
            <a:pPr algn="ctr">
              <a:lnSpc>
                <a:spcPct val="100000"/>
              </a:lnSpc>
              <a:spcBef>
                <a:spcPts val="100"/>
              </a:spcBef>
            </a:pPr>
            <a:r>
              <a:rPr sz="4450" b="0" spc="-35" dirty="0">
                <a:solidFill>
                  <a:srgbClr val="850038"/>
                </a:solidFill>
                <a:latin typeface="Montserrat Medium"/>
                <a:cs typeface="Montserrat Medium"/>
              </a:rPr>
              <a:t>Starts</a:t>
            </a:r>
            <a:r>
              <a:rPr sz="4450" b="0" spc="-340" dirty="0">
                <a:solidFill>
                  <a:srgbClr val="850038"/>
                </a:solidFill>
                <a:latin typeface="Montserrat Medium"/>
                <a:cs typeface="Montserrat Medium"/>
              </a:rPr>
              <a:t> </a:t>
            </a:r>
            <a:r>
              <a:rPr sz="4450" b="0" spc="-55" dirty="0">
                <a:solidFill>
                  <a:srgbClr val="850038"/>
                </a:solidFill>
                <a:latin typeface="Montserrat Medium"/>
                <a:cs typeface="Montserrat Medium"/>
              </a:rPr>
              <a:t>October</a:t>
            </a:r>
            <a:r>
              <a:rPr sz="4450" b="0" spc="-340" dirty="0">
                <a:solidFill>
                  <a:srgbClr val="850038"/>
                </a:solidFill>
                <a:latin typeface="Montserrat Medium"/>
                <a:cs typeface="Montserrat Medium"/>
              </a:rPr>
              <a:t> </a:t>
            </a:r>
            <a:r>
              <a:rPr sz="4450" b="0" dirty="0">
                <a:solidFill>
                  <a:srgbClr val="850038"/>
                </a:solidFill>
                <a:latin typeface="Montserrat Medium"/>
                <a:cs typeface="Montserrat Medium"/>
              </a:rPr>
              <a:t>1</a:t>
            </a:r>
            <a:r>
              <a:rPr sz="4425" b="0" baseline="25423" dirty="0">
                <a:solidFill>
                  <a:srgbClr val="850038"/>
                </a:solidFill>
                <a:latin typeface="Montserrat Medium"/>
                <a:cs typeface="Montserrat Medium"/>
              </a:rPr>
              <a:t>st</a:t>
            </a:r>
            <a:r>
              <a:rPr sz="4450" b="0" dirty="0">
                <a:solidFill>
                  <a:srgbClr val="850038"/>
                </a:solidFill>
                <a:latin typeface="Montserrat Medium"/>
                <a:cs typeface="Montserrat Medium"/>
              </a:rPr>
              <a:t>,</a:t>
            </a:r>
            <a:r>
              <a:rPr sz="4450" b="0" spc="-225" dirty="0">
                <a:solidFill>
                  <a:srgbClr val="850038"/>
                </a:solidFill>
                <a:latin typeface="Montserrat Medium"/>
                <a:cs typeface="Montserrat Medium"/>
              </a:rPr>
              <a:t> </a:t>
            </a:r>
            <a:r>
              <a:rPr sz="4450" b="0" spc="-25" dirty="0">
                <a:solidFill>
                  <a:srgbClr val="850038"/>
                </a:solidFill>
                <a:latin typeface="Montserrat Medium"/>
                <a:cs typeface="Montserrat Medium"/>
              </a:rPr>
              <a:t>202</a:t>
            </a:r>
            <a:r>
              <a:rPr lang="en-US" sz="4450" b="0" spc="-25" dirty="0">
                <a:solidFill>
                  <a:srgbClr val="850038"/>
                </a:solidFill>
                <a:latin typeface="Montserrat Medium"/>
                <a:cs typeface="Montserrat Medium"/>
              </a:rPr>
              <a:t>6</a:t>
            </a:r>
            <a:r>
              <a:rPr sz="4450" b="0" spc="-25" dirty="0">
                <a:solidFill>
                  <a:srgbClr val="850038"/>
                </a:solidFill>
                <a:latin typeface="Montserrat Medium"/>
                <a:cs typeface="Montserrat Medium"/>
              </a:rPr>
              <a:t>,</a:t>
            </a:r>
            <a:r>
              <a:rPr sz="4450" b="0" spc="-210" dirty="0">
                <a:solidFill>
                  <a:srgbClr val="850038"/>
                </a:solidFill>
                <a:latin typeface="Montserrat Medium"/>
                <a:cs typeface="Montserrat Medium"/>
              </a:rPr>
              <a:t> </a:t>
            </a:r>
            <a:r>
              <a:rPr sz="4450" b="0" spc="-25" dirty="0">
                <a:solidFill>
                  <a:srgbClr val="850038"/>
                </a:solidFill>
                <a:latin typeface="Montserrat Medium"/>
                <a:cs typeface="Montserrat Medium"/>
              </a:rPr>
              <a:t>and</a:t>
            </a:r>
            <a:endParaRPr sz="4450" dirty="0">
              <a:latin typeface="Montserrat Medium"/>
              <a:cs typeface="Montserrat Medium"/>
            </a:endParaRPr>
          </a:p>
          <a:p>
            <a:pPr marL="38735" algn="ctr">
              <a:lnSpc>
                <a:spcPct val="100000"/>
              </a:lnSpc>
              <a:spcBef>
                <a:spcPts val="5350"/>
              </a:spcBef>
            </a:pPr>
            <a:r>
              <a:rPr sz="4450" b="0" spc="-55" dirty="0">
                <a:solidFill>
                  <a:srgbClr val="850038"/>
                </a:solidFill>
                <a:latin typeface="Montserrat Medium"/>
                <a:cs typeface="Montserrat Medium"/>
              </a:rPr>
              <a:t>ends</a:t>
            </a:r>
            <a:r>
              <a:rPr sz="4450" b="0" spc="-340" dirty="0">
                <a:solidFill>
                  <a:srgbClr val="850038"/>
                </a:solidFill>
                <a:latin typeface="Montserrat Medium"/>
                <a:cs typeface="Montserrat Medium"/>
              </a:rPr>
              <a:t> </a:t>
            </a:r>
            <a:r>
              <a:rPr sz="4450" b="0" spc="-55" dirty="0">
                <a:solidFill>
                  <a:srgbClr val="850038"/>
                </a:solidFill>
                <a:latin typeface="Montserrat Medium"/>
                <a:cs typeface="Montserrat Medium"/>
              </a:rPr>
              <a:t>October</a:t>
            </a:r>
            <a:r>
              <a:rPr sz="4450" b="0" spc="-340" dirty="0">
                <a:solidFill>
                  <a:srgbClr val="850038"/>
                </a:solidFill>
                <a:latin typeface="Montserrat Medium"/>
                <a:cs typeface="Montserrat Medium"/>
              </a:rPr>
              <a:t> </a:t>
            </a:r>
            <a:r>
              <a:rPr sz="4450" b="0" spc="-20" dirty="0">
                <a:solidFill>
                  <a:srgbClr val="850038"/>
                </a:solidFill>
                <a:latin typeface="Montserrat Medium"/>
                <a:cs typeface="Montserrat Medium"/>
              </a:rPr>
              <a:t>31st,</a:t>
            </a:r>
            <a:r>
              <a:rPr sz="4450" b="0" spc="-195" dirty="0">
                <a:solidFill>
                  <a:srgbClr val="850038"/>
                </a:solidFill>
                <a:latin typeface="Montserrat Medium"/>
                <a:cs typeface="Montserrat Medium"/>
              </a:rPr>
              <a:t> </a:t>
            </a:r>
            <a:r>
              <a:rPr sz="4450" b="0" spc="-20" dirty="0">
                <a:solidFill>
                  <a:srgbClr val="850038"/>
                </a:solidFill>
                <a:latin typeface="Montserrat Medium"/>
                <a:cs typeface="Montserrat Medium"/>
              </a:rPr>
              <a:t>202</a:t>
            </a:r>
            <a:r>
              <a:rPr lang="en-US" sz="4450" spc="-20" dirty="0">
                <a:solidFill>
                  <a:srgbClr val="850038"/>
                </a:solidFill>
                <a:latin typeface="Montserrat Medium"/>
                <a:cs typeface="Montserrat Medium"/>
              </a:rPr>
              <a:t>6</a:t>
            </a:r>
            <a:endParaRPr sz="4450" dirty="0">
              <a:latin typeface="Montserrat Medium"/>
              <a:cs typeface="Montserrat Medium"/>
            </a:endParaRPr>
          </a:p>
        </p:txBody>
      </p:sp>
      <p:sp>
        <p:nvSpPr>
          <p:cNvPr id="10" name="object 10"/>
          <p:cNvSpPr txBox="1"/>
          <p:nvPr/>
        </p:nvSpPr>
        <p:spPr>
          <a:xfrm>
            <a:off x="355912" y="10200300"/>
            <a:ext cx="5063490" cy="587375"/>
          </a:xfrm>
          <a:prstGeom prst="rect">
            <a:avLst/>
          </a:prstGeom>
        </p:spPr>
        <p:txBody>
          <a:bodyPr vert="horz" wrap="square" lIns="0" tIns="0" rIns="0" bIns="0" rtlCol="0">
            <a:spAutoFit/>
          </a:bodyPr>
          <a:lstStyle/>
          <a:p>
            <a:pPr marL="12700">
              <a:lnSpc>
                <a:spcPts val="4475"/>
              </a:lnSpc>
            </a:pPr>
            <a:r>
              <a:rPr sz="3950" dirty="0">
                <a:solidFill>
                  <a:srgbClr val="FFFFFF"/>
                </a:solidFill>
                <a:latin typeface="Arial"/>
                <a:cs typeface="Arial"/>
              </a:rPr>
              <a:t>Open</a:t>
            </a:r>
            <a:r>
              <a:rPr sz="3950" spc="25" dirty="0">
                <a:solidFill>
                  <a:srgbClr val="FFFFFF"/>
                </a:solidFill>
                <a:latin typeface="Arial"/>
                <a:cs typeface="Arial"/>
              </a:rPr>
              <a:t> </a:t>
            </a:r>
            <a:r>
              <a:rPr sz="3950" dirty="0">
                <a:solidFill>
                  <a:srgbClr val="FFFFFF"/>
                </a:solidFill>
                <a:latin typeface="Arial"/>
                <a:cs typeface="Arial"/>
              </a:rPr>
              <a:t>Enrollment</a:t>
            </a:r>
            <a:r>
              <a:rPr sz="3950" spc="15" dirty="0">
                <a:solidFill>
                  <a:srgbClr val="FFFFFF"/>
                </a:solidFill>
                <a:latin typeface="Arial"/>
                <a:cs typeface="Arial"/>
              </a:rPr>
              <a:t> </a:t>
            </a:r>
            <a:r>
              <a:rPr sz="3950" spc="-20" dirty="0">
                <a:solidFill>
                  <a:srgbClr val="FFFFFF"/>
                </a:solidFill>
                <a:latin typeface="Arial"/>
                <a:cs typeface="Arial"/>
              </a:rPr>
              <a:t>202</a:t>
            </a:r>
            <a:r>
              <a:rPr lang="en-US" sz="3950" spc="-20" dirty="0">
                <a:solidFill>
                  <a:srgbClr val="FFFFFF"/>
                </a:solidFill>
                <a:latin typeface="Arial"/>
                <a:cs typeface="Arial"/>
              </a:rPr>
              <a:t>7</a:t>
            </a:r>
            <a:endParaRPr sz="3950" dirty="0">
              <a:latin typeface="Arial"/>
              <a:cs typeface="Arial"/>
            </a:endParaRPr>
          </a:p>
        </p:txBody>
      </p:sp>
      <p:pic>
        <p:nvPicPr>
          <p:cNvPr id="13" name="Picture 12" descr="Two people chatting">
            <a:extLst>
              <a:ext uri="{FF2B5EF4-FFF2-40B4-BE49-F238E27FC236}">
                <a16:creationId xmlns:a16="http://schemas.microsoft.com/office/drawing/2014/main" id="{A349D781-2BFB-7149-B75C-B4F31B9DC11B}"/>
              </a:ext>
            </a:extLst>
          </p:cNvPr>
          <p:cNvPicPr>
            <a:picLocks noChangeAspect="1"/>
          </p:cNvPicPr>
          <p:nvPr/>
        </p:nvPicPr>
        <p:blipFill>
          <a:blip r:embed="rId3"/>
          <a:stretch>
            <a:fillRect/>
          </a:stretch>
        </p:blipFill>
        <p:spPr>
          <a:xfrm>
            <a:off x="10204450" y="1529905"/>
            <a:ext cx="9752012" cy="7874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46574" y="104696"/>
            <a:ext cx="19808825" cy="9297670"/>
            <a:chOff x="146574" y="104696"/>
            <a:chExt cx="19808825" cy="9297670"/>
          </a:xfrm>
        </p:grpSpPr>
        <p:sp>
          <p:nvSpPr>
            <p:cNvPr id="3" name="object 3"/>
            <p:cNvSpPr/>
            <p:nvPr/>
          </p:nvSpPr>
          <p:spPr>
            <a:xfrm>
              <a:off x="146574" y="104696"/>
              <a:ext cx="19808825" cy="1424305"/>
            </a:xfrm>
            <a:custGeom>
              <a:avLst/>
              <a:gdLst/>
              <a:ahLst/>
              <a:cxnLst/>
              <a:rect l="l" t="t" r="r" b="b"/>
              <a:pathLst>
                <a:path w="19808825" h="1424305">
                  <a:moveTo>
                    <a:pt x="19666471" y="0"/>
                  </a:moveTo>
                  <a:lnTo>
                    <a:pt x="141977" y="0"/>
                  </a:lnTo>
                  <a:lnTo>
                    <a:pt x="97100" y="7236"/>
                  </a:lnTo>
                  <a:lnTo>
                    <a:pt x="58125" y="27388"/>
                  </a:lnTo>
                  <a:lnTo>
                    <a:pt x="27392" y="58118"/>
                  </a:lnTo>
                  <a:lnTo>
                    <a:pt x="7237" y="97090"/>
                  </a:lnTo>
                  <a:lnTo>
                    <a:pt x="0" y="141967"/>
                  </a:lnTo>
                  <a:lnTo>
                    <a:pt x="0" y="1281894"/>
                  </a:lnTo>
                  <a:lnTo>
                    <a:pt x="7237" y="1326771"/>
                  </a:lnTo>
                  <a:lnTo>
                    <a:pt x="27392" y="1365743"/>
                  </a:lnTo>
                  <a:lnTo>
                    <a:pt x="58125" y="1396473"/>
                  </a:lnTo>
                  <a:lnTo>
                    <a:pt x="97100" y="1416625"/>
                  </a:lnTo>
                  <a:lnTo>
                    <a:pt x="141977" y="1423862"/>
                  </a:lnTo>
                  <a:lnTo>
                    <a:pt x="19666471" y="1423862"/>
                  </a:lnTo>
                  <a:lnTo>
                    <a:pt x="19711348" y="1416625"/>
                  </a:lnTo>
                  <a:lnTo>
                    <a:pt x="19750320" y="1396473"/>
                  </a:lnTo>
                  <a:lnTo>
                    <a:pt x="19781050" y="1365743"/>
                  </a:lnTo>
                  <a:lnTo>
                    <a:pt x="19801202" y="1326771"/>
                  </a:lnTo>
                  <a:lnTo>
                    <a:pt x="19808438" y="1281894"/>
                  </a:lnTo>
                  <a:lnTo>
                    <a:pt x="19808438" y="141967"/>
                  </a:lnTo>
                  <a:lnTo>
                    <a:pt x="19801202" y="97090"/>
                  </a:lnTo>
                  <a:lnTo>
                    <a:pt x="19781050" y="58118"/>
                  </a:lnTo>
                  <a:lnTo>
                    <a:pt x="19750320" y="27388"/>
                  </a:lnTo>
                  <a:lnTo>
                    <a:pt x="19711348" y="7236"/>
                  </a:lnTo>
                  <a:lnTo>
                    <a:pt x="19666471" y="0"/>
                  </a:lnTo>
                  <a:close/>
                </a:path>
              </a:pathLst>
            </a:custGeom>
            <a:solidFill>
              <a:srgbClr val="4D4D4D"/>
            </a:solidFill>
          </p:spPr>
          <p:txBody>
            <a:bodyPr wrap="square" lIns="0" tIns="0" rIns="0" bIns="0" rtlCol="0"/>
            <a:lstStyle/>
            <a:p>
              <a:endParaRPr/>
            </a:p>
          </p:txBody>
        </p:sp>
        <p:sp>
          <p:nvSpPr>
            <p:cNvPr id="4" name="object 4"/>
            <p:cNvSpPr/>
            <p:nvPr/>
          </p:nvSpPr>
          <p:spPr>
            <a:xfrm>
              <a:off x="146574" y="1528139"/>
              <a:ext cx="19808825" cy="7874000"/>
            </a:xfrm>
            <a:custGeom>
              <a:avLst/>
              <a:gdLst/>
              <a:ahLst/>
              <a:cxnLst/>
              <a:rect l="l" t="t" r="r" b="b"/>
              <a:pathLst>
                <a:path w="19808825" h="7874000">
                  <a:moveTo>
                    <a:pt x="19619986" y="0"/>
                  </a:moveTo>
                  <a:lnTo>
                    <a:pt x="188483" y="0"/>
                  </a:lnTo>
                  <a:lnTo>
                    <a:pt x="138376" y="6732"/>
                  </a:lnTo>
                  <a:lnTo>
                    <a:pt x="93351" y="25731"/>
                  </a:lnTo>
                  <a:lnTo>
                    <a:pt x="55204" y="55200"/>
                  </a:lnTo>
                  <a:lnTo>
                    <a:pt x="25733" y="93342"/>
                  </a:lnTo>
                  <a:lnTo>
                    <a:pt x="6732" y="138358"/>
                  </a:lnTo>
                  <a:lnTo>
                    <a:pt x="0" y="188452"/>
                  </a:lnTo>
                  <a:lnTo>
                    <a:pt x="0" y="7685192"/>
                  </a:lnTo>
                  <a:lnTo>
                    <a:pt x="6732" y="7735286"/>
                  </a:lnTo>
                  <a:lnTo>
                    <a:pt x="25733" y="7780302"/>
                  </a:lnTo>
                  <a:lnTo>
                    <a:pt x="55204" y="7818444"/>
                  </a:lnTo>
                  <a:lnTo>
                    <a:pt x="93351" y="7847913"/>
                  </a:lnTo>
                  <a:lnTo>
                    <a:pt x="138376" y="7866912"/>
                  </a:lnTo>
                  <a:lnTo>
                    <a:pt x="188483" y="7873645"/>
                  </a:lnTo>
                  <a:lnTo>
                    <a:pt x="19619986" y="7873645"/>
                  </a:lnTo>
                  <a:lnTo>
                    <a:pt x="19670080" y="7866912"/>
                  </a:lnTo>
                  <a:lnTo>
                    <a:pt x="19715096" y="7847913"/>
                  </a:lnTo>
                  <a:lnTo>
                    <a:pt x="19753237" y="7818444"/>
                  </a:lnTo>
                  <a:lnTo>
                    <a:pt x="19782706" y="7780302"/>
                  </a:lnTo>
                  <a:lnTo>
                    <a:pt x="19801706" y="7735286"/>
                  </a:lnTo>
                  <a:lnTo>
                    <a:pt x="19808438" y="7685192"/>
                  </a:lnTo>
                  <a:lnTo>
                    <a:pt x="19808438" y="188452"/>
                  </a:lnTo>
                  <a:lnTo>
                    <a:pt x="19801706" y="138358"/>
                  </a:lnTo>
                  <a:lnTo>
                    <a:pt x="19782706" y="93342"/>
                  </a:lnTo>
                  <a:lnTo>
                    <a:pt x="19753237" y="55200"/>
                  </a:lnTo>
                  <a:lnTo>
                    <a:pt x="19715096" y="25731"/>
                  </a:lnTo>
                  <a:lnTo>
                    <a:pt x="19670080" y="6732"/>
                  </a:lnTo>
                  <a:lnTo>
                    <a:pt x="19619986" y="0"/>
                  </a:lnTo>
                  <a:close/>
                </a:path>
              </a:pathLst>
            </a:custGeom>
            <a:solidFill>
              <a:srgbClr val="D9D9D9"/>
            </a:solidFill>
          </p:spPr>
          <p:txBody>
            <a:bodyPr wrap="square" lIns="0" tIns="0" rIns="0" bIns="0" rtlCol="0"/>
            <a:lstStyle/>
            <a:p>
              <a:endParaRPr/>
            </a:p>
          </p:txBody>
        </p:sp>
      </p:grpSp>
      <p:sp>
        <p:nvSpPr>
          <p:cNvPr id="5" name="object 5"/>
          <p:cNvSpPr/>
          <p:nvPr/>
        </p:nvSpPr>
        <p:spPr>
          <a:xfrm>
            <a:off x="146574" y="9778584"/>
            <a:ext cx="15976600" cy="1424305"/>
          </a:xfrm>
          <a:custGeom>
            <a:avLst/>
            <a:gdLst/>
            <a:ahLst/>
            <a:cxnLst/>
            <a:rect l="l" t="t" r="r" b="b"/>
            <a:pathLst>
              <a:path w="15976600" h="1424304">
                <a:moveTo>
                  <a:pt x="15739228" y="0"/>
                </a:moveTo>
                <a:lnTo>
                  <a:pt x="237303" y="0"/>
                </a:lnTo>
                <a:lnTo>
                  <a:pt x="189478" y="4822"/>
                </a:lnTo>
                <a:lnTo>
                  <a:pt x="144934" y="18652"/>
                </a:lnTo>
                <a:lnTo>
                  <a:pt x="104625" y="40535"/>
                </a:lnTo>
                <a:lnTo>
                  <a:pt x="69504" y="69517"/>
                </a:lnTo>
                <a:lnTo>
                  <a:pt x="40527" y="104644"/>
                </a:lnTo>
                <a:lnTo>
                  <a:pt x="18648" y="144961"/>
                </a:lnTo>
                <a:lnTo>
                  <a:pt x="4821" y="189512"/>
                </a:lnTo>
                <a:lnTo>
                  <a:pt x="0" y="237345"/>
                </a:lnTo>
                <a:lnTo>
                  <a:pt x="0" y="1186548"/>
                </a:lnTo>
                <a:lnTo>
                  <a:pt x="4821" y="1234376"/>
                </a:lnTo>
                <a:lnTo>
                  <a:pt x="18648" y="1278923"/>
                </a:lnTo>
                <a:lnTo>
                  <a:pt x="40527" y="1319234"/>
                </a:lnTo>
                <a:lnTo>
                  <a:pt x="69504" y="1354356"/>
                </a:lnTo>
                <a:lnTo>
                  <a:pt x="104625" y="1383333"/>
                </a:lnTo>
                <a:lnTo>
                  <a:pt x="144934" y="1405213"/>
                </a:lnTo>
                <a:lnTo>
                  <a:pt x="189478" y="1419041"/>
                </a:lnTo>
                <a:lnTo>
                  <a:pt x="237303" y="1423862"/>
                </a:lnTo>
                <a:lnTo>
                  <a:pt x="15739228" y="1423862"/>
                </a:lnTo>
                <a:lnTo>
                  <a:pt x="15787060" y="1419041"/>
                </a:lnTo>
                <a:lnTo>
                  <a:pt x="15831612" y="1405213"/>
                </a:lnTo>
                <a:lnTo>
                  <a:pt x="15871929" y="1383333"/>
                </a:lnTo>
                <a:lnTo>
                  <a:pt x="15907055" y="1354356"/>
                </a:lnTo>
                <a:lnTo>
                  <a:pt x="15936038" y="1319234"/>
                </a:lnTo>
                <a:lnTo>
                  <a:pt x="15957921" y="1278923"/>
                </a:lnTo>
                <a:lnTo>
                  <a:pt x="15971751" y="1234376"/>
                </a:lnTo>
                <a:lnTo>
                  <a:pt x="15976573" y="1186548"/>
                </a:lnTo>
                <a:lnTo>
                  <a:pt x="15976573" y="237345"/>
                </a:lnTo>
                <a:lnTo>
                  <a:pt x="15971751" y="189512"/>
                </a:lnTo>
                <a:lnTo>
                  <a:pt x="15957921" y="144961"/>
                </a:lnTo>
                <a:lnTo>
                  <a:pt x="15936038" y="104644"/>
                </a:lnTo>
                <a:lnTo>
                  <a:pt x="15907055" y="69517"/>
                </a:lnTo>
                <a:lnTo>
                  <a:pt x="15871929" y="40535"/>
                </a:lnTo>
                <a:lnTo>
                  <a:pt x="15831612" y="18652"/>
                </a:lnTo>
                <a:lnTo>
                  <a:pt x="15787060" y="4822"/>
                </a:lnTo>
                <a:lnTo>
                  <a:pt x="15739228" y="0"/>
                </a:lnTo>
                <a:close/>
              </a:path>
            </a:pathLst>
          </a:custGeom>
          <a:solidFill>
            <a:srgbClr val="850038"/>
          </a:solidFill>
        </p:spPr>
        <p:txBody>
          <a:bodyPr wrap="square" lIns="0" tIns="0" rIns="0" bIns="0" rtlCol="0"/>
          <a:lstStyle/>
          <a:p>
            <a:endParaRPr/>
          </a:p>
        </p:txBody>
      </p:sp>
      <p:pic>
        <p:nvPicPr>
          <p:cNvPr id="6" name="object 6"/>
          <p:cNvPicPr/>
          <p:nvPr/>
        </p:nvPicPr>
        <p:blipFill>
          <a:blip r:embed="rId2" cstate="print"/>
          <a:stretch>
            <a:fillRect/>
          </a:stretch>
        </p:blipFill>
        <p:spPr>
          <a:xfrm>
            <a:off x="16394577" y="10259490"/>
            <a:ext cx="3477459" cy="558782"/>
          </a:xfrm>
          <a:prstGeom prst="rect">
            <a:avLst/>
          </a:prstGeom>
        </p:spPr>
      </p:pic>
      <p:sp>
        <p:nvSpPr>
          <p:cNvPr id="7" name="object 7"/>
          <p:cNvSpPr txBox="1">
            <a:spLocks noGrp="1"/>
          </p:cNvSpPr>
          <p:nvPr>
            <p:ph type="title"/>
          </p:nvPr>
        </p:nvSpPr>
        <p:spPr>
          <a:prstGeom prst="rect">
            <a:avLst/>
          </a:prstGeom>
        </p:spPr>
        <p:txBody>
          <a:bodyPr vert="horz" wrap="square" lIns="0" tIns="17145" rIns="0" bIns="0" rtlCol="0">
            <a:spAutoFit/>
          </a:bodyPr>
          <a:lstStyle/>
          <a:p>
            <a:pPr marL="320675">
              <a:lnSpc>
                <a:spcPct val="100000"/>
              </a:lnSpc>
              <a:spcBef>
                <a:spcPts val="135"/>
              </a:spcBef>
            </a:pPr>
            <a:r>
              <a:rPr dirty="0"/>
              <a:t>It’s</a:t>
            </a:r>
            <a:r>
              <a:rPr spc="-60" dirty="0"/>
              <a:t> </a:t>
            </a:r>
            <a:r>
              <a:rPr dirty="0"/>
              <a:t>Open</a:t>
            </a:r>
            <a:r>
              <a:rPr spc="-75" dirty="0"/>
              <a:t> </a:t>
            </a:r>
            <a:r>
              <a:rPr spc="-10" dirty="0"/>
              <a:t>Enrollment</a:t>
            </a:r>
          </a:p>
        </p:txBody>
      </p:sp>
      <p:sp>
        <p:nvSpPr>
          <p:cNvPr id="9" name="object 9"/>
          <p:cNvSpPr txBox="1"/>
          <p:nvPr/>
        </p:nvSpPr>
        <p:spPr>
          <a:xfrm>
            <a:off x="355912" y="10200300"/>
            <a:ext cx="5063490" cy="587375"/>
          </a:xfrm>
          <a:prstGeom prst="rect">
            <a:avLst/>
          </a:prstGeom>
        </p:spPr>
        <p:txBody>
          <a:bodyPr vert="horz" wrap="square" lIns="0" tIns="0" rIns="0" bIns="0" rtlCol="0">
            <a:spAutoFit/>
          </a:bodyPr>
          <a:lstStyle/>
          <a:p>
            <a:pPr marL="12700">
              <a:lnSpc>
                <a:spcPts val="4475"/>
              </a:lnSpc>
            </a:pPr>
            <a:r>
              <a:rPr sz="3950" dirty="0">
                <a:solidFill>
                  <a:srgbClr val="FFFFFF"/>
                </a:solidFill>
                <a:latin typeface="Arial"/>
                <a:cs typeface="Arial"/>
              </a:rPr>
              <a:t>Open</a:t>
            </a:r>
            <a:r>
              <a:rPr sz="3950" spc="25" dirty="0">
                <a:solidFill>
                  <a:srgbClr val="FFFFFF"/>
                </a:solidFill>
                <a:latin typeface="Arial"/>
                <a:cs typeface="Arial"/>
              </a:rPr>
              <a:t> </a:t>
            </a:r>
            <a:r>
              <a:rPr sz="3950" dirty="0">
                <a:solidFill>
                  <a:srgbClr val="FFFFFF"/>
                </a:solidFill>
                <a:latin typeface="Arial"/>
                <a:cs typeface="Arial"/>
              </a:rPr>
              <a:t>Enrollment</a:t>
            </a:r>
            <a:r>
              <a:rPr sz="3950" spc="15" dirty="0">
                <a:solidFill>
                  <a:srgbClr val="FFFFFF"/>
                </a:solidFill>
                <a:latin typeface="Arial"/>
                <a:cs typeface="Arial"/>
              </a:rPr>
              <a:t> </a:t>
            </a:r>
            <a:r>
              <a:rPr sz="3950" spc="-20" dirty="0">
                <a:solidFill>
                  <a:srgbClr val="FFFFFF"/>
                </a:solidFill>
                <a:latin typeface="Arial"/>
                <a:cs typeface="Arial"/>
              </a:rPr>
              <a:t>202</a:t>
            </a:r>
            <a:r>
              <a:rPr lang="en-US" sz="3950" spc="-20" dirty="0">
                <a:solidFill>
                  <a:srgbClr val="FFFFFF"/>
                </a:solidFill>
                <a:latin typeface="Arial"/>
                <a:cs typeface="Arial"/>
              </a:rPr>
              <a:t>7</a:t>
            </a:r>
            <a:endParaRPr sz="3950" dirty="0">
              <a:latin typeface="Arial"/>
              <a:cs typeface="Arial"/>
            </a:endParaRPr>
          </a:p>
        </p:txBody>
      </p:sp>
      <p:sp>
        <p:nvSpPr>
          <p:cNvPr id="8" name="object 8"/>
          <p:cNvSpPr txBox="1"/>
          <p:nvPr/>
        </p:nvSpPr>
        <p:spPr>
          <a:xfrm>
            <a:off x="1444665" y="2213529"/>
            <a:ext cx="16289019" cy="6001385"/>
          </a:xfrm>
          <a:prstGeom prst="rect">
            <a:avLst/>
          </a:prstGeom>
        </p:spPr>
        <p:txBody>
          <a:bodyPr vert="horz" wrap="square" lIns="0" tIns="12065" rIns="0" bIns="0" rtlCol="0">
            <a:spAutoFit/>
          </a:bodyPr>
          <a:lstStyle/>
          <a:p>
            <a:pPr marL="3759835" marR="5080" indent="-2968625">
              <a:lnSpc>
                <a:spcPct val="151100"/>
              </a:lnSpc>
              <a:spcBef>
                <a:spcPts val="95"/>
              </a:spcBef>
            </a:pPr>
            <a:r>
              <a:rPr sz="3600" b="0" spc="-30" dirty="0">
                <a:solidFill>
                  <a:srgbClr val="850038"/>
                </a:solidFill>
                <a:latin typeface="Montserrat Medium"/>
                <a:cs typeface="Montserrat Medium"/>
              </a:rPr>
              <a:t>Decisions</a:t>
            </a:r>
            <a:r>
              <a:rPr sz="3600" b="0" spc="-250" dirty="0">
                <a:solidFill>
                  <a:srgbClr val="850038"/>
                </a:solidFill>
                <a:latin typeface="Montserrat Medium"/>
                <a:cs typeface="Montserrat Medium"/>
              </a:rPr>
              <a:t> </a:t>
            </a:r>
            <a:r>
              <a:rPr sz="3600" b="0" spc="-30" dirty="0">
                <a:solidFill>
                  <a:srgbClr val="850038"/>
                </a:solidFill>
                <a:latin typeface="Montserrat Medium"/>
                <a:cs typeface="Montserrat Medium"/>
              </a:rPr>
              <a:t>you</a:t>
            </a:r>
            <a:r>
              <a:rPr sz="3600" b="0" spc="-240" dirty="0">
                <a:solidFill>
                  <a:srgbClr val="850038"/>
                </a:solidFill>
                <a:latin typeface="Montserrat Medium"/>
                <a:cs typeface="Montserrat Medium"/>
              </a:rPr>
              <a:t> </a:t>
            </a:r>
            <a:r>
              <a:rPr sz="3600" b="0" spc="-35" dirty="0">
                <a:solidFill>
                  <a:srgbClr val="850038"/>
                </a:solidFill>
                <a:latin typeface="Montserrat Medium"/>
                <a:cs typeface="Montserrat Medium"/>
              </a:rPr>
              <a:t>make</a:t>
            </a:r>
            <a:r>
              <a:rPr sz="3600" b="0" spc="-240" dirty="0">
                <a:solidFill>
                  <a:srgbClr val="850038"/>
                </a:solidFill>
                <a:latin typeface="Montserrat Medium"/>
                <a:cs typeface="Montserrat Medium"/>
              </a:rPr>
              <a:t> </a:t>
            </a:r>
            <a:r>
              <a:rPr sz="3600" b="0" spc="-35" dirty="0">
                <a:solidFill>
                  <a:srgbClr val="850038"/>
                </a:solidFill>
                <a:latin typeface="Montserrat Medium"/>
                <a:cs typeface="Montserrat Medium"/>
              </a:rPr>
              <a:t>during</a:t>
            </a:r>
            <a:r>
              <a:rPr sz="3600" b="0" spc="-254" dirty="0">
                <a:solidFill>
                  <a:srgbClr val="850038"/>
                </a:solidFill>
                <a:latin typeface="Montserrat Medium"/>
                <a:cs typeface="Montserrat Medium"/>
              </a:rPr>
              <a:t> </a:t>
            </a:r>
            <a:r>
              <a:rPr sz="3600" b="0" spc="-35" dirty="0">
                <a:solidFill>
                  <a:srgbClr val="850038"/>
                </a:solidFill>
                <a:latin typeface="Montserrat Medium"/>
                <a:cs typeface="Montserrat Medium"/>
              </a:rPr>
              <a:t>Open</a:t>
            </a:r>
            <a:r>
              <a:rPr sz="3600" b="0" spc="-254" dirty="0">
                <a:solidFill>
                  <a:srgbClr val="850038"/>
                </a:solidFill>
                <a:latin typeface="Montserrat Medium"/>
                <a:cs typeface="Montserrat Medium"/>
              </a:rPr>
              <a:t> </a:t>
            </a:r>
            <a:r>
              <a:rPr sz="3600" b="0" spc="-35" dirty="0">
                <a:solidFill>
                  <a:srgbClr val="850038"/>
                </a:solidFill>
                <a:latin typeface="Montserrat Medium"/>
                <a:cs typeface="Montserrat Medium"/>
              </a:rPr>
              <a:t>Enrollment</a:t>
            </a:r>
            <a:r>
              <a:rPr sz="3600" b="0" spc="-245" dirty="0">
                <a:solidFill>
                  <a:srgbClr val="850038"/>
                </a:solidFill>
                <a:latin typeface="Montserrat Medium"/>
                <a:cs typeface="Montserrat Medium"/>
              </a:rPr>
              <a:t> </a:t>
            </a:r>
            <a:r>
              <a:rPr sz="3600" b="0" spc="-20" dirty="0">
                <a:solidFill>
                  <a:srgbClr val="850038"/>
                </a:solidFill>
                <a:latin typeface="Montserrat Medium"/>
                <a:cs typeface="Montserrat Medium"/>
              </a:rPr>
              <a:t>affect</a:t>
            </a:r>
            <a:r>
              <a:rPr sz="3600" b="0" spc="-240" dirty="0">
                <a:solidFill>
                  <a:srgbClr val="850038"/>
                </a:solidFill>
                <a:latin typeface="Montserrat Medium"/>
                <a:cs typeface="Montserrat Medium"/>
              </a:rPr>
              <a:t> </a:t>
            </a:r>
            <a:r>
              <a:rPr sz="3600" b="0" spc="-25" dirty="0">
                <a:solidFill>
                  <a:srgbClr val="850038"/>
                </a:solidFill>
                <a:latin typeface="Montserrat Medium"/>
                <a:cs typeface="Montserrat Medium"/>
              </a:rPr>
              <a:t>your</a:t>
            </a:r>
            <a:r>
              <a:rPr sz="3600" b="0" spc="-229" dirty="0">
                <a:solidFill>
                  <a:srgbClr val="850038"/>
                </a:solidFill>
                <a:latin typeface="Montserrat Medium"/>
                <a:cs typeface="Montserrat Medium"/>
              </a:rPr>
              <a:t> </a:t>
            </a:r>
            <a:r>
              <a:rPr sz="3600" b="0" spc="-30" dirty="0">
                <a:solidFill>
                  <a:srgbClr val="850038"/>
                </a:solidFill>
                <a:latin typeface="Montserrat Medium"/>
                <a:cs typeface="Montserrat Medium"/>
              </a:rPr>
              <a:t>benefits</a:t>
            </a:r>
            <a:r>
              <a:rPr sz="3600" b="0" spc="-250" dirty="0">
                <a:solidFill>
                  <a:srgbClr val="850038"/>
                </a:solidFill>
                <a:latin typeface="Montserrat Medium"/>
                <a:cs typeface="Montserrat Medium"/>
              </a:rPr>
              <a:t> </a:t>
            </a:r>
            <a:r>
              <a:rPr sz="3600" b="0" spc="-25" dirty="0">
                <a:solidFill>
                  <a:srgbClr val="850038"/>
                </a:solidFill>
                <a:latin typeface="Montserrat Medium"/>
                <a:cs typeface="Montserrat Medium"/>
              </a:rPr>
              <a:t>for </a:t>
            </a:r>
            <a:r>
              <a:rPr sz="3600" b="1" spc="-40" dirty="0">
                <a:solidFill>
                  <a:srgbClr val="850038"/>
                </a:solidFill>
                <a:latin typeface="Montserrat Medium"/>
                <a:cs typeface="Montserrat Medium"/>
              </a:rPr>
              <a:t>January</a:t>
            </a:r>
            <a:r>
              <a:rPr sz="3600" b="1" spc="-270" dirty="0">
                <a:solidFill>
                  <a:srgbClr val="850038"/>
                </a:solidFill>
                <a:latin typeface="Montserrat Medium"/>
                <a:cs typeface="Montserrat Medium"/>
              </a:rPr>
              <a:t> </a:t>
            </a:r>
            <a:r>
              <a:rPr sz="3600" b="1" dirty="0">
                <a:solidFill>
                  <a:srgbClr val="850038"/>
                </a:solidFill>
                <a:latin typeface="Montserrat Medium"/>
                <a:cs typeface="Montserrat Medium"/>
              </a:rPr>
              <a:t>1,</a:t>
            </a:r>
            <a:r>
              <a:rPr sz="3600" b="1" spc="-95" dirty="0">
                <a:solidFill>
                  <a:srgbClr val="850038"/>
                </a:solidFill>
                <a:latin typeface="Montserrat Medium"/>
                <a:cs typeface="Montserrat Medium"/>
              </a:rPr>
              <a:t> </a:t>
            </a:r>
            <a:r>
              <a:rPr sz="3600" b="1" spc="-20" dirty="0">
                <a:solidFill>
                  <a:srgbClr val="850038"/>
                </a:solidFill>
                <a:latin typeface="Montserrat Medium"/>
                <a:cs typeface="Montserrat Medium"/>
              </a:rPr>
              <a:t>202</a:t>
            </a:r>
            <a:r>
              <a:rPr lang="en-US" sz="3600" b="1" spc="-20" dirty="0">
                <a:solidFill>
                  <a:srgbClr val="850038"/>
                </a:solidFill>
                <a:latin typeface="Montserrat Medium"/>
                <a:cs typeface="Montserrat Medium"/>
              </a:rPr>
              <a:t>7,</a:t>
            </a:r>
            <a:r>
              <a:rPr sz="3600" b="1" spc="-240" dirty="0">
                <a:solidFill>
                  <a:srgbClr val="850038"/>
                </a:solidFill>
                <a:latin typeface="Montserrat Medium"/>
                <a:cs typeface="Montserrat Medium"/>
              </a:rPr>
              <a:t> </a:t>
            </a:r>
            <a:r>
              <a:rPr sz="3600" b="1" spc="-35" dirty="0">
                <a:solidFill>
                  <a:srgbClr val="850038"/>
                </a:solidFill>
                <a:latin typeface="Montserrat Medium"/>
                <a:cs typeface="Montserrat Medium"/>
              </a:rPr>
              <a:t>through</a:t>
            </a:r>
            <a:r>
              <a:rPr sz="3600" b="1" spc="-280" dirty="0">
                <a:solidFill>
                  <a:srgbClr val="850038"/>
                </a:solidFill>
                <a:latin typeface="Montserrat Medium"/>
                <a:cs typeface="Montserrat Medium"/>
              </a:rPr>
              <a:t> </a:t>
            </a:r>
            <a:r>
              <a:rPr sz="3600" b="1" spc="-45" dirty="0">
                <a:solidFill>
                  <a:srgbClr val="850038"/>
                </a:solidFill>
                <a:latin typeface="Montserrat Medium"/>
                <a:cs typeface="Montserrat Medium"/>
              </a:rPr>
              <a:t>December</a:t>
            </a:r>
            <a:r>
              <a:rPr sz="3600" b="1" spc="-250" dirty="0">
                <a:solidFill>
                  <a:srgbClr val="850038"/>
                </a:solidFill>
                <a:latin typeface="Montserrat Medium"/>
                <a:cs typeface="Montserrat Medium"/>
              </a:rPr>
              <a:t> </a:t>
            </a:r>
            <a:r>
              <a:rPr sz="3600" b="1" dirty="0">
                <a:solidFill>
                  <a:srgbClr val="850038"/>
                </a:solidFill>
                <a:latin typeface="Montserrat Medium"/>
                <a:cs typeface="Montserrat Medium"/>
              </a:rPr>
              <a:t>31,</a:t>
            </a:r>
            <a:r>
              <a:rPr sz="3600" b="1" spc="-110" dirty="0">
                <a:solidFill>
                  <a:srgbClr val="850038"/>
                </a:solidFill>
                <a:latin typeface="Montserrat Medium"/>
                <a:cs typeface="Montserrat Medium"/>
              </a:rPr>
              <a:t> </a:t>
            </a:r>
            <a:r>
              <a:rPr sz="3600" b="1" spc="-20" dirty="0">
                <a:solidFill>
                  <a:srgbClr val="850038"/>
                </a:solidFill>
                <a:latin typeface="Montserrat Medium"/>
                <a:cs typeface="Montserrat Medium"/>
              </a:rPr>
              <a:t>202</a:t>
            </a:r>
            <a:r>
              <a:rPr lang="en-US" sz="3600" b="1" spc="-20" dirty="0">
                <a:solidFill>
                  <a:srgbClr val="850038"/>
                </a:solidFill>
                <a:latin typeface="Montserrat Medium"/>
                <a:cs typeface="Montserrat Medium"/>
              </a:rPr>
              <a:t>7</a:t>
            </a:r>
            <a:endParaRPr sz="3600" b="1" dirty="0">
              <a:latin typeface="Montserrat Medium"/>
              <a:cs typeface="Montserrat Medium"/>
            </a:endParaRPr>
          </a:p>
          <a:p>
            <a:pPr marL="12700" marR="2298700">
              <a:lnSpc>
                <a:spcPct val="149900"/>
              </a:lnSpc>
              <a:spcBef>
                <a:spcPts val="3325"/>
              </a:spcBef>
            </a:pPr>
            <a:r>
              <a:rPr sz="3300" b="0" dirty="0">
                <a:solidFill>
                  <a:srgbClr val="850038"/>
                </a:solidFill>
                <a:latin typeface="Montserrat Medium"/>
                <a:cs typeface="Montserrat Medium"/>
              </a:rPr>
              <a:t>Be</a:t>
            </a:r>
            <a:r>
              <a:rPr sz="3300" b="0" spc="-105" dirty="0">
                <a:solidFill>
                  <a:srgbClr val="850038"/>
                </a:solidFill>
                <a:latin typeface="Montserrat Medium"/>
                <a:cs typeface="Montserrat Medium"/>
              </a:rPr>
              <a:t> </a:t>
            </a:r>
            <a:r>
              <a:rPr sz="3300" b="0" dirty="0">
                <a:solidFill>
                  <a:srgbClr val="850038"/>
                </a:solidFill>
                <a:latin typeface="Montserrat Medium"/>
                <a:cs typeface="Montserrat Medium"/>
              </a:rPr>
              <a:t>Prepared:</a:t>
            </a:r>
            <a:r>
              <a:rPr sz="3300" b="0" spc="-100" dirty="0">
                <a:solidFill>
                  <a:srgbClr val="850038"/>
                </a:solidFill>
                <a:latin typeface="Montserrat Medium"/>
                <a:cs typeface="Montserrat Medium"/>
              </a:rPr>
              <a:t> </a:t>
            </a:r>
            <a:r>
              <a:rPr sz="3300" b="0" dirty="0">
                <a:solidFill>
                  <a:srgbClr val="850038"/>
                </a:solidFill>
                <a:latin typeface="Montserrat Medium"/>
                <a:cs typeface="Montserrat Medium"/>
              </a:rPr>
              <a:t>Mark</a:t>
            </a:r>
            <a:r>
              <a:rPr sz="3300" b="0" spc="-100" dirty="0">
                <a:solidFill>
                  <a:srgbClr val="850038"/>
                </a:solidFill>
                <a:latin typeface="Montserrat Medium"/>
                <a:cs typeface="Montserrat Medium"/>
              </a:rPr>
              <a:t> </a:t>
            </a:r>
            <a:r>
              <a:rPr sz="3300" b="0" dirty="0">
                <a:solidFill>
                  <a:srgbClr val="850038"/>
                </a:solidFill>
                <a:latin typeface="Montserrat Medium"/>
                <a:cs typeface="Montserrat Medium"/>
              </a:rPr>
              <a:t>your</a:t>
            </a:r>
            <a:r>
              <a:rPr sz="3300" b="0" spc="-90" dirty="0">
                <a:solidFill>
                  <a:srgbClr val="850038"/>
                </a:solidFill>
                <a:latin typeface="Montserrat Medium"/>
                <a:cs typeface="Montserrat Medium"/>
              </a:rPr>
              <a:t> </a:t>
            </a:r>
            <a:r>
              <a:rPr sz="3300" b="0" dirty="0">
                <a:solidFill>
                  <a:srgbClr val="850038"/>
                </a:solidFill>
                <a:latin typeface="Montserrat Medium"/>
                <a:cs typeface="Montserrat Medium"/>
              </a:rPr>
              <a:t>calendar</a:t>
            </a:r>
            <a:r>
              <a:rPr sz="3300" b="0" spc="-100" dirty="0">
                <a:solidFill>
                  <a:srgbClr val="850038"/>
                </a:solidFill>
                <a:latin typeface="Montserrat Medium"/>
                <a:cs typeface="Montserrat Medium"/>
              </a:rPr>
              <a:t> </a:t>
            </a:r>
            <a:r>
              <a:rPr sz="3300" b="0" dirty="0">
                <a:solidFill>
                  <a:srgbClr val="850038"/>
                </a:solidFill>
                <a:latin typeface="Montserrat Medium"/>
                <a:cs typeface="Montserrat Medium"/>
              </a:rPr>
              <a:t>and</a:t>
            </a:r>
            <a:r>
              <a:rPr sz="3300" b="0" spc="-90" dirty="0">
                <a:solidFill>
                  <a:srgbClr val="850038"/>
                </a:solidFill>
                <a:latin typeface="Montserrat Medium"/>
                <a:cs typeface="Montserrat Medium"/>
              </a:rPr>
              <a:t> </a:t>
            </a:r>
            <a:r>
              <a:rPr sz="3300" b="0" dirty="0">
                <a:solidFill>
                  <a:srgbClr val="850038"/>
                </a:solidFill>
                <a:latin typeface="Montserrat Medium"/>
                <a:cs typeface="Montserrat Medium"/>
              </a:rPr>
              <a:t>involve</a:t>
            </a:r>
            <a:r>
              <a:rPr sz="3300" b="0" spc="-100" dirty="0">
                <a:solidFill>
                  <a:srgbClr val="850038"/>
                </a:solidFill>
                <a:latin typeface="Montserrat Medium"/>
                <a:cs typeface="Montserrat Medium"/>
              </a:rPr>
              <a:t> </a:t>
            </a:r>
            <a:r>
              <a:rPr sz="3300" b="0" dirty="0">
                <a:solidFill>
                  <a:srgbClr val="850038"/>
                </a:solidFill>
                <a:latin typeface="Montserrat Medium"/>
                <a:cs typeface="Montserrat Medium"/>
              </a:rPr>
              <a:t>your</a:t>
            </a:r>
            <a:r>
              <a:rPr sz="3300" b="0" spc="-100" dirty="0">
                <a:solidFill>
                  <a:srgbClr val="850038"/>
                </a:solidFill>
                <a:latin typeface="Montserrat Medium"/>
                <a:cs typeface="Montserrat Medium"/>
              </a:rPr>
              <a:t> </a:t>
            </a:r>
            <a:r>
              <a:rPr sz="3300" b="0" spc="-10" dirty="0">
                <a:solidFill>
                  <a:srgbClr val="850038"/>
                </a:solidFill>
                <a:latin typeface="Montserrat Medium"/>
                <a:cs typeface="Montserrat Medium"/>
              </a:rPr>
              <a:t>spouse/partner </a:t>
            </a:r>
            <a:r>
              <a:rPr sz="3300" b="0" dirty="0">
                <a:solidFill>
                  <a:srgbClr val="850038"/>
                </a:solidFill>
                <a:latin typeface="Montserrat Medium"/>
                <a:cs typeface="Montserrat Medium"/>
              </a:rPr>
              <a:t>Be</a:t>
            </a:r>
            <a:r>
              <a:rPr sz="3300" b="0" spc="-114" dirty="0">
                <a:solidFill>
                  <a:srgbClr val="850038"/>
                </a:solidFill>
                <a:latin typeface="Montserrat Medium"/>
                <a:cs typeface="Montserrat Medium"/>
              </a:rPr>
              <a:t> </a:t>
            </a:r>
            <a:r>
              <a:rPr sz="3300" b="0" dirty="0">
                <a:solidFill>
                  <a:srgbClr val="850038"/>
                </a:solidFill>
                <a:latin typeface="Montserrat Medium"/>
                <a:cs typeface="Montserrat Medium"/>
              </a:rPr>
              <a:t>Informed:</a:t>
            </a:r>
            <a:r>
              <a:rPr sz="3300" b="0" spc="-105" dirty="0">
                <a:solidFill>
                  <a:srgbClr val="850038"/>
                </a:solidFill>
                <a:latin typeface="Montserrat Medium"/>
                <a:cs typeface="Montserrat Medium"/>
              </a:rPr>
              <a:t> </a:t>
            </a:r>
            <a:r>
              <a:rPr sz="3300" b="0" dirty="0">
                <a:solidFill>
                  <a:srgbClr val="850038"/>
                </a:solidFill>
                <a:latin typeface="Montserrat Medium"/>
                <a:cs typeface="Montserrat Medium"/>
              </a:rPr>
              <a:t>Read</a:t>
            </a:r>
            <a:r>
              <a:rPr sz="3300" b="0" spc="-114" dirty="0">
                <a:solidFill>
                  <a:srgbClr val="850038"/>
                </a:solidFill>
                <a:latin typeface="Montserrat Medium"/>
                <a:cs typeface="Montserrat Medium"/>
              </a:rPr>
              <a:t> </a:t>
            </a:r>
            <a:r>
              <a:rPr sz="3300" b="0" dirty="0">
                <a:solidFill>
                  <a:srgbClr val="850038"/>
                </a:solidFill>
                <a:latin typeface="Montserrat Medium"/>
                <a:cs typeface="Montserrat Medium"/>
              </a:rPr>
              <a:t>your</a:t>
            </a:r>
            <a:r>
              <a:rPr sz="3300" b="0" spc="-110" dirty="0">
                <a:solidFill>
                  <a:srgbClr val="850038"/>
                </a:solidFill>
                <a:latin typeface="Montserrat Medium"/>
                <a:cs typeface="Montserrat Medium"/>
              </a:rPr>
              <a:t> </a:t>
            </a:r>
            <a:r>
              <a:rPr sz="3300" b="0" dirty="0">
                <a:solidFill>
                  <a:srgbClr val="850038"/>
                </a:solidFill>
                <a:latin typeface="Montserrat Medium"/>
                <a:cs typeface="Montserrat Medium"/>
              </a:rPr>
              <a:t>enrollment</a:t>
            </a:r>
            <a:r>
              <a:rPr sz="3300" b="0" spc="-114" dirty="0">
                <a:solidFill>
                  <a:srgbClr val="850038"/>
                </a:solidFill>
                <a:latin typeface="Montserrat Medium"/>
                <a:cs typeface="Montserrat Medium"/>
              </a:rPr>
              <a:t> </a:t>
            </a:r>
            <a:r>
              <a:rPr sz="3300" b="0" spc="-10" dirty="0">
                <a:solidFill>
                  <a:srgbClr val="850038"/>
                </a:solidFill>
                <a:latin typeface="Montserrat Medium"/>
                <a:cs typeface="Montserrat Medium"/>
              </a:rPr>
              <a:t>information</a:t>
            </a:r>
            <a:endParaRPr sz="3300" dirty="0">
              <a:latin typeface="Montserrat Medium"/>
              <a:cs typeface="Montserrat Medium"/>
            </a:endParaRPr>
          </a:p>
          <a:p>
            <a:pPr marL="12700">
              <a:lnSpc>
                <a:spcPct val="100000"/>
              </a:lnSpc>
              <a:spcBef>
                <a:spcPts val="2695"/>
              </a:spcBef>
            </a:pPr>
            <a:r>
              <a:rPr sz="3300" b="0" dirty="0">
                <a:solidFill>
                  <a:srgbClr val="850038"/>
                </a:solidFill>
                <a:latin typeface="Montserrat Medium"/>
                <a:cs typeface="Montserrat Medium"/>
              </a:rPr>
              <a:t>Be</a:t>
            </a:r>
            <a:r>
              <a:rPr sz="3300" b="0" spc="-105" dirty="0">
                <a:solidFill>
                  <a:srgbClr val="850038"/>
                </a:solidFill>
                <a:latin typeface="Montserrat Medium"/>
                <a:cs typeface="Montserrat Medium"/>
              </a:rPr>
              <a:t> </a:t>
            </a:r>
            <a:r>
              <a:rPr sz="3300" b="0" dirty="0">
                <a:solidFill>
                  <a:srgbClr val="850038"/>
                </a:solidFill>
                <a:latin typeface="Montserrat Medium"/>
                <a:cs typeface="Montserrat Medium"/>
              </a:rPr>
              <a:t>Involved:</a:t>
            </a:r>
            <a:r>
              <a:rPr sz="3300" b="0" spc="-90" dirty="0">
                <a:solidFill>
                  <a:srgbClr val="850038"/>
                </a:solidFill>
                <a:latin typeface="Montserrat Medium"/>
                <a:cs typeface="Montserrat Medium"/>
              </a:rPr>
              <a:t> </a:t>
            </a:r>
            <a:r>
              <a:rPr sz="3300" b="0" dirty="0">
                <a:solidFill>
                  <a:srgbClr val="850038"/>
                </a:solidFill>
                <a:latin typeface="Montserrat Medium"/>
                <a:cs typeface="Montserrat Medium"/>
              </a:rPr>
              <a:t>Learn</a:t>
            </a:r>
            <a:r>
              <a:rPr sz="3300" b="0" spc="-105" dirty="0">
                <a:solidFill>
                  <a:srgbClr val="850038"/>
                </a:solidFill>
                <a:latin typeface="Montserrat Medium"/>
                <a:cs typeface="Montserrat Medium"/>
              </a:rPr>
              <a:t> </a:t>
            </a:r>
            <a:r>
              <a:rPr sz="3300" b="0" dirty="0">
                <a:solidFill>
                  <a:srgbClr val="850038"/>
                </a:solidFill>
                <a:latin typeface="Montserrat Medium"/>
                <a:cs typeface="Montserrat Medium"/>
              </a:rPr>
              <a:t>how</a:t>
            </a:r>
            <a:r>
              <a:rPr sz="3300" b="0" spc="-100" dirty="0">
                <a:solidFill>
                  <a:srgbClr val="850038"/>
                </a:solidFill>
                <a:latin typeface="Montserrat Medium"/>
                <a:cs typeface="Montserrat Medium"/>
              </a:rPr>
              <a:t> </a:t>
            </a:r>
            <a:r>
              <a:rPr sz="3300" b="0" dirty="0">
                <a:solidFill>
                  <a:srgbClr val="850038"/>
                </a:solidFill>
                <a:latin typeface="Montserrat Medium"/>
                <a:cs typeface="Montserrat Medium"/>
              </a:rPr>
              <a:t>your</a:t>
            </a:r>
            <a:r>
              <a:rPr sz="3300" b="0" spc="-90" dirty="0">
                <a:solidFill>
                  <a:srgbClr val="850038"/>
                </a:solidFill>
                <a:latin typeface="Montserrat Medium"/>
                <a:cs typeface="Montserrat Medium"/>
              </a:rPr>
              <a:t> </a:t>
            </a:r>
            <a:r>
              <a:rPr sz="3300" b="0" dirty="0">
                <a:solidFill>
                  <a:srgbClr val="850038"/>
                </a:solidFill>
                <a:latin typeface="Montserrat Medium"/>
                <a:cs typeface="Montserrat Medium"/>
              </a:rPr>
              <a:t>benefits</a:t>
            </a:r>
            <a:r>
              <a:rPr sz="3300" b="0" spc="-105" dirty="0">
                <a:solidFill>
                  <a:srgbClr val="850038"/>
                </a:solidFill>
                <a:latin typeface="Montserrat Medium"/>
                <a:cs typeface="Montserrat Medium"/>
              </a:rPr>
              <a:t> </a:t>
            </a:r>
            <a:r>
              <a:rPr lang="en-US" sz="3300" b="0" spc="-10" dirty="0">
                <a:solidFill>
                  <a:srgbClr val="850038"/>
                </a:solidFill>
                <a:latin typeface="Montserrat Medium"/>
                <a:cs typeface="Montserrat Medium"/>
              </a:rPr>
              <a:t>work</a:t>
            </a:r>
            <a:endParaRPr sz="3300" dirty="0">
              <a:latin typeface="Montserrat Medium"/>
              <a:cs typeface="Montserrat Medium"/>
            </a:endParaRPr>
          </a:p>
          <a:p>
            <a:pPr marL="12700" marR="2973705">
              <a:lnSpc>
                <a:spcPct val="100000"/>
              </a:lnSpc>
              <a:spcBef>
                <a:spcPts val="4230"/>
              </a:spcBef>
            </a:pPr>
            <a:r>
              <a:rPr sz="3300" b="0" dirty="0">
                <a:solidFill>
                  <a:srgbClr val="850038"/>
                </a:solidFill>
                <a:latin typeface="Montserrat Medium"/>
                <a:cs typeface="Montserrat Medium"/>
              </a:rPr>
              <a:t>The</a:t>
            </a:r>
            <a:r>
              <a:rPr sz="3300" b="0" spc="-90" dirty="0">
                <a:solidFill>
                  <a:srgbClr val="850038"/>
                </a:solidFill>
                <a:latin typeface="Montserrat Medium"/>
                <a:cs typeface="Montserrat Medium"/>
              </a:rPr>
              <a:t> </a:t>
            </a:r>
            <a:r>
              <a:rPr sz="3300" b="0" dirty="0">
                <a:solidFill>
                  <a:srgbClr val="850038"/>
                </a:solidFill>
                <a:latin typeface="Montserrat Medium"/>
                <a:cs typeface="Montserrat Medium"/>
              </a:rPr>
              <a:t>deadline</a:t>
            </a:r>
            <a:r>
              <a:rPr sz="3300" b="0" spc="-100" dirty="0">
                <a:solidFill>
                  <a:srgbClr val="850038"/>
                </a:solidFill>
                <a:latin typeface="Montserrat Medium"/>
                <a:cs typeface="Montserrat Medium"/>
              </a:rPr>
              <a:t> </a:t>
            </a:r>
            <a:r>
              <a:rPr sz="3300" b="0" dirty="0">
                <a:solidFill>
                  <a:srgbClr val="850038"/>
                </a:solidFill>
                <a:latin typeface="Montserrat Medium"/>
                <a:cs typeface="Montserrat Medium"/>
              </a:rPr>
              <a:t>to</a:t>
            </a:r>
            <a:r>
              <a:rPr sz="3300" b="0" spc="-100" dirty="0">
                <a:solidFill>
                  <a:srgbClr val="850038"/>
                </a:solidFill>
                <a:latin typeface="Montserrat Medium"/>
                <a:cs typeface="Montserrat Medium"/>
              </a:rPr>
              <a:t> </a:t>
            </a:r>
            <a:r>
              <a:rPr sz="3300" b="0" dirty="0">
                <a:solidFill>
                  <a:srgbClr val="850038"/>
                </a:solidFill>
                <a:latin typeface="Montserrat Medium"/>
                <a:cs typeface="Montserrat Medium"/>
              </a:rPr>
              <a:t>submit</a:t>
            </a:r>
            <a:r>
              <a:rPr sz="3300" b="0" spc="-95" dirty="0">
                <a:solidFill>
                  <a:srgbClr val="850038"/>
                </a:solidFill>
                <a:latin typeface="Montserrat Medium"/>
                <a:cs typeface="Montserrat Medium"/>
              </a:rPr>
              <a:t> </a:t>
            </a:r>
            <a:r>
              <a:rPr sz="3300" b="0" dirty="0">
                <a:solidFill>
                  <a:srgbClr val="850038"/>
                </a:solidFill>
                <a:latin typeface="Montserrat Medium"/>
                <a:cs typeface="Montserrat Medium"/>
              </a:rPr>
              <a:t>open</a:t>
            </a:r>
            <a:r>
              <a:rPr sz="3300" b="0" spc="-85" dirty="0">
                <a:solidFill>
                  <a:srgbClr val="850038"/>
                </a:solidFill>
                <a:latin typeface="Montserrat Medium"/>
                <a:cs typeface="Montserrat Medium"/>
              </a:rPr>
              <a:t> </a:t>
            </a:r>
            <a:r>
              <a:rPr sz="3300" b="0" dirty="0">
                <a:solidFill>
                  <a:srgbClr val="850038"/>
                </a:solidFill>
                <a:latin typeface="Montserrat Medium"/>
                <a:cs typeface="Montserrat Medium"/>
              </a:rPr>
              <a:t>enrollment</a:t>
            </a:r>
            <a:r>
              <a:rPr sz="3300" b="0" spc="-100" dirty="0">
                <a:solidFill>
                  <a:srgbClr val="850038"/>
                </a:solidFill>
                <a:latin typeface="Montserrat Medium"/>
                <a:cs typeface="Montserrat Medium"/>
              </a:rPr>
              <a:t> </a:t>
            </a:r>
            <a:r>
              <a:rPr sz="3300" b="0" dirty="0">
                <a:solidFill>
                  <a:srgbClr val="850038"/>
                </a:solidFill>
                <a:latin typeface="Montserrat Medium"/>
                <a:cs typeface="Montserrat Medium"/>
              </a:rPr>
              <a:t>forms</a:t>
            </a:r>
            <a:r>
              <a:rPr sz="3300" b="0" spc="-100" dirty="0">
                <a:solidFill>
                  <a:srgbClr val="850038"/>
                </a:solidFill>
                <a:latin typeface="Montserrat Medium"/>
                <a:cs typeface="Montserrat Medium"/>
              </a:rPr>
              <a:t> </a:t>
            </a:r>
            <a:r>
              <a:rPr sz="3300" b="0" dirty="0">
                <a:solidFill>
                  <a:srgbClr val="850038"/>
                </a:solidFill>
                <a:latin typeface="Montserrat Medium"/>
                <a:cs typeface="Montserrat Medium"/>
              </a:rPr>
              <a:t>to</a:t>
            </a:r>
            <a:r>
              <a:rPr sz="3300" b="0" spc="-95" dirty="0">
                <a:solidFill>
                  <a:srgbClr val="850038"/>
                </a:solidFill>
                <a:latin typeface="Montserrat Medium"/>
                <a:cs typeface="Montserrat Medium"/>
              </a:rPr>
              <a:t> </a:t>
            </a:r>
            <a:r>
              <a:rPr sz="3300" b="0" dirty="0">
                <a:solidFill>
                  <a:srgbClr val="850038"/>
                </a:solidFill>
                <a:latin typeface="Montserrat Medium"/>
                <a:cs typeface="Montserrat Medium"/>
              </a:rPr>
              <a:t>your</a:t>
            </a:r>
            <a:r>
              <a:rPr sz="3300" b="0" spc="-90" dirty="0">
                <a:solidFill>
                  <a:srgbClr val="850038"/>
                </a:solidFill>
                <a:latin typeface="Montserrat Medium"/>
                <a:cs typeface="Montserrat Medium"/>
              </a:rPr>
              <a:t> </a:t>
            </a:r>
            <a:r>
              <a:rPr sz="3300" b="0" spc="-10" dirty="0">
                <a:solidFill>
                  <a:srgbClr val="850038"/>
                </a:solidFill>
                <a:latin typeface="Montserrat Medium"/>
                <a:cs typeface="Montserrat Medium"/>
              </a:rPr>
              <a:t>Human </a:t>
            </a:r>
            <a:r>
              <a:rPr sz="3300" b="0" dirty="0">
                <a:solidFill>
                  <a:srgbClr val="850038"/>
                </a:solidFill>
                <a:latin typeface="Montserrat Medium"/>
                <a:cs typeface="Montserrat Medium"/>
              </a:rPr>
              <a:t>Resources</a:t>
            </a:r>
            <a:r>
              <a:rPr sz="3300" b="0" spc="-105" dirty="0">
                <a:solidFill>
                  <a:srgbClr val="850038"/>
                </a:solidFill>
                <a:latin typeface="Montserrat Medium"/>
                <a:cs typeface="Montserrat Medium"/>
              </a:rPr>
              <a:t> </a:t>
            </a:r>
            <a:r>
              <a:rPr sz="3300" b="0" spc="-10" dirty="0">
                <a:solidFill>
                  <a:srgbClr val="850038"/>
                </a:solidFill>
                <a:latin typeface="Montserrat Medium"/>
                <a:cs typeface="Montserrat Medium"/>
              </a:rPr>
              <a:t>Representative</a:t>
            </a:r>
            <a:r>
              <a:rPr sz="3300" b="0" spc="-105" dirty="0">
                <a:solidFill>
                  <a:srgbClr val="850038"/>
                </a:solidFill>
                <a:latin typeface="Montserrat Medium"/>
                <a:cs typeface="Montserrat Medium"/>
              </a:rPr>
              <a:t> </a:t>
            </a:r>
            <a:r>
              <a:rPr sz="3300" b="0" dirty="0">
                <a:solidFill>
                  <a:srgbClr val="850038"/>
                </a:solidFill>
                <a:latin typeface="Montserrat Medium"/>
                <a:cs typeface="Montserrat Medium"/>
              </a:rPr>
              <a:t>is</a:t>
            </a:r>
            <a:r>
              <a:rPr sz="3300" b="0" spc="-105" dirty="0">
                <a:solidFill>
                  <a:srgbClr val="850038"/>
                </a:solidFill>
                <a:latin typeface="Montserrat Medium"/>
                <a:cs typeface="Montserrat Medium"/>
              </a:rPr>
              <a:t> </a:t>
            </a:r>
            <a:r>
              <a:rPr sz="3300" b="1" dirty="0">
                <a:solidFill>
                  <a:srgbClr val="850038"/>
                </a:solidFill>
                <a:latin typeface="Montserrat Medium"/>
                <a:cs typeface="Montserrat Medium"/>
              </a:rPr>
              <a:t>October</a:t>
            </a:r>
            <a:r>
              <a:rPr sz="3300" b="1" spc="-105" dirty="0">
                <a:solidFill>
                  <a:srgbClr val="850038"/>
                </a:solidFill>
                <a:latin typeface="Montserrat Medium"/>
                <a:cs typeface="Montserrat Medium"/>
              </a:rPr>
              <a:t> </a:t>
            </a:r>
            <a:r>
              <a:rPr sz="3300" b="1" dirty="0">
                <a:solidFill>
                  <a:srgbClr val="850038"/>
                </a:solidFill>
                <a:latin typeface="Montserrat Medium"/>
                <a:cs typeface="Montserrat Medium"/>
              </a:rPr>
              <a:t>2</a:t>
            </a:r>
            <a:r>
              <a:rPr lang="en-US" sz="3300" b="1" dirty="0">
                <a:solidFill>
                  <a:srgbClr val="850038"/>
                </a:solidFill>
                <a:latin typeface="Montserrat Medium"/>
                <a:cs typeface="Montserrat Medium"/>
              </a:rPr>
              <a:t>7</a:t>
            </a:r>
            <a:r>
              <a:rPr sz="3300" b="1" dirty="0">
                <a:solidFill>
                  <a:srgbClr val="850038"/>
                </a:solidFill>
                <a:latin typeface="Montserrat Medium"/>
                <a:cs typeface="Montserrat Medium"/>
              </a:rPr>
              <a:t>,</a:t>
            </a:r>
            <a:r>
              <a:rPr sz="3300" b="1" spc="-90" dirty="0">
                <a:solidFill>
                  <a:srgbClr val="850038"/>
                </a:solidFill>
                <a:latin typeface="Montserrat Medium"/>
                <a:cs typeface="Montserrat Medium"/>
              </a:rPr>
              <a:t> </a:t>
            </a:r>
            <a:r>
              <a:rPr sz="3300" b="1" spc="-20" dirty="0">
                <a:solidFill>
                  <a:srgbClr val="850038"/>
                </a:solidFill>
                <a:latin typeface="Montserrat Medium"/>
                <a:cs typeface="Montserrat Medium"/>
              </a:rPr>
              <a:t>202</a:t>
            </a:r>
            <a:r>
              <a:rPr lang="en-US" sz="3300" b="1" spc="-20" dirty="0">
                <a:solidFill>
                  <a:srgbClr val="850038"/>
                </a:solidFill>
                <a:latin typeface="Montserrat Medium"/>
                <a:cs typeface="Montserrat Medium"/>
              </a:rPr>
              <a:t>6</a:t>
            </a:r>
            <a:endParaRPr sz="3300" b="1" dirty="0">
              <a:latin typeface="Montserrat Medium"/>
              <a:cs typeface="Montserrat Medium"/>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145" rIns="0" bIns="0" rtlCol="0">
            <a:spAutoFit/>
          </a:bodyPr>
          <a:lstStyle/>
          <a:p>
            <a:pPr marL="320675">
              <a:lnSpc>
                <a:spcPct val="100000"/>
              </a:lnSpc>
              <a:spcBef>
                <a:spcPts val="135"/>
              </a:spcBef>
            </a:pPr>
            <a:r>
              <a:rPr dirty="0"/>
              <a:t>Who</a:t>
            </a:r>
            <a:r>
              <a:rPr spc="-5" dirty="0"/>
              <a:t> </a:t>
            </a:r>
            <a:r>
              <a:rPr dirty="0"/>
              <a:t>you</a:t>
            </a:r>
            <a:r>
              <a:rPr spc="-20" dirty="0"/>
              <a:t> </a:t>
            </a:r>
            <a:r>
              <a:rPr dirty="0"/>
              <a:t>can </a:t>
            </a:r>
            <a:r>
              <a:rPr spc="-10" dirty="0"/>
              <a:t>cover</a:t>
            </a:r>
          </a:p>
        </p:txBody>
      </p:sp>
      <p:sp>
        <p:nvSpPr>
          <p:cNvPr id="3" name="object 3"/>
          <p:cNvSpPr txBox="1"/>
          <p:nvPr/>
        </p:nvSpPr>
        <p:spPr>
          <a:xfrm>
            <a:off x="1449690" y="2709267"/>
            <a:ext cx="11537950" cy="5377178"/>
          </a:xfrm>
          <a:prstGeom prst="rect">
            <a:avLst/>
          </a:prstGeom>
        </p:spPr>
        <p:txBody>
          <a:bodyPr vert="horz" wrap="square" lIns="0" tIns="264160" rIns="0" bIns="0" rtlCol="0">
            <a:spAutoFit/>
          </a:bodyPr>
          <a:lstStyle/>
          <a:p>
            <a:pPr marL="12700">
              <a:lnSpc>
                <a:spcPct val="100000"/>
              </a:lnSpc>
              <a:spcBef>
                <a:spcPts val="2080"/>
              </a:spcBef>
              <a:buSzPct val="43939"/>
              <a:tabLst>
                <a:tab pos="389255" algn="l"/>
              </a:tabLst>
            </a:pPr>
            <a:r>
              <a:rPr lang="en-US" sz="4000" b="1" spc="-10" dirty="0">
                <a:solidFill>
                  <a:srgbClr val="850038"/>
                </a:solidFill>
                <a:latin typeface="Montserrat Medium"/>
                <a:cs typeface="Montserrat Medium"/>
              </a:rPr>
              <a:t>Dependents</a:t>
            </a:r>
            <a:endParaRPr sz="4000" b="1" dirty="0">
              <a:latin typeface="Montserrat Medium"/>
              <a:cs typeface="Montserrat Medium"/>
            </a:endParaRPr>
          </a:p>
          <a:p>
            <a:pPr marL="389255" indent="-376555">
              <a:lnSpc>
                <a:spcPct val="100000"/>
              </a:lnSpc>
              <a:spcBef>
                <a:spcPts val="1975"/>
              </a:spcBef>
              <a:buSzPct val="43939"/>
              <a:buFont typeface="Arial"/>
              <a:buChar char="•"/>
              <a:tabLst>
                <a:tab pos="389255" algn="l"/>
              </a:tabLst>
            </a:pPr>
            <a:r>
              <a:rPr sz="3300" b="0" dirty="0">
                <a:solidFill>
                  <a:srgbClr val="850038"/>
                </a:solidFill>
                <a:latin typeface="Montserrat Medium"/>
                <a:cs typeface="Montserrat Medium"/>
              </a:rPr>
              <a:t>Spouse</a:t>
            </a:r>
            <a:r>
              <a:rPr sz="3300" b="0" spc="-114" dirty="0">
                <a:solidFill>
                  <a:srgbClr val="850038"/>
                </a:solidFill>
                <a:latin typeface="Montserrat Medium"/>
                <a:cs typeface="Montserrat Medium"/>
              </a:rPr>
              <a:t> </a:t>
            </a:r>
            <a:r>
              <a:rPr sz="3300" b="0" dirty="0">
                <a:solidFill>
                  <a:srgbClr val="850038"/>
                </a:solidFill>
                <a:latin typeface="Montserrat Medium"/>
                <a:cs typeface="Montserrat Medium"/>
              </a:rPr>
              <a:t>or</a:t>
            </a:r>
            <a:r>
              <a:rPr sz="3300" b="0" spc="-120" dirty="0">
                <a:solidFill>
                  <a:srgbClr val="850038"/>
                </a:solidFill>
                <a:latin typeface="Montserrat Medium"/>
                <a:cs typeface="Montserrat Medium"/>
              </a:rPr>
              <a:t> </a:t>
            </a:r>
            <a:r>
              <a:rPr sz="3300" b="0" dirty="0">
                <a:solidFill>
                  <a:srgbClr val="850038"/>
                </a:solidFill>
                <a:latin typeface="Montserrat Medium"/>
                <a:cs typeface="Montserrat Medium"/>
              </a:rPr>
              <a:t>qualified</a:t>
            </a:r>
            <a:r>
              <a:rPr sz="3300" b="0" spc="-110" dirty="0">
                <a:solidFill>
                  <a:srgbClr val="850038"/>
                </a:solidFill>
                <a:latin typeface="Montserrat Medium"/>
                <a:cs typeface="Montserrat Medium"/>
              </a:rPr>
              <a:t> </a:t>
            </a:r>
            <a:r>
              <a:rPr sz="3300" b="0" dirty="0">
                <a:solidFill>
                  <a:srgbClr val="850038"/>
                </a:solidFill>
                <a:latin typeface="Montserrat Medium"/>
                <a:cs typeface="Montserrat Medium"/>
              </a:rPr>
              <a:t>domestic</a:t>
            </a:r>
            <a:r>
              <a:rPr sz="3300" b="0" spc="-120" dirty="0">
                <a:solidFill>
                  <a:srgbClr val="850038"/>
                </a:solidFill>
                <a:latin typeface="Montserrat Medium"/>
                <a:cs typeface="Montserrat Medium"/>
              </a:rPr>
              <a:t> </a:t>
            </a:r>
            <a:r>
              <a:rPr sz="3300" b="0" spc="-10" dirty="0">
                <a:solidFill>
                  <a:srgbClr val="850038"/>
                </a:solidFill>
                <a:latin typeface="Montserrat Medium"/>
                <a:cs typeface="Montserrat Medium"/>
              </a:rPr>
              <a:t>partner</a:t>
            </a:r>
            <a:endParaRPr sz="3300" dirty="0">
              <a:latin typeface="Montserrat Medium"/>
              <a:cs typeface="Montserrat Medium"/>
            </a:endParaRPr>
          </a:p>
          <a:p>
            <a:pPr marL="389255" indent="-376555">
              <a:lnSpc>
                <a:spcPct val="100000"/>
              </a:lnSpc>
              <a:spcBef>
                <a:spcPts val="1975"/>
              </a:spcBef>
              <a:buSzPct val="43939"/>
              <a:buFont typeface="Arial"/>
              <a:buChar char="•"/>
              <a:tabLst>
                <a:tab pos="389255" algn="l"/>
              </a:tabLst>
            </a:pPr>
            <a:r>
              <a:rPr sz="3300" b="0" dirty="0">
                <a:solidFill>
                  <a:srgbClr val="850038"/>
                </a:solidFill>
                <a:latin typeface="Montserrat Medium"/>
                <a:cs typeface="Montserrat Medium"/>
              </a:rPr>
              <a:t>Natural,</a:t>
            </a:r>
            <a:r>
              <a:rPr sz="3300" b="0" spc="-95" dirty="0">
                <a:solidFill>
                  <a:srgbClr val="850038"/>
                </a:solidFill>
                <a:latin typeface="Montserrat Medium"/>
                <a:cs typeface="Montserrat Medium"/>
              </a:rPr>
              <a:t> </a:t>
            </a:r>
            <a:r>
              <a:rPr sz="3300" b="0" dirty="0">
                <a:solidFill>
                  <a:srgbClr val="850038"/>
                </a:solidFill>
                <a:latin typeface="Montserrat Medium"/>
                <a:cs typeface="Montserrat Medium"/>
              </a:rPr>
              <a:t>adopted</a:t>
            </a:r>
            <a:r>
              <a:rPr sz="3300" b="0" spc="-90" dirty="0">
                <a:solidFill>
                  <a:srgbClr val="850038"/>
                </a:solidFill>
                <a:latin typeface="Montserrat Medium"/>
                <a:cs typeface="Montserrat Medium"/>
              </a:rPr>
              <a:t> </a:t>
            </a:r>
            <a:r>
              <a:rPr sz="3300" b="0" dirty="0">
                <a:solidFill>
                  <a:srgbClr val="850038"/>
                </a:solidFill>
                <a:latin typeface="Montserrat Medium"/>
                <a:cs typeface="Montserrat Medium"/>
              </a:rPr>
              <a:t>or</a:t>
            </a:r>
            <a:r>
              <a:rPr sz="3300" b="0" spc="-95" dirty="0">
                <a:solidFill>
                  <a:srgbClr val="850038"/>
                </a:solidFill>
                <a:latin typeface="Montserrat Medium"/>
                <a:cs typeface="Montserrat Medium"/>
              </a:rPr>
              <a:t> </a:t>
            </a:r>
            <a:r>
              <a:rPr sz="3300" b="0" dirty="0">
                <a:solidFill>
                  <a:srgbClr val="850038"/>
                </a:solidFill>
                <a:latin typeface="Montserrat Medium"/>
                <a:cs typeface="Montserrat Medium"/>
              </a:rPr>
              <a:t>stepchildren</a:t>
            </a:r>
            <a:r>
              <a:rPr sz="3300" b="0" spc="-100" dirty="0">
                <a:solidFill>
                  <a:srgbClr val="850038"/>
                </a:solidFill>
                <a:latin typeface="Montserrat Medium"/>
                <a:cs typeface="Montserrat Medium"/>
              </a:rPr>
              <a:t> </a:t>
            </a:r>
            <a:r>
              <a:rPr sz="3300" b="0" dirty="0">
                <a:solidFill>
                  <a:srgbClr val="850038"/>
                </a:solidFill>
                <a:latin typeface="Montserrat Medium"/>
                <a:cs typeface="Montserrat Medium"/>
              </a:rPr>
              <a:t>up</a:t>
            </a:r>
            <a:r>
              <a:rPr sz="3300" b="0" spc="-90" dirty="0">
                <a:solidFill>
                  <a:srgbClr val="850038"/>
                </a:solidFill>
                <a:latin typeface="Montserrat Medium"/>
                <a:cs typeface="Montserrat Medium"/>
              </a:rPr>
              <a:t> </a:t>
            </a:r>
            <a:r>
              <a:rPr sz="3300" b="0" dirty="0">
                <a:solidFill>
                  <a:srgbClr val="850038"/>
                </a:solidFill>
                <a:latin typeface="Montserrat Medium"/>
                <a:cs typeface="Montserrat Medium"/>
              </a:rPr>
              <a:t>to</a:t>
            </a:r>
            <a:r>
              <a:rPr sz="3300" b="0" spc="-95" dirty="0">
                <a:solidFill>
                  <a:srgbClr val="850038"/>
                </a:solidFill>
                <a:latin typeface="Montserrat Medium"/>
                <a:cs typeface="Montserrat Medium"/>
              </a:rPr>
              <a:t> </a:t>
            </a:r>
            <a:r>
              <a:rPr sz="3300" b="0" dirty="0">
                <a:solidFill>
                  <a:srgbClr val="850038"/>
                </a:solidFill>
                <a:latin typeface="Montserrat Medium"/>
                <a:cs typeface="Montserrat Medium"/>
              </a:rPr>
              <a:t>age</a:t>
            </a:r>
            <a:r>
              <a:rPr sz="3300" b="0" spc="-90" dirty="0">
                <a:solidFill>
                  <a:srgbClr val="850038"/>
                </a:solidFill>
                <a:latin typeface="Montserrat Medium"/>
                <a:cs typeface="Montserrat Medium"/>
              </a:rPr>
              <a:t> </a:t>
            </a:r>
            <a:r>
              <a:rPr sz="3300" b="0" spc="-25" dirty="0">
                <a:solidFill>
                  <a:srgbClr val="850038"/>
                </a:solidFill>
                <a:latin typeface="Montserrat Medium"/>
                <a:cs typeface="Montserrat Medium"/>
              </a:rPr>
              <a:t>26</a:t>
            </a:r>
            <a:endParaRPr sz="3300" dirty="0">
              <a:latin typeface="Montserrat Medium"/>
              <a:cs typeface="Montserrat Medium"/>
            </a:endParaRPr>
          </a:p>
          <a:p>
            <a:pPr marL="389255" indent="-376555">
              <a:lnSpc>
                <a:spcPct val="100000"/>
              </a:lnSpc>
              <a:spcBef>
                <a:spcPts val="1980"/>
              </a:spcBef>
              <a:buSzPct val="43939"/>
              <a:buFont typeface="Arial"/>
              <a:buChar char="•"/>
              <a:tabLst>
                <a:tab pos="389255" algn="l"/>
              </a:tabLst>
            </a:pPr>
            <a:r>
              <a:rPr sz="3300" b="0" dirty="0">
                <a:solidFill>
                  <a:srgbClr val="850038"/>
                </a:solidFill>
                <a:latin typeface="Montserrat Medium"/>
                <a:cs typeface="Montserrat Medium"/>
              </a:rPr>
              <a:t>Domestic</a:t>
            </a:r>
            <a:r>
              <a:rPr sz="3300" b="0" spc="-110" dirty="0">
                <a:solidFill>
                  <a:srgbClr val="850038"/>
                </a:solidFill>
                <a:latin typeface="Montserrat Medium"/>
                <a:cs typeface="Montserrat Medium"/>
              </a:rPr>
              <a:t> </a:t>
            </a:r>
            <a:r>
              <a:rPr sz="3300" b="0" dirty="0">
                <a:solidFill>
                  <a:srgbClr val="850038"/>
                </a:solidFill>
                <a:latin typeface="Montserrat Medium"/>
                <a:cs typeface="Montserrat Medium"/>
              </a:rPr>
              <a:t>partner’s</a:t>
            </a:r>
            <a:r>
              <a:rPr sz="3300" b="0" spc="-110" dirty="0">
                <a:solidFill>
                  <a:srgbClr val="850038"/>
                </a:solidFill>
                <a:latin typeface="Montserrat Medium"/>
                <a:cs typeface="Montserrat Medium"/>
              </a:rPr>
              <a:t> </a:t>
            </a:r>
            <a:r>
              <a:rPr sz="3300" b="0" dirty="0">
                <a:solidFill>
                  <a:srgbClr val="850038"/>
                </a:solidFill>
                <a:latin typeface="Montserrat Medium"/>
                <a:cs typeface="Montserrat Medium"/>
              </a:rPr>
              <a:t>children</a:t>
            </a:r>
            <a:r>
              <a:rPr sz="3300" b="0" spc="-100" dirty="0">
                <a:solidFill>
                  <a:srgbClr val="850038"/>
                </a:solidFill>
                <a:latin typeface="Montserrat Medium"/>
                <a:cs typeface="Montserrat Medium"/>
              </a:rPr>
              <a:t> </a:t>
            </a:r>
            <a:r>
              <a:rPr sz="3300" b="0" dirty="0">
                <a:solidFill>
                  <a:srgbClr val="850038"/>
                </a:solidFill>
                <a:latin typeface="Montserrat Medium"/>
                <a:cs typeface="Montserrat Medium"/>
              </a:rPr>
              <a:t>are</a:t>
            </a:r>
            <a:r>
              <a:rPr sz="3300" b="0" spc="-100" dirty="0">
                <a:solidFill>
                  <a:srgbClr val="850038"/>
                </a:solidFill>
                <a:latin typeface="Montserrat Medium"/>
                <a:cs typeface="Montserrat Medium"/>
              </a:rPr>
              <a:t> </a:t>
            </a:r>
            <a:r>
              <a:rPr sz="3300" b="0" dirty="0">
                <a:solidFill>
                  <a:srgbClr val="850038"/>
                </a:solidFill>
                <a:latin typeface="Montserrat Medium"/>
                <a:cs typeface="Montserrat Medium"/>
              </a:rPr>
              <a:t>eligible</a:t>
            </a:r>
            <a:r>
              <a:rPr sz="3300" b="0" spc="-100" dirty="0">
                <a:solidFill>
                  <a:srgbClr val="850038"/>
                </a:solidFill>
                <a:latin typeface="Montserrat Medium"/>
                <a:cs typeface="Montserrat Medium"/>
              </a:rPr>
              <a:t> </a:t>
            </a:r>
            <a:r>
              <a:rPr sz="3300" b="0" dirty="0">
                <a:solidFill>
                  <a:srgbClr val="850038"/>
                </a:solidFill>
                <a:latin typeface="Montserrat Medium"/>
                <a:cs typeface="Montserrat Medium"/>
              </a:rPr>
              <a:t>up</a:t>
            </a:r>
            <a:r>
              <a:rPr sz="3300" b="0" spc="-105" dirty="0">
                <a:solidFill>
                  <a:srgbClr val="850038"/>
                </a:solidFill>
                <a:latin typeface="Montserrat Medium"/>
                <a:cs typeface="Montserrat Medium"/>
              </a:rPr>
              <a:t> </a:t>
            </a:r>
            <a:r>
              <a:rPr sz="3300" b="0" dirty="0">
                <a:solidFill>
                  <a:srgbClr val="850038"/>
                </a:solidFill>
                <a:latin typeface="Montserrat Medium"/>
                <a:cs typeface="Montserrat Medium"/>
              </a:rPr>
              <a:t>to</a:t>
            </a:r>
            <a:r>
              <a:rPr sz="3300" b="0" spc="-100" dirty="0">
                <a:solidFill>
                  <a:srgbClr val="850038"/>
                </a:solidFill>
                <a:latin typeface="Montserrat Medium"/>
                <a:cs typeface="Montserrat Medium"/>
              </a:rPr>
              <a:t> </a:t>
            </a:r>
            <a:r>
              <a:rPr sz="3300" b="0" dirty="0">
                <a:solidFill>
                  <a:srgbClr val="850038"/>
                </a:solidFill>
                <a:latin typeface="Montserrat Medium"/>
                <a:cs typeface="Montserrat Medium"/>
              </a:rPr>
              <a:t>age</a:t>
            </a:r>
            <a:r>
              <a:rPr sz="3300" b="0" spc="-100" dirty="0">
                <a:solidFill>
                  <a:srgbClr val="850038"/>
                </a:solidFill>
                <a:latin typeface="Montserrat Medium"/>
                <a:cs typeface="Montserrat Medium"/>
              </a:rPr>
              <a:t> </a:t>
            </a:r>
            <a:r>
              <a:rPr sz="3300" b="0" spc="-25" dirty="0">
                <a:solidFill>
                  <a:srgbClr val="850038"/>
                </a:solidFill>
                <a:latin typeface="Montserrat Medium"/>
                <a:cs typeface="Montserrat Medium"/>
              </a:rPr>
              <a:t>26</a:t>
            </a:r>
            <a:endParaRPr sz="3300" dirty="0">
              <a:latin typeface="Montserrat Medium"/>
              <a:cs typeface="Montserrat Medium"/>
            </a:endParaRPr>
          </a:p>
          <a:p>
            <a:pPr marL="389255" indent="-376555">
              <a:lnSpc>
                <a:spcPct val="100000"/>
              </a:lnSpc>
              <a:spcBef>
                <a:spcPts val="1975"/>
              </a:spcBef>
              <a:buSzPct val="43939"/>
              <a:buFont typeface="Arial"/>
              <a:buChar char="•"/>
              <a:tabLst>
                <a:tab pos="389255" algn="l"/>
              </a:tabLst>
            </a:pPr>
            <a:r>
              <a:rPr sz="3300" b="0" dirty="0">
                <a:solidFill>
                  <a:srgbClr val="850038"/>
                </a:solidFill>
                <a:latin typeface="Montserrat Medium"/>
                <a:cs typeface="Montserrat Medium"/>
              </a:rPr>
              <a:t>Disabled</a:t>
            </a:r>
            <a:r>
              <a:rPr sz="3300" b="0" spc="-130" dirty="0">
                <a:solidFill>
                  <a:srgbClr val="850038"/>
                </a:solidFill>
                <a:latin typeface="Montserrat Medium"/>
                <a:cs typeface="Montserrat Medium"/>
              </a:rPr>
              <a:t> </a:t>
            </a:r>
            <a:r>
              <a:rPr sz="3300" b="0" dirty="0">
                <a:solidFill>
                  <a:srgbClr val="850038"/>
                </a:solidFill>
                <a:latin typeface="Montserrat Medium"/>
                <a:cs typeface="Montserrat Medium"/>
              </a:rPr>
              <a:t>dependent</a:t>
            </a:r>
            <a:r>
              <a:rPr sz="3300" b="0" spc="-125" dirty="0">
                <a:solidFill>
                  <a:srgbClr val="850038"/>
                </a:solidFill>
                <a:latin typeface="Montserrat Medium"/>
                <a:cs typeface="Montserrat Medium"/>
              </a:rPr>
              <a:t> </a:t>
            </a:r>
            <a:r>
              <a:rPr sz="3300" b="0" dirty="0">
                <a:solidFill>
                  <a:srgbClr val="850038"/>
                </a:solidFill>
                <a:latin typeface="Montserrat Medium"/>
                <a:cs typeface="Montserrat Medium"/>
              </a:rPr>
              <a:t>children</a:t>
            </a:r>
            <a:r>
              <a:rPr sz="3300" b="0" spc="-125" dirty="0">
                <a:solidFill>
                  <a:srgbClr val="850038"/>
                </a:solidFill>
                <a:latin typeface="Montserrat Medium"/>
                <a:cs typeface="Montserrat Medium"/>
              </a:rPr>
              <a:t> </a:t>
            </a:r>
            <a:r>
              <a:rPr sz="3300" b="0" dirty="0">
                <a:solidFill>
                  <a:srgbClr val="850038"/>
                </a:solidFill>
                <a:latin typeface="Montserrat Medium"/>
                <a:cs typeface="Montserrat Medium"/>
              </a:rPr>
              <a:t>over</a:t>
            </a:r>
            <a:r>
              <a:rPr sz="3300" b="0" spc="-110" dirty="0">
                <a:solidFill>
                  <a:srgbClr val="850038"/>
                </a:solidFill>
                <a:latin typeface="Montserrat Medium"/>
                <a:cs typeface="Montserrat Medium"/>
              </a:rPr>
              <a:t> </a:t>
            </a:r>
            <a:r>
              <a:rPr sz="3300" b="0" dirty="0">
                <a:solidFill>
                  <a:srgbClr val="850038"/>
                </a:solidFill>
                <a:latin typeface="Montserrat Medium"/>
                <a:cs typeface="Montserrat Medium"/>
              </a:rPr>
              <a:t>age</a:t>
            </a:r>
            <a:r>
              <a:rPr sz="3300" b="0" spc="-125" dirty="0">
                <a:solidFill>
                  <a:srgbClr val="850038"/>
                </a:solidFill>
                <a:latin typeface="Montserrat Medium"/>
                <a:cs typeface="Montserrat Medium"/>
              </a:rPr>
              <a:t> </a:t>
            </a:r>
            <a:r>
              <a:rPr sz="3300" b="0" spc="-25" dirty="0">
                <a:solidFill>
                  <a:srgbClr val="850038"/>
                </a:solidFill>
                <a:latin typeface="Montserrat Medium"/>
                <a:cs typeface="Montserrat Medium"/>
              </a:rPr>
              <a:t>26</a:t>
            </a:r>
            <a:endParaRPr sz="3300" dirty="0">
              <a:latin typeface="Montserrat Medium"/>
              <a:cs typeface="Montserrat Medium"/>
            </a:endParaRPr>
          </a:p>
          <a:p>
            <a:pPr marL="389255" marR="442595" indent="-377190">
              <a:lnSpc>
                <a:spcPct val="149900"/>
              </a:lnSpc>
              <a:buSzPct val="43939"/>
              <a:buFont typeface="Arial"/>
              <a:buChar char="•"/>
              <a:tabLst>
                <a:tab pos="389255" algn="l"/>
              </a:tabLst>
            </a:pPr>
            <a:r>
              <a:rPr sz="3300" b="0" dirty="0">
                <a:solidFill>
                  <a:srgbClr val="850038"/>
                </a:solidFill>
                <a:latin typeface="Montserrat Medium"/>
                <a:cs typeface="Montserrat Medium"/>
              </a:rPr>
              <a:t>Children</a:t>
            </a:r>
            <a:r>
              <a:rPr sz="3300" b="0" spc="-114" dirty="0">
                <a:solidFill>
                  <a:srgbClr val="850038"/>
                </a:solidFill>
                <a:latin typeface="Montserrat Medium"/>
                <a:cs typeface="Montserrat Medium"/>
              </a:rPr>
              <a:t> </a:t>
            </a:r>
            <a:r>
              <a:rPr sz="3300" b="0" dirty="0">
                <a:solidFill>
                  <a:srgbClr val="850038"/>
                </a:solidFill>
                <a:latin typeface="Montserrat Medium"/>
                <a:cs typeface="Montserrat Medium"/>
              </a:rPr>
              <a:t>named</a:t>
            </a:r>
            <a:r>
              <a:rPr sz="3300" b="0" spc="-114" dirty="0">
                <a:solidFill>
                  <a:srgbClr val="850038"/>
                </a:solidFill>
                <a:latin typeface="Montserrat Medium"/>
                <a:cs typeface="Montserrat Medium"/>
              </a:rPr>
              <a:t> </a:t>
            </a:r>
            <a:r>
              <a:rPr sz="3300" b="0" dirty="0">
                <a:solidFill>
                  <a:srgbClr val="850038"/>
                </a:solidFill>
                <a:latin typeface="Montserrat Medium"/>
                <a:cs typeface="Montserrat Medium"/>
              </a:rPr>
              <a:t>in</a:t>
            </a:r>
            <a:r>
              <a:rPr sz="3300" b="0" spc="-114" dirty="0">
                <a:solidFill>
                  <a:srgbClr val="850038"/>
                </a:solidFill>
                <a:latin typeface="Montserrat Medium"/>
                <a:cs typeface="Montserrat Medium"/>
              </a:rPr>
              <a:t> </a:t>
            </a:r>
            <a:r>
              <a:rPr sz="3300" b="0" dirty="0">
                <a:solidFill>
                  <a:srgbClr val="850038"/>
                </a:solidFill>
                <a:latin typeface="Montserrat Medium"/>
                <a:cs typeface="Montserrat Medium"/>
              </a:rPr>
              <a:t>qualified</a:t>
            </a:r>
            <a:r>
              <a:rPr sz="3300" b="0" spc="-100" dirty="0">
                <a:solidFill>
                  <a:srgbClr val="850038"/>
                </a:solidFill>
                <a:latin typeface="Montserrat Medium"/>
                <a:cs typeface="Montserrat Medium"/>
              </a:rPr>
              <a:t> </a:t>
            </a:r>
            <a:r>
              <a:rPr sz="3300" b="0" dirty="0">
                <a:solidFill>
                  <a:srgbClr val="850038"/>
                </a:solidFill>
                <a:latin typeface="Montserrat Medium"/>
                <a:cs typeface="Montserrat Medium"/>
              </a:rPr>
              <a:t>medical</a:t>
            </a:r>
            <a:r>
              <a:rPr sz="3300" b="0" spc="-114" dirty="0">
                <a:solidFill>
                  <a:srgbClr val="850038"/>
                </a:solidFill>
                <a:latin typeface="Montserrat Medium"/>
                <a:cs typeface="Montserrat Medium"/>
              </a:rPr>
              <a:t> </a:t>
            </a:r>
            <a:r>
              <a:rPr sz="3300" b="0" dirty="0">
                <a:solidFill>
                  <a:srgbClr val="850038"/>
                </a:solidFill>
                <a:latin typeface="Montserrat Medium"/>
                <a:cs typeface="Montserrat Medium"/>
              </a:rPr>
              <a:t>child</a:t>
            </a:r>
            <a:r>
              <a:rPr sz="3300" b="0" spc="-110" dirty="0">
                <a:solidFill>
                  <a:srgbClr val="850038"/>
                </a:solidFill>
                <a:latin typeface="Montserrat Medium"/>
                <a:cs typeface="Montserrat Medium"/>
              </a:rPr>
              <a:t> </a:t>
            </a:r>
            <a:r>
              <a:rPr sz="3300" b="0" spc="-10" dirty="0">
                <a:solidFill>
                  <a:srgbClr val="850038"/>
                </a:solidFill>
                <a:latin typeface="Montserrat Medium"/>
                <a:cs typeface="Montserrat Medium"/>
              </a:rPr>
              <a:t>support </a:t>
            </a:r>
            <a:r>
              <a:rPr sz="3300" b="0" dirty="0">
                <a:solidFill>
                  <a:srgbClr val="850038"/>
                </a:solidFill>
                <a:latin typeface="Montserrat Medium"/>
                <a:cs typeface="Montserrat Medium"/>
              </a:rPr>
              <a:t>order</a:t>
            </a:r>
            <a:r>
              <a:rPr sz="3300" b="0" spc="-100" dirty="0">
                <a:solidFill>
                  <a:srgbClr val="850038"/>
                </a:solidFill>
                <a:latin typeface="Montserrat Medium"/>
                <a:cs typeface="Montserrat Medium"/>
              </a:rPr>
              <a:t> </a:t>
            </a:r>
            <a:r>
              <a:rPr sz="3300" b="0" spc="-10" dirty="0">
                <a:solidFill>
                  <a:srgbClr val="850038"/>
                </a:solidFill>
                <a:latin typeface="Montserrat Medium"/>
                <a:cs typeface="Montserrat Medium"/>
              </a:rPr>
              <a:t>(QMCSO)</a:t>
            </a:r>
            <a:endParaRPr sz="3300" dirty="0">
              <a:latin typeface="Montserrat Medium"/>
              <a:cs typeface="Montserrat Medium"/>
            </a:endParaRPr>
          </a:p>
        </p:txBody>
      </p:sp>
      <p:sp>
        <p:nvSpPr>
          <p:cNvPr id="5" name="object 5"/>
          <p:cNvSpPr txBox="1"/>
          <p:nvPr/>
        </p:nvSpPr>
        <p:spPr>
          <a:xfrm>
            <a:off x="355912" y="10200300"/>
            <a:ext cx="5063490" cy="587375"/>
          </a:xfrm>
          <a:prstGeom prst="rect">
            <a:avLst/>
          </a:prstGeom>
        </p:spPr>
        <p:txBody>
          <a:bodyPr vert="horz" wrap="square" lIns="0" tIns="0" rIns="0" bIns="0" rtlCol="0">
            <a:spAutoFit/>
          </a:bodyPr>
          <a:lstStyle/>
          <a:p>
            <a:pPr marL="12700">
              <a:lnSpc>
                <a:spcPts val="4475"/>
              </a:lnSpc>
            </a:pPr>
            <a:r>
              <a:rPr sz="3950" dirty="0">
                <a:solidFill>
                  <a:srgbClr val="FFFFFF"/>
                </a:solidFill>
                <a:latin typeface="Arial"/>
                <a:cs typeface="Arial"/>
              </a:rPr>
              <a:t>Open</a:t>
            </a:r>
            <a:r>
              <a:rPr sz="3950" spc="25" dirty="0">
                <a:solidFill>
                  <a:srgbClr val="FFFFFF"/>
                </a:solidFill>
                <a:latin typeface="Arial"/>
                <a:cs typeface="Arial"/>
              </a:rPr>
              <a:t> </a:t>
            </a:r>
            <a:r>
              <a:rPr sz="3950" dirty="0">
                <a:solidFill>
                  <a:srgbClr val="FFFFFF"/>
                </a:solidFill>
                <a:latin typeface="Arial"/>
                <a:cs typeface="Arial"/>
              </a:rPr>
              <a:t>Enrollment</a:t>
            </a:r>
            <a:r>
              <a:rPr sz="3950" spc="15" dirty="0">
                <a:solidFill>
                  <a:srgbClr val="FFFFFF"/>
                </a:solidFill>
                <a:latin typeface="Arial"/>
                <a:cs typeface="Arial"/>
              </a:rPr>
              <a:t> </a:t>
            </a:r>
            <a:r>
              <a:rPr lang="en-US" sz="3950" spc="-20" dirty="0">
                <a:solidFill>
                  <a:srgbClr val="FFFFFF"/>
                </a:solidFill>
                <a:latin typeface="Arial"/>
                <a:cs typeface="Arial"/>
              </a:rPr>
              <a:t>2027</a:t>
            </a:r>
            <a:endParaRPr sz="3950" dirty="0">
              <a:latin typeface="Arial"/>
              <a:cs typeface="Arial"/>
            </a:endParaRPr>
          </a:p>
        </p:txBody>
      </p:sp>
      <p:pic>
        <p:nvPicPr>
          <p:cNvPr id="6" name="Picture 5" descr="Child on floating board">
            <a:extLst>
              <a:ext uri="{FF2B5EF4-FFF2-40B4-BE49-F238E27FC236}">
                <a16:creationId xmlns:a16="http://schemas.microsoft.com/office/drawing/2014/main" id="{6B0FF8AC-D1E8-86B4-B634-01D07BADAE7B}"/>
              </a:ext>
            </a:extLst>
          </p:cNvPr>
          <p:cNvPicPr>
            <a:picLocks noChangeAspect="1"/>
          </p:cNvPicPr>
          <p:nvPr/>
        </p:nvPicPr>
        <p:blipFill>
          <a:blip r:embed="rId2"/>
          <a:stretch>
            <a:fillRect/>
          </a:stretch>
        </p:blipFill>
        <p:spPr>
          <a:xfrm>
            <a:off x="13633450" y="1692275"/>
            <a:ext cx="6324600" cy="755538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145" rIns="0" bIns="0" rtlCol="0">
            <a:spAutoFit/>
          </a:bodyPr>
          <a:lstStyle/>
          <a:p>
            <a:pPr marL="530225">
              <a:lnSpc>
                <a:spcPct val="100000"/>
              </a:lnSpc>
              <a:spcBef>
                <a:spcPts val="135"/>
              </a:spcBef>
            </a:pPr>
            <a:r>
              <a:rPr dirty="0"/>
              <a:t>Special</a:t>
            </a:r>
            <a:r>
              <a:rPr spc="-25" dirty="0"/>
              <a:t> </a:t>
            </a:r>
            <a:r>
              <a:rPr dirty="0"/>
              <a:t>Enrollment</a:t>
            </a:r>
            <a:r>
              <a:rPr spc="-30" dirty="0"/>
              <a:t> </a:t>
            </a:r>
            <a:r>
              <a:rPr spc="-10" dirty="0"/>
              <a:t>Opportunities</a:t>
            </a:r>
          </a:p>
        </p:txBody>
      </p:sp>
      <p:sp>
        <p:nvSpPr>
          <p:cNvPr id="13" name="object 13"/>
          <p:cNvSpPr txBox="1"/>
          <p:nvPr/>
        </p:nvSpPr>
        <p:spPr>
          <a:xfrm>
            <a:off x="355912" y="10200300"/>
            <a:ext cx="5063490" cy="587375"/>
          </a:xfrm>
          <a:prstGeom prst="rect">
            <a:avLst/>
          </a:prstGeom>
        </p:spPr>
        <p:txBody>
          <a:bodyPr vert="horz" wrap="square" lIns="0" tIns="0" rIns="0" bIns="0" rtlCol="0">
            <a:spAutoFit/>
          </a:bodyPr>
          <a:lstStyle/>
          <a:p>
            <a:pPr marL="12700">
              <a:lnSpc>
                <a:spcPts val="4475"/>
              </a:lnSpc>
            </a:pPr>
            <a:r>
              <a:rPr sz="3950" dirty="0">
                <a:solidFill>
                  <a:srgbClr val="FFFFFF"/>
                </a:solidFill>
                <a:latin typeface="Arial"/>
                <a:cs typeface="Arial"/>
              </a:rPr>
              <a:t>Open</a:t>
            </a:r>
            <a:r>
              <a:rPr sz="3950" spc="25" dirty="0">
                <a:solidFill>
                  <a:srgbClr val="FFFFFF"/>
                </a:solidFill>
                <a:latin typeface="Arial"/>
                <a:cs typeface="Arial"/>
              </a:rPr>
              <a:t> </a:t>
            </a:r>
            <a:r>
              <a:rPr sz="3950" dirty="0">
                <a:solidFill>
                  <a:srgbClr val="FFFFFF"/>
                </a:solidFill>
                <a:latin typeface="Arial"/>
                <a:cs typeface="Arial"/>
              </a:rPr>
              <a:t>Enrollment</a:t>
            </a:r>
            <a:r>
              <a:rPr sz="3950" spc="15" dirty="0">
                <a:solidFill>
                  <a:srgbClr val="FFFFFF"/>
                </a:solidFill>
                <a:latin typeface="Arial"/>
                <a:cs typeface="Arial"/>
              </a:rPr>
              <a:t> </a:t>
            </a:r>
            <a:r>
              <a:rPr lang="en-US" sz="3950" spc="-20" dirty="0">
                <a:solidFill>
                  <a:srgbClr val="FFFFFF"/>
                </a:solidFill>
                <a:latin typeface="Arial"/>
                <a:cs typeface="Arial"/>
              </a:rPr>
              <a:t>2027</a:t>
            </a:r>
            <a:endParaRPr sz="3950" dirty="0">
              <a:latin typeface="Arial"/>
              <a:cs typeface="Arial"/>
            </a:endParaRPr>
          </a:p>
        </p:txBody>
      </p:sp>
      <p:sp>
        <p:nvSpPr>
          <p:cNvPr id="3" name="object 3"/>
          <p:cNvSpPr txBox="1"/>
          <p:nvPr/>
        </p:nvSpPr>
        <p:spPr>
          <a:xfrm>
            <a:off x="915490" y="2256790"/>
            <a:ext cx="17594760" cy="6923690"/>
          </a:xfrm>
          <a:prstGeom prst="rect">
            <a:avLst/>
          </a:prstGeom>
        </p:spPr>
        <p:txBody>
          <a:bodyPr vert="horz" wrap="square" lIns="0" tIns="11430" rIns="0" bIns="0" rtlCol="0">
            <a:spAutoFit/>
          </a:bodyPr>
          <a:lstStyle/>
          <a:p>
            <a:pPr marL="12700">
              <a:lnSpc>
                <a:spcPct val="100000"/>
              </a:lnSpc>
              <a:spcBef>
                <a:spcPts val="90"/>
              </a:spcBef>
            </a:pPr>
            <a:r>
              <a:rPr sz="3200" b="1" spc="-30" dirty="0">
                <a:solidFill>
                  <a:srgbClr val="850038"/>
                </a:solidFill>
                <a:latin typeface="Montserrat Medium"/>
                <a:cs typeface="Montserrat Medium"/>
              </a:rPr>
              <a:t>During</a:t>
            </a:r>
            <a:r>
              <a:rPr sz="3200" b="1" spc="-125" dirty="0">
                <a:solidFill>
                  <a:srgbClr val="850038"/>
                </a:solidFill>
                <a:latin typeface="Montserrat Medium"/>
                <a:cs typeface="Montserrat Medium"/>
              </a:rPr>
              <a:t> </a:t>
            </a:r>
            <a:r>
              <a:rPr sz="3200" b="1" spc="-20" dirty="0">
                <a:solidFill>
                  <a:srgbClr val="850038"/>
                </a:solidFill>
                <a:latin typeface="Montserrat Medium"/>
                <a:cs typeface="Montserrat Medium"/>
              </a:rPr>
              <a:t>Open</a:t>
            </a:r>
            <a:r>
              <a:rPr sz="3200" b="1" spc="-120" dirty="0">
                <a:solidFill>
                  <a:srgbClr val="850038"/>
                </a:solidFill>
                <a:latin typeface="Montserrat Medium"/>
                <a:cs typeface="Montserrat Medium"/>
              </a:rPr>
              <a:t> </a:t>
            </a:r>
            <a:r>
              <a:rPr sz="3200" b="1" spc="-40" dirty="0">
                <a:solidFill>
                  <a:srgbClr val="850038"/>
                </a:solidFill>
                <a:latin typeface="Montserrat Medium"/>
                <a:cs typeface="Montserrat Medium"/>
              </a:rPr>
              <a:t>Enrollment</a:t>
            </a:r>
            <a:r>
              <a:rPr sz="3200" b="1" spc="-120" dirty="0">
                <a:solidFill>
                  <a:srgbClr val="850038"/>
                </a:solidFill>
                <a:latin typeface="Montserrat Medium"/>
                <a:cs typeface="Montserrat Medium"/>
              </a:rPr>
              <a:t> </a:t>
            </a:r>
            <a:r>
              <a:rPr sz="3200" b="1" spc="-35" dirty="0">
                <a:solidFill>
                  <a:srgbClr val="850038"/>
                </a:solidFill>
                <a:latin typeface="Montserrat Medium"/>
                <a:cs typeface="Montserrat Medium"/>
              </a:rPr>
              <a:t>employees</a:t>
            </a:r>
            <a:r>
              <a:rPr sz="3200" b="1" spc="-120" dirty="0">
                <a:solidFill>
                  <a:srgbClr val="850038"/>
                </a:solidFill>
                <a:latin typeface="Montserrat Medium"/>
                <a:cs typeface="Montserrat Medium"/>
              </a:rPr>
              <a:t> </a:t>
            </a:r>
            <a:r>
              <a:rPr sz="3200" b="1" spc="-20" dirty="0">
                <a:solidFill>
                  <a:srgbClr val="850038"/>
                </a:solidFill>
                <a:latin typeface="Montserrat Medium"/>
                <a:cs typeface="Montserrat Medium"/>
              </a:rPr>
              <a:t>may</a:t>
            </a:r>
            <a:r>
              <a:rPr sz="3200" b="0" spc="-20" dirty="0">
                <a:solidFill>
                  <a:srgbClr val="850038"/>
                </a:solidFill>
                <a:latin typeface="Montserrat Medium"/>
                <a:cs typeface="Montserrat Medium"/>
              </a:rPr>
              <a:t>:</a:t>
            </a:r>
            <a:endParaRPr lang="en-US" sz="3200" b="0" spc="-20" dirty="0">
              <a:solidFill>
                <a:srgbClr val="850038"/>
              </a:solidFill>
              <a:latin typeface="Montserrat Medium"/>
              <a:cs typeface="Montserrat Medium"/>
            </a:endParaRPr>
          </a:p>
          <a:p>
            <a:pPr marL="671830" marR="5080" algn="l">
              <a:spcBef>
                <a:spcPts val="100"/>
              </a:spcBef>
              <a:buSzPct val="54716"/>
              <a:tabLst>
                <a:tab pos="671830" algn="l"/>
              </a:tabLst>
            </a:pPr>
            <a:endParaRPr lang="en-US" sz="3200" spc="-30" dirty="0">
              <a:solidFill>
                <a:srgbClr val="850038"/>
              </a:solidFill>
              <a:latin typeface="Montserrat Medium"/>
            </a:endParaRPr>
          </a:p>
          <a:p>
            <a:pPr marL="1129030" marR="5080" indent="-457200">
              <a:buFont typeface="Arial" panose="020B0604020202020204" pitchFamily="34" charset="0"/>
              <a:buChar char="•"/>
            </a:pPr>
            <a:r>
              <a:rPr lang="en-US" sz="3200" b="0" dirty="0">
                <a:solidFill>
                  <a:srgbClr val="850038"/>
                </a:solidFill>
                <a:latin typeface="Montserrat Medium"/>
                <a:cs typeface="Montserrat Medium"/>
              </a:rPr>
              <a:t>Change medical plans, enroll in a new plan</a:t>
            </a:r>
          </a:p>
          <a:p>
            <a:pPr marL="1129030" marR="5080" indent="-457200">
              <a:buFont typeface="Arial" panose="020B0604020202020204" pitchFamily="34" charset="0"/>
              <a:buChar char="•"/>
            </a:pPr>
            <a:r>
              <a:rPr lang="en-US" sz="3200" b="0" dirty="0">
                <a:solidFill>
                  <a:srgbClr val="850038"/>
                </a:solidFill>
                <a:latin typeface="Montserrat Medium"/>
                <a:cs typeface="Montserrat Medium"/>
              </a:rPr>
              <a:t>Add</a:t>
            </a:r>
            <a:r>
              <a:rPr lang="en-US" sz="3200" b="0" spc="-80" dirty="0">
                <a:solidFill>
                  <a:srgbClr val="850038"/>
                </a:solidFill>
                <a:latin typeface="Montserrat Medium"/>
                <a:cs typeface="Montserrat Medium"/>
              </a:rPr>
              <a:t> </a:t>
            </a:r>
            <a:r>
              <a:rPr lang="en-US" sz="3200" b="0" dirty="0">
                <a:solidFill>
                  <a:srgbClr val="850038"/>
                </a:solidFill>
                <a:latin typeface="Montserrat Medium"/>
                <a:cs typeface="Montserrat Medium"/>
              </a:rPr>
              <a:t>or</a:t>
            </a:r>
            <a:r>
              <a:rPr lang="en-US" sz="3200" b="0" spc="-75" dirty="0">
                <a:solidFill>
                  <a:srgbClr val="850038"/>
                </a:solidFill>
                <a:latin typeface="Montserrat Medium"/>
                <a:cs typeface="Montserrat Medium"/>
              </a:rPr>
              <a:t> </a:t>
            </a:r>
            <a:r>
              <a:rPr lang="en-US" sz="3200" spc="-30" dirty="0">
                <a:solidFill>
                  <a:srgbClr val="850038"/>
                </a:solidFill>
                <a:latin typeface="Montserrat Medium"/>
              </a:rPr>
              <a:t>drop</a:t>
            </a:r>
            <a:r>
              <a:rPr lang="en-US" sz="3200" b="0" spc="-65" dirty="0">
                <a:solidFill>
                  <a:srgbClr val="850038"/>
                </a:solidFill>
                <a:latin typeface="Montserrat Medium"/>
                <a:cs typeface="Montserrat Medium"/>
              </a:rPr>
              <a:t> </a:t>
            </a:r>
            <a:r>
              <a:rPr lang="en-US" sz="3200" spc="-30" dirty="0">
                <a:solidFill>
                  <a:srgbClr val="850038"/>
                </a:solidFill>
                <a:latin typeface="Montserrat Medium"/>
              </a:rPr>
              <a:t>dependent</a:t>
            </a:r>
            <a:r>
              <a:rPr lang="en-US" sz="3200" b="0" spc="-70" dirty="0">
                <a:solidFill>
                  <a:srgbClr val="850038"/>
                </a:solidFill>
                <a:latin typeface="Montserrat Medium"/>
                <a:cs typeface="Montserrat Medium"/>
              </a:rPr>
              <a:t> </a:t>
            </a:r>
            <a:r>
              <a:rPr lang="en-US" sz="3200" b="0" spc="-10" dirty="0">
                <a:solidFill>
                  <a:srgbClr val="850038"/>
                </a:solidFill>
                <a:latin typeface="Montserrat Medium"/>
                <a:cs typeface="Montserrat Medium"/>
              </a:rPr>
              <a:t>coverage </a:t>
            </a:r>
            <a:r>
              <a:rPr lang="en-US" sz="3200" b="0" dirty="0">
                <a:solidFill>
                  <a:srgbClr val="850038"/>
                </a:solidFill>
                <a:latin typeface="Montserrat Medium"/>
                <a:cs typeface="Montserrat Medium"/>
              </a:rPr>
              <a:t>Cancel</a:t>
            </a:r>
            <a:r>
              <a:rPr lang="en-US" sz="3200" b="0" spc="-114" dirty="0">
                <a:solidFill>
                  <a:srgbClr val="850038"/>
                </a:solidFill>
                <a:latin typeface="Montserrat Medium"/>
                <a:cs typeface="Montserrat Medium"/>
              </a:rPr>
              <a:t> </a:t>
            </a:r>
            <a:r>
              <a:rPr lang="en-US" sz="3200" b="0" spc="-10" dirty="0">
                <a:solidFill>
                  <a:srgbClr val="850038"/>
                </a:solidFill>
                <a:latin typeface="Montserrat Medium"/>
                <a:cs typeface="Montserrat Medium"/>
              </a:rPr>
              <a:t>coverage</a:t>
            </a:r>
          </a:p>
          <a:p>
            <a:pPr marL="1129030" marR="5080" indent="-457200">
              <a:buFont typeface="Arial" panose="020B0604020202020204" pitchFamily="34" charset="0"/>
              <a:buChar char="•"/>
            </a:pPr>
            <a:r>
              <a:rPr lang="en-US" sz="3200" b="0" spc="-30" dirty="0">
                <a:solidFill>
                  <a:srgbClr val="850038"/>
                </a:solidFill>
                <a:latin typeface="Montserrat Medium"/>
                <a:cs typeface="Montserrat Medium"/>
              </a:rPr>
              <a:t>Re-</a:t>
            </a:r>
            <a:r>
              <a:rPr lang="en-US" sz="3200" b="0" dirty="0">
                <a:solidFill>
                  <a:srgbClr val="850038"/>
                </a:solidFill>
                <a:latin typeface="Montserrat Medium"/>
                <a:cs typeface="Montserrat Medium"/>
              </a:rPr>
              <a:t>enroll</a:t>
            </a:r>
            <a:r>
              <a:rPr lang="en-US" sz="3200" b="0" spc="-100" dirty="0">
                <a:solidFill>
                  <a:srgbClr val="850038"/>
                </a:solidFill>
                <a:latin typeface="Montserrat Medium"/>
                <a:cs typeface="Montserrat Medium"/>
              </a:rPr>
              <a:t> </a:t>
            </a:r>
            <a:r>
              <a:rPr lang="en-US" sz="3200" b="0" dirty="0">
                <a:solidFill>
                  <a:srgbClr val="850038"/>
                </a:solidFill>
                <a:latin typeface="Montserrat Medium"/>
                <a:cs typeface="Montserrat Medium"/>
              </a:rPr>
              <a:t>in</a:t>
            </a:r>
            <a:r>
              <a:rPr lang="en-US" sz="3200" b="0" spc="-100" dirty="0">
                <a:solidFill>
                  <a:srgbClr val="850038"/>
                </a:solidFill>
                <a:latin typeface="Montserrat Medium"/>
                <a:cs typeface="Montserrat Medium"/>
              </a:rPr>
              <a:t> </a:t>
            </a:r>
            <a:r>
              <a:rPr lang="en-US" sz="3200" b="0" dirty="0">
                <a:solidFill>
                  <a:srgbClr val="850038"/>
                </a:solidFill>
                <a:latin typeface="Montserrat Medium"/>
                <a:cs typeface="Montserrat Medium"/>
              </a:rPr>
              <a:t>flexible</a:t>
            </a:r>
            <a:r>
              <a:rPr lang="en-US" sz="3200" b="0" spc="-110" dirty="0">
                <a:solidFill>
                  <a:srgbClr val="850038"/>
                </a:solidFill>
                <a:latin typeface="Montserrat Medium"/>
                <a:cs typeface="Montserrat Medium"/>
              </a:rPr>
              <a:t> </a:t>
            </a:r>
            <a:r>
              <a:rPr lang="en-US" sz="3200" b="0" dirty="0">
                <a:solidFill>
                  <a:srgbClr val="850038"/>
                </a:solidFill>
                <a:latin typeface="Montserrat Medium"/>
                <a:cs typeface="Montserrat Medium"/>
              </a:rPr>
              <a:t>spending</a:t>
            </a:r>
            <a:r>
              <a:rPr lang="en-US" sz="3200" b="0" spc="-105" dirty="0">
                <a:solidFill>
                  <a:srgbClr val="850038"/>
                </a:solidFill>
                <a:latin typeface="Montserrat Medium"/>
                <a:cs typeface="Montserrat Medium"/>
              </a:rPr>
              <a:t> </a:t>
            </a:r>
            <a:r>
              <a:rPr lang="en-US" sz="3200" b="0" dirty="0">
                <a:solidFill>
                  <a:srgbClr val="850038"/>
                </a:solidFill>
                <a:latin typeface="Montserrat Medium"/>
                <a:cs typeface="Montserrat Medium"/>
              </a:rPr>
              <a:t>accounts</a:t>
            </a:r>
            <a:r>
              <a:rPr lang="en-US" sz="3200" b="0" spc="-110" dirty="0">
                <a:solidFill>
                  <a:srgbClr val="850038"/>
                </a:solidFill>
                <a:latin typeface="Montserrat Medium"/>
                <a:cs typeface="Montserrat Medium"/>
              </a:rPr>
              <a:t> </a:t>
            </a:r>
            <a:r>
              <a:rPr lang="en-US" sz="3200" b="0" spc="-10" dirty="0">
                <a:solidFill>
                  <a:srgbClr val="850038"/>
                </a:solidFill>
                <a:latin typeface="Montserrat Medium"/>
                <a:cs typeface="Montserrat Medium"/>
              </a:rPr>
              <a:t>(FSAs)</a:t>
            </a:r>
            <a:endParaRPr lang="en-US" sz="3200" dirty="0">
              <a:latin typeface="Montserrat Medium"/>
              <a:cs typeface="Montserrat Medium"/>
            </a:endParaRPr>
          </a:p>
          <a:p>
            <a:pPr marL="12700">
              <a:lnSpc>
                <a:spcPct val="100000"/>
              </a:lnSpc>
              <a:spcBef>
                <a:spcPts val="90"/>
              </a:spcBef>
            </a:pPr>
            <a:endParaRPr lang="en-US" sz="3200" spc="-20" dirty="0">
              <a:solidFill>
                <a:srgbClr val="850038"/>
              </a:solidFill>
              <a:latin typeface="Montserrat Medium"/>
              <a:cs typeface="Montserrat Medium"/>
            </a:endParaRPr>
          </a:p>
          <a:p>
            <a:pPr marL="12700">
              <a:spcBef>
                <a:spcPts val="90"/>
              </a:spcBef>
            </a:pPr>
            <a:r>
              <a:rPr lang="en-US" sz="3200" b="1" spc="-35" dirty="0">
                <a:solidFill>
                  <a:srgbClr val="850038"/>
                </a:solidFill>
                <a:latin typeface="Montserrat Medium"/>
                <a:cs typeface="Montserrat Medium"/>
              </a:rPr>
              <a:t>Changes</a:t>
            </a:r>
            <a:r>
              <a:rPr lang="en-US" sz="3200" b="1" spc="-135" dirty="0">
                <a:solidFill>
                  <a:srgbClr val="850038"/>
                </a:solidFill>
                <a:latin typeface="Montserrat Medium"/>
                <a:cs typeface="Montserrat Medium"/>
              </a:rPr>
              <a:t> </a:t>
            </a:r>
            <a:r>
              <a:rPr lang="en-US" sz="3200" b="1" dirty="0">
                <a:solidFill>
                  <a:srgbClr val="850038"/>
                </a:solidFill>
                <a:latin typeface="Montserrat Medium"/>
                <a:cs typeface="Montserrat Medium"/>
              </a:rPr>
              <a:t>are</a:t>
            </a:r>
            <a:r>
              <a:rPr lang="en-US" sz="3200" b="1" spc="-120" dirty="0">
                <a:solidFill>
                  <a:srgbClr val="850038"/>
                </a:solidFill>
                <a:latin typeface="Montserrat Medium"/>
                <a:cs typeface="Montserrat Medium"/>
              </a:rPr>
              <a:t> </a:t>
            </a:r>
            <a:r>
              <a:rPr lang="en-US" sz="3200" b="1" spc="-30" dirty="0">
                <a:solidFill>
                  <a:srgbClr val="850038"/>
                </a:solidFill>
                <a:latin typeface="Montserrat Medium"/>
                <a:cs typeface="Montserrat Medium"/>
              </a:rPr>
              <a:t>allowed</a:t>
            </a:r>
            <a:r>
              <a:rPr lang="en-US" sz="3200" b="1" spc="-135" dirty="0">
                <a:solidFill>
                  <a:srgbClr val="850038"/>
                </a:solidFill>
                <a:latin typeface="Montserrat Medium"/>
                <a:cs typeface="Montserrat Medium"/>
              </a:rPr>
              <a:t> </a:t>
            </a:r>
            <a:r>
              <a:rPr lang="en-US" sz="3200" b="1" spc="-25" dirty="0">
                <a:solidFill>
                  <a:srgbClr val="850038"/>
                </a:solidFill>
                <a:latin typeface="Montserrat Medium"/>
                <a:cs typeface="Montserrat Medium"/>
              </a:rPr>
              <a:t>within</a:t>
            </a:r>
            <a:r>
              <a:rPr lang="en-US" sz="3200" b="1" spc="-140" dirty="0">
                <a:solidFill>
                  <a:srgbClr val="850038"/>
                </a:solidFill>
                <a:latin typeface="Montserrat Medium"/>
                <a:cs typeface="Montserrat Medium"/>
              </a:rPr>
              <a:t> </a:t>
            </a:r>
            <a:r>
              <a:rPr lang="en-US" sz="3200" b="1" dirty="0">
                <a:solidFill>
                  <a:srgbClr val="850038"/>
                </a:solidFill>
                <a:latin typeface="Montserrat Medium"/>
                <a:cs typeface="Montserrat Medium"/>
              </a:rPr>
              <a:t>60</a:t>
            </a:r>
            <a:r>
              <a:rPr lang="en-US" sz="3200" b="1" spc="-125" dirty="0">
                <a:solidFill>
                  <a:srgbClr val="850038"/>
                </a:solidFill>
                <a:latin typeface="Montserrat Medium"/>
                <a:cs typeface="Montserrat Medium"/>
              </a:rPr>
              <a:t> </a:t>
            </a:r>
            <a:r>
              <a:rPr lang="en-US" sz="3200" b="1" spc="-10" dirty="0">
                <a:solidFill>
                  <a:srgbClr val="850038"/>
                </a:solidFill>
                <a:latin typeface="Montserrat Medium"/>
                <a:cs typeface="Montserrat Medium"/>
              </a:rPr>
              <a:t>days</a:t>
            </a:r>
            <a:r>
              <a:rPr lang="en-US" sz="3200" b="1" spc="-110" dirty="0">
                <a:solidFill>
                  <a:srgbClr val="850038"/>
                </a:solidFill>
                <a:latin typeface="Montserrat Medium"/>
                <a:cs typeface="Montserrat Medium"/>
              </a:rPr>
              <a:t> </a:t>
            </a:r>
            <a:r>
              <a:rPr lang="en-US" sz="3200" b="1" dirty="0">
                <a:solidFill>
                  <a:srgbClr val="850038"/>
                </a:solidFill>
                <a:latin typeface="Montserrat Medium"/>
                <a:cs typeface="Montserrat Medium"/>
              </a:rPr>
              <a:t>of</a:t>
            </a:r>
            <a:r>
              <a:rPr lang="en-US" sz="3200" b="1" spc="-100" dirty="0">
                <a:solidFill>
                  <a:srgbClr val="850038"/>
                </a:solidFill>
                <a:latin typeface="Montserrat Medium"/>
                <a:cs typeface="Montserrat Medium"/>
              </a:rPr>
              <a:t> </a:t>
            </a:r>
            <a:r>
              <a:rPr lang="en-US" sz="3200" b="1" dirty="0">
                <a:solidFill>
                  <a:srgbClr val="850038"/>
                </a:solidFill>
                <a:latin typeface="Montserrat Medium"/>
                <a:cs typeface="Montserrat Medium"/>
              </a:rPr>
              <a:t>a</a:t>
            </a:r>
            <a:r>
              <a:rPr lang="en-US" sz="3200" b="1" spc="-105" dirty="0">
                <a:solidFill>
                  <a:srgbClr val="850038"/>
                </a:solidFill>
                <a:latin typeface="Montserrat Medium"/>
                <a:cs typeface="Montserrat Medium"/>
              </a:rPr>
              <a:t> </a:t>
            </a:r>
            <a:r>
              <a:rPr lang="en-US" sz="3200" b="1" spc="-30" dirty="0">
                <a:solidFill>
                  <a:srgbClr val="850038"/>
                </a:solidFill>
                <a:latin typeface="Montserrat Medium"/>
                <a:cs typeface="Montserrat Medium"/>
              </a:rPr>
              <a:t>qualifying</a:t>
            </a:r>
            <a:r>
              <a:rPr lang="en-US" sz="3200" b="1" spc="-135" dirty="0">
                <a:solidFill>
                  <a:srgbClr val="850038"/>
                </a:solidFill>
                <a:latin typeface="Montserrat Medium"/>
                <a:cs typeface="Montserrat Medium"/>
              </a:rPr>
              <a:t> </a:t>
            </a:r>
            <a:r>
              <a:rPr lang="en-US" sz="3200" b="1" dirty="0">
                <a:solidFill>
                  <a:srgbClr val="850038"/>
                </a:solidFill>
                <a:latin typeface="Montserrat Medium"/>
                <a:cs typeface="Montserrat Medium"/>
              </a:rPr>
              <a:t>life</a:t>
            </a:r>
            <a:r>
              <a:rPr lang="en-US" sz="3200" b="1" spc="-125" dirty="0">
                <a:solidFill>
                  <a:srgbClr val="850038"/>
                </a:solidFill>
                <a:latin typeface="Montserrat Medium"/>
                <a:cs typeface="Montserrat Medium"/>
              </a:rPr>
              <a:t> </a:t>
            </a:r>
            <a:r>
              <a:rPr lang="en-US" sz="3200" b="1" spc="-20" dirty="0">
                <a:solidFill>
                  <a:srgbClr val="850038"/>
                </a:solidFill>
                <a:latin typeface="Montserrat Medium"/>
                <a:cs typeface="Montserrat Medium"/>
              </a:rPr>
              <a:t>event,</a:t>
            </a:r>
            <a:r>
              <a:rPr lang="en-US" sz="3200" b="1" spc="-120" dirty="0">
                <a:solidFill>
                  <a:srgbClr val="850038"/>
                </a:solidFill>
                <a:latin typeface="Montserrat Medium"/>
                <a:cs typeface="Montserrat Medium"/>
              </a:rPr>
              <a:t> </a:t>
            </a:r>
            <a:r>
              <a:rPr lang="en-US" sz="3200" b="1" spc="-10" dirty="0">
                <a:solidFill>
                  <a:srgbClr val="850038"/>
                </a:solidFill>
                <a:latin typeface="Montserrat Medium"/>
                <a:cs typeface="Montserrat Medium"/>
              </a:rPr>
              <a:t>such</a:t>
            </a:r>
            <a:r>
              <a:rPr lang="en-US" sz="3200" b="1" spc="-130" dirty="0">
                <a:solidFill>
                  <a:srgbClr val="850038"/>
                </a:solidFill>
                <a:latin typeface="Montserrat Medium"/>
                <a:cs typeface="Montserrat Medium"/>
              </a:rPr>
              <a:t> </a:t>
            </a:r>
            <a:r>
              <a:rPr lang="en-US" sz="3200" b="1" spc="-25" dirty="0">
                <a:solidFill>
                  <a:srgbClr val="850038"/>
                </a:solidFill>
                <a:latin typeface="Montserrat Medium"/>
                <a:cs typeface="Montserrat Medium"/>
              </a:rPr>
              <a:t>as</a:t>
            </a:r>
            <a:r>
              <a:rPr lang="en-US" sz="3200" b="0" spc="-25" dirty="0">
                <a:solidFill>
                  <a:srgbClr val="850038"/>
                </a:solidFill>
                <a:latin typeface="Montserrat Medium"/>
                <a:cs typeface="Montserrat Medium"/>
              </a:rPr>
              <a:t>:</a:t>
            </a:r>
          </a:p>
          <a:p>
            <a:pPr marL="1129030" marR="5080" indent="-457200">
              <a:spcBef>
                <a:spcPts val="1570"/>
              </a:spcBef>
              <a:buFont typeface="Arial" panose="020B0604020202020204" pitchFamily="34" charset="0"/>
              <a:buChar char="•"/>
            </a:pPr>
            <a:r>
              <a:rPr lang="en-US" sz="3200" dirty="0">
                <a:solidFill>
                  <a:srgbClr val="850038"/>
                </a:solidFill>
                <a:latin typeface="Montserrat Medium"/>
              </a:rPr>
              <a:t>Change in marital status; eligible domestic partner; minor child requiring health coverage Newborn or adopted child</a:t>
            </a:r>
          </a:p>
          <a:p>
            <a:pPr marL="1129030" marR="5080" indent="-457200">
              <a:spcBef>
                <a:spcPts val="1570"/>
              </a:spcBef>
              <a:buFont typeface="Arial" panose="020B0604020202020204" pitchFamily="34" charset="0"/>
              <a:buChar char="•"/>
            </a:pPr>
            <a:r>
              <a:rPr lang="en-US" sz="3200" dirty="0">
                <a:solidFill>
                  <a:srgbClr val="850038"/>
                </a:solidFill>
                <a:latin typeface="Montserrat Medium"/>
              </a:rPr>
              <a:t>Losing or gaining other health coverage</a:t>
            </a:r>
          </a:p>
          <a:p>
            <a:pPr marL="1129030" marR="5080" indent="-457200">
              <a:spcBef>
                <a:spcPts val="1565"/>
              </a:spcBef>
              <a:buFont typeface="Arial" panose="020B0604020202020204" pitchFamily="34" charset="0"/>
              <a:buChar char="•"/>
            </a:pPr>
            <a:r>
              <a:rPr lang="en-US" sz="3200" dirty="0">
                <a:solidFill>
                  <a:srgbClr val="850038"/>
                </a:solidFill>
                <a:latin typeface="Montserrat Medium"/>
              </a:rPr>
              <a:t>Moving out of plan service area</a:t>
            </a:r>
          </a:p>
          <a:p>
            <a:pPr marL="12700">
              <a:spcBef>
                <a:spcPts val="90"/>
              </a:spcBef>
            </a:pPr>
            <a:endParaRPr lang="en-US" sz="2650" dirty="0">
              <a:latin typeface="Montserrat Medium"/>
              <a:cs typeface="Montserrat Medium"/>
            </a:endParaRPr>
          </a:p>
          <a:p>
            <a:pPr marL="12700">
              <a:lnSpc>
                <a:spcPct val="100000"/>
              </a:lnSpc>
              <a:spcBef>
                <a:spcPts val="90"/>
              </a:spcBef>
            </a:pPr>
            <a:endParaRPr sz="2650" dirty="0">
              <a:latin typeface="Montserrat Medium"/>
              <a:cs typeface="Montserrat Medium"/>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3F135-B1D3-6B4B-1577-5E7AC6E6C99D}"/>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7F231A3E-4109-E928-8372-92D2FBE60920}"/>
              </a:ext>
            </a:extLst>
          </p:cNvPr>
          <p:cNvSpPr txBox="1">
            <a:spLocks noGrp="1"/>
          </p:cNvSpPr>
          <p:nvPr>
            <p:ph type="title"/>
          </p:nvPr>
        </p:nvSpPr>
        <p:spPr>
          <a:xfrm>
            <a:off x="664220" y="339559"/>
            <a:ext cx="14560550" cy="930275"/>
          </a:xfrm>
          <a:prstGeom prst="rect">
            <a:avLst/>
          </a:prstGeom>
        </p:spPr>
        <p:txBody>
          <a:bodyPr vert="horz" wrap="square" lIns="0" tIns="17145" rIns="0" bIns="0" rtlCol="0">
            <a:spAutoFit/>
          </a:bodyPr>
          <a:lstStyle/>
          <a:p>
            <a:pPr marL="12700">
              <a:lnSpc>
                <a:spcPct val="100000"/>
              </a:lnSpc>
              <a:spcBef>
                <a:spcPts val="135"/>
              </a:spcBef>
              <a:tabLst>
                <a:tab pos="7383780" algn="l"/>
              </a:tabLst>
            </a:pPr>
            <a:r>
              <a:rPr lang="en-US" dirty="0"/>
              <a:t>What’s New or Changing for 2027?</a:t>
            </a:r>
            <a:endParaRPr spc="-10" dirty="0"/>
          </a:p>
        </p:txBody>
      </p:sp>
      <p:sp>
        <p:nvSpPr>
          <p:cNvPr id="4" name="object 4">
            <a:extLst>
              <a:ext uri="{FF2B5EF4-FFF2-40B4-BE49-F238E27FC236}">
                <a16:creationId xmlns:a16="http://schemas.microsoft.com/office/drawing/2014/main" id="{3A829CC1-3FF7-C52B-CDB5-65598F7B50C0}"/>
              </a:ext>
            </a:extLst>
          </p:cNvPr>
          <p:cNvSpPr txBox="1"/>
          <p:nvPr/>
        </p:nvSpPr>
        <p:spPr>
          <a:xfrm>
            <a:off x="355912" y="10200300"/>
            <a:ext cx="5063490" cy="587375"/>
          </a:xfrm>
          <a:prstGeom prst="rect">
            <a:avLst/>
          </a:prstGeom>
        </p:spPr>
        <p:txBody>
          <a:bodyPr vert="horz" wrap="square" lIns="0" tIns="0" rIns="0" bIns="0" rtlCol="0">
            <a:spAutoFit/>
          </a:bodyPr>
          <a:lstStyle/>
          <a:p>
            <a:pPr marL="12700">
              <a:lnSpc>
                <a:spcPts val="4475"/>
              </a:lnSpc>
            </a:pPr>
            <a:r>
              <a:rPr sz="3950" dirty="0">
                <a:solidFill>
                  <a:srgbClr val="FFFFFF"/>
                </a:solidFill>
                <a:latin typeface="Arial"/>
                <a:cs typeface="Arial"/>
              </a:rPr>
              <a:t>Open</a:t>
            </a:r>
            <a:r>
              <a:rPr sz="3950" spc="25" dirty="0">
                <a:solidFill>
                  <a:srgbClr val="FFFFFF"/>
                </a:solidFill>
                <a:latin typeface="Arial"/>
                <a:cs typeface="Arial"/>
              </a:rPr>
              <a:t> </a:t>
            </a:r>
            <a:r>
              <a:rPr sz="3950" dirty="0">
                <a:solidFill>
                  <a:srgbClr val="FFFFFF"/>
                </a:solidFill>
                <a:latin typeface="Arial"/>
                <a:cs typeface="Arial"/>
              </a:rPr>
              <a:t>Enrollment</a:t>
            </a:r>
            <a:r>
              <a:rPr sz="3950" spc="15" dirty="0">
                <a:solidFill>
                  <a:srgbClr val="FFFFFF"/>
                </a:solidFill>
                <a:latin typeface="Arial"/>
                <a:cs typeface="Arial"/>
              </a:rPr>
              <a:t> </a:t>
            </a:r>
            <a:r>
              <a:rPr lang="en-US" sz="3950" spc="-20" dirty="0">
                <a:solidFill>
                  <a:srgbClr val="FFFFFF"/>
                </a:solidFill>
                <a:latin typeface="Arial"/>
                <a:cs typeface="Arial"/>
              </a:rPr>
              <a:t>2027</a:t>
            </a:r>
            <a:endParaRPr sz="3950" dirty="0">
              <a:latin typeface="Arial"/>
              <a:cs typeface="Arial"/>
            </a:endParaRPr>
          </a:p>
        </p:txBody>
      </p:sp>
      <p:sp>
        <p:nvSpPr>
          <p:cNvPr id="3" name="object 3">
            <a:extLst>
              <a:ext uri="{FF2B5EF4-FFF2-40B4-BE49-F238E27FC236}">
                <a16:creationId xmlns:a16="http://schemas.microsoft.com/office/drawing/2014/main" id="{4E4B113E-27B0-0CFF-7603-4E15867B1225}"/>
              </a:ext>
            </a:extLst>
          </p:cNvPr>
          <p:cNvSpPr txBox="1"/>
          <p:nvPr/>
        </p:nvSpPr>
        <p:spPr>
          <a:xfrm>
            <a:off x="664220" y="1896275"/>
            <a:ext cx="18512780" cy="7516800"/>
          </a:xfrm>
          <a:prstGeom prst="rect">
            <a:avLst/>
          </a:prstGeom>
        </p:spPr>
        <p:txBody>
          <a:bodyPr vert="horz" wrap="square" lIns="0" tIns="14604" rIns="0" bIns="0" rtlCol="0">
            <a:spAutoFit/>
          </a:bodyPr>
          <a:lstStyle/>
          <a:p>
            <a:pPr marL="12700">
              <a:spcBef>
                <a:spcPts val="114"/>
              </a:spcBef>
            </a:pPr>
            <a:r>
              <a:rPr lang="en-US" sz="3200" b="1" dirty="0">
                <a:solidFill>
                  <a:srgbClr val="850038"/>
                </a:solidFill>
                <a:latin typeface="Montserrat Medium"/>
                <a:cs typeface="Montserrat Medium"/>
              </a:rPr>
              <a:t>Summary</a:t>
            </a:r>
          </a:p>
          <a:p>
            <a:pPr marL="12700">
              <a:spcBef>
                <a:spcPts val="114"/>
              </a:spcBef>
            </a:pPr>
            <a:endParaRPr lang="en-US" sz="3200" b="1" dirty="0">
              <a:solidFill>
                <a:srgbClr val="850038"/>
              </a:solidFill>
              <a:latin typeface="Montserrat Medium"/>
              <a:cs typeface="Montserrat Medium"/>
            </a:endParaRPr>
          </a:p>
          <a:p>
            <a:pPr marL="12700">
              <a:spcBef>
                <a:spcPts val="114"/>
              </a:spcBef>
            </a:pPr>
            <a:r>
              <a:rPr lang="en-US" sz="3200" b="1" dirty="0">
                <a:solidFill>
                  <a:srgbClr val="850038"/>
                </a:solidFill>
                <a:latin typeface="Montserrat Medium"/>
                <a:cs typeface="Montserrat Medium"/>
              </a:rPr>
              <a:t>Carrum Program Expansion – Anthem PPO</a:t>
            </a:r>
          </a:p>
          <a:p>
            <a:pPr marL="584200" indent="-571500">
              <a:spcBef>
                <a:spcPts val="114"/>
              </a:spcBef>
              <a:buFont typeface="Arial" panose="020B0604020202020204" pitchFamily="34" charset="0"/>
              <a:buChar char="•"/>
            </a:pPr>
            <a:r>
              <a:rPr lang="en-US" sz="3200" dirty="0">
                <a:solidFill>
                  <a:srgbClr val="850038"/>
                </a:solidFill>
                <a:latin typeface="Montserrat Medium"/>
                <a:cs typeface="Montserrat Medium"/>
              </a:rPr>
              <a:t>Effective 07/01/2026 Carrum now offers comprehensive substance use disorder treatment and support. Including detoxification, residential treatment, partial hospitalization, intensive outpatient treatment, and outpatient/virtual care for substance use. ​</a:t>
            </a:r>
          </a:p>
          <a:p>
            <a:pPr marL="12700">
              <a:spcBef>
                <a:spcPts val="114"/>
              </a:spcBef>
            </a:pPr>
            <a:endParaRPr lang="en-US" sz="3200" b="1" dirty="0">
              <a:solidFill>
                <a:srgbClr val="850038"/>
              </a:solidFill>
              <a:latin typeface="Montserrat Medium"/>
              <a:cs typeface="Montserrat Medium"/>
            </a:endParaRPr>
          </a:p>
          <a:p>
            <a:pPr marL="12700">
              <a:spcBef>
                <a:spcPts val="114"/>
              </a:spcBef>
            </a:pPr>
            <a:r>
              <a:rPr lang="en-US" sz="3200" b="1" dirty="0">
                <a:solidFill>
                  <a:srgbClr val="850038"/>
                </a:solidFill>
                <a:latin typeface="Montserrat Medium"/>
                <a:cs typeface="Montserrat Medium"/>
              </a:rPr>
              <a:t>Anthem PPO GLP-1 Changes​</a:t>
            </a:r>
          </a:p>
          <a:p>
            <a:pPr marL="584200" indent="-571500">
              <a:spcBef>
                <a:spcPts val="114"/>
              </a:spcBef>
              <a:buFont typeface="Arial" panose="020B0604020202020204" pitchFamily="34" charset="0"/>
              <a:buChar char="•"/>
            </a:pPr>
            <a:r>
              <a:rPr lang="en-US" sz="3200" dirty="0">
                <a:solidFill>
                  <a:srgbClr val="850038"/>
                </a:solidFill>
                <a:latin typeface="Montserrat Medium"/>
                <a:cs typeface="Montserrat Medium"/>
              </a:rPr>
              <a:t>Effective 01/01/2027 GLP-1 medication for weight loss will no longer be covered under PPO plans. Coverage for type 2 diabetes remains in place. ​</a:t>
            </a:r>
          </a:p>
          <a:p>
            <a:pPr marL="584200" indent="-571500">
              <a:spcBef>
                <a:spcPts val="114"/>
              </a:spcBef>
              <a:buFont typeface="Arial" panose="020B0604020202020204" pitchFamily="34" charset="0"/>
              <a:buChar char="•"/>
            </a:pPr>
            <a:endParaRPr lang="en-US" sz="3200" b="1" dirty="0">
              <a:solidFill>
                <a:srgbClr val="850038"/>
              </a:solidFill>
              <a:latin typeface="Montserrat Medium"/>
              <a:cs typeface="Montserrat Medium"/>
            </a:endParaRPr>
          </a:p>
          <a:p>
            <a:pPr marL="12700">
              <a:spcBef>
                <a:spcPts val="114"/>
              </a:spcBef>
            </a:pPr>
            <a:r>
              <a:rPr lang="en-US" sz="3200" b="1" dirty="0" err="1">
                <a:solidFill>
                  <a:srgbClr val="850038"/>
                </a:solidFill>
                <a:latin typeface="Montserrat Medium"/>
                <a:cs typeface="Montserrat Medium"/>
              </a:rPr>
              <a:t>Digbi</a:t>
            </a:r>
            <a:r>
              <a:rPr lang="en-US" sz="3200" b="1" dirty="0">
                <a:solidFill>
                  <a:srgbClr val="850038"/>
                </a:solidFill>
                <a:latin typeface="Montserrat Medium"/>
                <a:cs typeface="Montserrat Medium"/>
              </a:rPr>
              <a:t> Health Service Update​</a:t>
            </a:r>
          </a:p>
          <a:p>
            <a:pPr marL="584200" indent="-571500">
              <a:spcBef>
                <a:spcPts val="114"/>
              </a:spcBef>
              <a:buFont typeface="Arial" panose="020B0604020202020204" pitchFamily="34" charset="0"/>
              <a:buChar char="•"/>
            </a:pPr>
            <a:r>
              <a:rPr lang="en-US" sz="3200" dirty="0">
                <a:solidFill>
                  <a:srgbClr val="850038"/>
                </a:solidFill>
                <a:latin typeface="Montserrat Medium"/>
                <a:cs typeface="Montserrat Medium"/>
              </a:rPr>
              <a:t>Due to changes to GLP-1 availability on PPO plans, </a:t>
            </a:r>
            <a:r>
              <a:rPr lang="en-US" sz="3200" dirty="0" err="1">
                <a:solidFill>
                  <a:srgbClr val="850038"/>
                </a:solidFill>
                <a:latin typeface="Montserrat Medium"/>
                <a:cs typeface="Montserrat Medium"/>
              </a:rPr>
              <a:t>Digbi</a:t>
            </a:r>
            <a:r>
              <a:rPr lang="en-US" sz="3200" dirty="0">
                <a:solidFill>
                  <a:srgbClr val="850038"/>
                </a:solidFill>
                <a:latin typeface="Montserrat Medium"/>
                <a:cs typeface="Montserrat Medium"/>
              </a:rPr>
              <a:t> will continue their “Food as Medicine” program but will no longer offer weight management with GLP-1​.</a:t>
            </a:r>
          </a:p>
        </p:txBody>
      </p:sp>
    </p:spTree>
    <p:extLst>
      <p:ext uri="{BB962C8B-B14F-4D97-AF65-F5344CB8AC3E}">
        <p14:creationId xmlns:p14="http://schemas.microsoft.com/office/powerpoint/2010/main" val="15038561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1D8B8-E18A-A1D3-8C57-D8E80E727FEA}"/>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66406DD5-F4E0-5EBE-B286-7C022D4B0B29}"/>
              </a:ext>
            </a:extLst>
          </p:cNvPr>
          <p:cNvSpPr txBox="1">
            <a:spLocks noGrp="1"/>
          </p:cNvSpPr>
          <p:nvPr>
            <p:ph type="title"/>
          </p:nvPr>
        </p:nvSpPr>
        <p:spPr>
          <a:xfrm>
            <a:off x="664220" y="339559"/>
            <a:ext cx="14560550" cy="930275"/>
          </a:xfrm>
          <a:prstGeom prst="rect">
            <a:avLst/>
          </a:prstGeom>
        </p:spPr>
        <p:txBody>
          <a:bodyPr vert="horz" wrap="square" lIns="0" tIns="17145" rIns="0" bIns="0" rtlCol="0">
            <a:spAutoFit/>
          </a:bodyPr>
          <a:lstStyle/>
          <a:p>
            <a:pPr marL="12700">
              <a:lnSpc>
                <a:spcPct val="100000"/>
              </a:lnSpc>
              <a:spcBef>
                <a:spcPts val="135"/>
              </a:spcBef>
              <a:tabLst>
                <a:tab pos="7383780" algn="l"/>
              </a:tabLst>
            </a:pPr>
            <a:r>
              <a:rPr lang="en-US" dirty="0"/>
              <a:t>What’s New or Changing for 2027?</a:t>
            </a:r>
            <a:endParaRPr spc="-10" dirty="0"/>
          </a:p>
        </p:txBody>
      </p:sp>
      <p:sp>
        <p:nvSpPr>
          <p:cNvPr id="4" name="object 4">
            <a:extLst>
              <a:ext uri="{FF2B5EF4-FFF2-40B4-BE49-F238E27FC236}">
                <a16:creationId xmlns:a16="http://schemas.microsoft.com/office/drawing/2014/main" id="{719F0EFB-3526-B548-3804-9813E3B82979}"/>
              </a:ext>
            </a:extLst>
          </p:cNvPr>
          <p:cNvSpPr txBox="1"/>
          <p:nvPr/>
        </p:nvSpPr>
        <p:spPr>
          <a:xfrm>
            <a:off x="355912" y="10200300"/>
            <a:ext cx="5063490" cy="587375"/>
          </a:xfrm>
          <a:prstGeom prst="rect">
            <a:avLst/>
          </a:prstGeom>
        </p:spPr>
        <p:txBody>
          <a:bodyPr vert="horz" wrap="square" lIns="0" tIns="0" rIns="0" bIns="0" rtlCol="0">
            <a:spAutoFit/>
          </a:bodyPr>
          <a:lstStyle/>
          <a:p>
            <a:pPr marL="12700">
              <a:lnSpc>
                <a:spcPts val="4475"/>
              </a:lnSpc>
            </a:pPr>
            <a:r>
              <a:rPr sz="3950" dirty="0">
                <a:solidFill>
                  <a:srgbClr val="FFFFFF"/>
                </a:solidFill>
                <a:latin typeface="Arial"/>
                <a:cs typeface="Arial"/>
              </a:rPr>
              <a:t>Open</a:t>
            </a:r>
            <a:r>
              <a:rPr sz="3950" spc="25" dirty="0">
                <a:solidFill>
                  <a:srgbClr val="FFFFFF"/>
                </a:solidFill>
                <a:latin typeface="Arial"/>
                <a:cs typeface="Arial"/>
              </a:rPr>
              <a:t> </a:t>
            </a:r>
            <a:r>
              <a:rPr sz="3950" dirty="0">
                <a:solidFill>
                  <a:srgbClr val="FFFFFF"/>
                </a:solidFill>
                <a:latin typeface="Arial"/>
                <a:cs typeface="Arial"/>
              </a:rPr>
              <a:t>Enrollment</a:t>
            </a:r>
            <a:r>
              <a:rPr sz="3950" spc="15" dirty="0">
                <a:solidFill>
                  <a:srgbClr val="FFFFFF"/>
                </a:solidFill>
                <a:latin typeface="Arial"/>
                <a:cs typeface="Arial"/>
              </a:rPr>
              <a:t> </a:t>
            </a:r>
            <a:r>
              <a:rPr lang="en-US" sz="3950" spc="-20" dirty="0">
                <a:solidFill>
                  <a:srgbClr val="FFFFFF"/>
                </a:solidFill>
                <a:latin typeface="Arial"/>
                <a:cs typeface="Arial"/>
              </a:rPr>
              <a:t>2027</a:t>
            </a:r>
            <a:endParaRPr sz="3950" dirty="0">
              <a:latin typeface="Arial"/>
              <a:cs typeface="Arial"/>
            </a:endParaRPr>
          </a:p>
        </p:txBody>
      </p:sp>
      <p:sp>
        <p:nvSpPr>
          <p:cNvPr id="3" name="object 3">
            <a:extLst>
              <a:ext uri="{FF2B5EF4-FFF2-40B4-BE49-F238E27FC236}">
                <a16:creationId xmlns:a16="http://schemas.microsoft.com/office/drawing/2014/main" id="{78C85860-8205-04A2-AC17-2664755AD476}"/>
              </a:ext>
            </a:extLst>
          </p:cNvPr>
          <p:cNvSpPr txBox="1"/>
          <p:nvPr/>
        </p:nvSpPr>
        <p:spPr>
          <a:xfrm>
            <a:off x="683270" y="2225675"/>
            <a:ext cx="18512780" cy="4610877"/>
          </a:xfrm>
          <a:prstGeom prst="rect">
            <a:avLst/>
          </a:prstGeom>
        </p:spPr>
        <p:txBody>
          <a:bodyPr vert="horz" wrap="square" lIns="0" tIns="14604" rIns="0" bIns="0" rtlCol="0">
            <a:spAutoFit/>
          </a:bodyPr>
          <a:lstStyle/>
          <a:p>
            <a:pPr marL="12700">
              <a:spcBef>
                <a:spcPts val="114"/>
              </a:spcBef>
            </a:pPr>
            <a:r>
              <a:rPr lang="en-US" sz="3200" b="1" dirty="0">
                <a:solidFill>
                  <a:srgbClr val="850038"/>
                </a:solidFill>
                <a:latin typeface="Montserrat Medium"/>
                <a:cs typeface="Montserrat Medium"/>
              </a:rPr>
              <a:t>Summary</a:t>
            </a:r>
          </a:p>
          <a:p>
            <a:pPr marL="12700">
              <a:spcBef>
                <a:spcPts val="114"/>
              </a:spcBef>
            </a:pPr>
            <a:endParaRPr lang="en-US" sz="3200" dirty="0">
              <a:solidFill>
                <a:srgbClr val="850038"/>
              </a:solidFill>
              <a:latin typeface="Montserrat Medium"/>
              <a:cs typeface="Montserrat Medium"/>
            </a:endParaRPr>
          </a:p>
          <a:p>
            <a:pPr marL="469900" indent="-457200">
              <a:spcBef>
                <a:spcPts val="114"/>
              </a:spcBef>
              <a:buFont typeface="Arial" panose="020B0604020202020204" pitchFamily="34" charset="0"/>
              <a:buChar char="•"/>
            </a:pPr>
            <a:r>
              <a:rPr lang="en-US" sz="3200" dirty="0">
                <a:solidFill>
                  <a:srgbClr val="850038"/>
                </a:solidFill>
                <a:latin typeface="Montserrat Medium"/>
                <a:cs typeface="Montserrat Medium"/>
              </a:rPr>
              <a:t>Costs are Changing</a:t>
            </a:r>
          </a:p>
          <a:p>
            <a:pPr marL="12700">
              <a:spcBef>
                <a:spcPts val="114"/>
              </a:spcBef>
            </a:pPr>
            <a:endParaRPr lang="en-US" sz="3200" dirty="0">
              <a:solidFill>
                <a:srgbClr val="850038"/>
              </a:solidFill>
              <a:latin typeface="Montserrat Medium"/>
              <a:cs typeface="Montserrat Medium"/>
            </a:endParaRPr>
          </a:p>
          <a:p>
            <a:pPr marL="469900" indent="-457200">
              <a:spcBef>
                <a:spcPts val="114"/>
              </a:spcBef>
              <a:buFont typeface="Arial" panose="020B0604020202020204" pitchFamily="34" charset="0"/>
              <a:buChar char="•"/>
            </a:pPr>
            <a:r>
              <a:rPr lang="en-US" sz="3200" dirty="0">
                <a:solidFill>
                  <a:srgbClr val="850038"/>
                </a:solidFill>
                <a:latin typeface="Montserrat Medium"/>
                <a:cs typeface="Montserrat Medium"/>
              </a:rPr>
              <a:t>HDHP I Deductible is increasing​</a:t>
            </a:r>
          </a:p>
          <a:p>
            <a:pPr marL="469900" indent="-457200">
              <a:spcBef>
                <a:spcPts val="114"/>
              </a:spcBef>
              <a:buFont typeface="Arial" panose="020B0604020202020204" pitchFamily="34" charset="0"/>
              <a:buChar char="•"/>
            </a:pPr>
            <a:endParaRPr lang="en-US" sz="3200" dirty="0">
              <a:solidFill>
                <a:srgbClr val="850038"/>
              </a:solidFill>
              <a:latin typeface="Montserrat Medium"/>
              <a:cs typeface="Montserrat Medium"/>
            </a:endParaRPr>
          </a:p>
          <a:p>
            <a:pPr marL="469900" indent="-457200">
              <a:spcBef>
                <a:spcPts val="114"/>
              </a:spcBef>
              <a:buFont typeface="Arial" panose="020B0604020202020204" pitchFamily="34" charset="0"/>
              <a:buChar char="•"/>
            </a:pPr>
            <a:r>
              <a:rPr lang="en-US" sz="3200" dirty="0">
                <a:solidFill>
                  <a:srgbClr val="850038"/>
                </a:solidFill>
                <a:latin typeface="Montserrat Medium"/>
                <a:cs typeface="Montserrat Medium"/>
              </a:rPr>
              <a:t>FSA, HSA, and Dependent Care maximums have changed​</a:t>
            </a:r>
          </a:p>
          <a:p>
            <a:pPr marL="469900" indent="-457200">
              <a:spcBef>
                <a:spcPts val="114"/>
              </a:spcBef>
              <a:buFont typeface="Arial" panose="020B0604020202020204" pitchFamily="34" charset="0"/>
              <a:buChar char="•"/>
            </a:pPr>
            <a:endParaRPr lang="en-US" sz="3200" dirty="0">
              <a:solidFill>
                <a:srgbClr val="850038"/>
              </a:solidFill>
              <a:latin typeface="Montserrat Medium"/>
              <a:cs typeface="Montserrat Medium"/>
            </a:endParaRPr>
          </a:p>
          <a:p>
            <a:pPr marL="469900" indent="-457200">
              <a:spcBef>
                <a:spcPts val="114"/>
              </a:spcBef>
              <a:buFont typeface="Arial" panose="020B0604020202020204" pitchFamily="34" charset="0"/>
              <a:buChar char="•"/>
            </a:pPr>
            <a:r>
              <a:rPr lang="en-US" sz="3200" dirty="0">
                <a:solidFill>
                  <a:srgbClr val="850038"/>
                </a:solidFill>
                <a:latin typeface="Montserrat Medium"/>
                <a:cs typeface="Montserrat Medium"/>
              </a:rPr>
              <a:t>NEW! Voluntary Legal Plan, Pet Insurance, EAP, Life with Long-Term Care</a:t>
            </a:r>
            <a:r>
              <a:rPr lang="en-US" sz="3600" b="1" dirty="0">
                <a:solidFill>
                  <a:srgbClr val="850038"/>
                </a:solidFill>
                <a:latin typeface="Montserrat Medium"/>
                <a:cs typeface="Montserrat Medium"/>
              </a:rPr>
              <a:t>​</a:t>
            </a:r>
          </a:p>
        </p:txBody>
      </p:sp>
    </p:spTree>
    <p:extLst>
      <p:ext uri="{BB962C8B-B14F-4D97-AF65-F5344CB8AC3E}">
        <p14:creationId xmlns:p14="http://schemas.microsoft.com/office/powerpoint/2010/main" val="3875124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64220" y="339559"/>
            <a:ext cx="14560550" cy="925253"/>
          </a:xfrm>
          <a:prstGeom prst="rect">
            <a:avLst/>
          </a:prstGeom>
        </p:spPr>
        <p:txBody>
          <a:bodyPr vert="horz" wrap="square" lIns="0" tIns="17145" rIns="0" bIns="0" rtlCol="0">
            <a:spAutoFit/>
          </a:bodyPr>
          <a:lstStyle/>
          <a:p>
            <a:pPr marL="12700">
              <a:lnSpc>
                <a:spcPct val="100000"/>
              </a:lnSpc>
              <a:spcBef>
                <a:spcPts val="135"/>
              </a:spcBef>
              <a:tabLst>
                <a:tab pos="7383780" algn="l"/>
              </a:tabLst>
            </a:pPr>
            <a:r>
              <a:rPr dirty="0"/>
              <a:t>Enrolling</a:t>
            </a:r>
            <a:r>
              <a:rPr spc="-25" dirty="0"/>
              <a:t> </a:t>
            </a:r>
            <a:r>
              <a:rPr dirty="0"/>
              <a:t>for</a:t>
            </a:r>
            <a:r>
              <a:rPr spc="-25" dirty="0"/>
              <a:t> </a:t>
            </a:r>
            <a:r>
              <a:rPr spc="-10" dirty="0"/>
              <a:t>Benefits</a:t>
            </a:r>
            <a:r>
              <a:rPr lang="en-US" spc="-10" dirty="0"/>
              <a:t> </a:t>
            </a:r>
            <a:r>
              <a:rPr dirty="0"/>
              <a:t>-</a:t>
            </a:r>
            <a:r>
              <a:rPr lang="en-US" dirty="0"/>
              <a:t> </a:t>
            </a:r>
            <a:r>
              <a:rPr dirty="0" err="1"/>
              <a:t>Benxcel</a:t>
            </a:r>
            <a:r>
              <a:rPr spc="-15" dirty="0"/>
              <a:t> </a:t>
            </a:r>
            <a:r>
              <a:rPr dirty="0"/>
              <a:t>Self</a:t>
            </a:r>
            <a:r>
              <a:rPr spc="-15" dirty="0"/>
              <a:t> </a:t>
            </a:r>
            <a:r>
              <a:rPr spc="-10" dirty="0"/>
              <a:t>Service</a:t>
            </a:r>
          </a:p>
        </p:txBody>
      </p:sp>
      <p:sp>
        <p:nvSpPr>
          <p:cNvPr id="4" name="object 4"/>
          <p:cNvSpPr txBox="1"/>
          <p:nvPr/>
        </p:nvSpPr>
        <p:spPr>
          <a:xfrm>
            <a:off x="355912" y="10200300"/>
            <a:ext cx="5063490" cy="587375"/>
          </a:xfrm>
          <a:prstGeom prst="rect">
            <a:avLst/>
          </a:prstGeom>
        </p:spPr>
        <p:txBody>
          <a:bodyPr vert="horz" wrap="square" lIns="0" tIns="0" rIns="0" bIns="0" rtlCol="0">
            <a:spAutoFit/>
          </a:bodyPr>
          <a:lstStyle/>
          <a:p>
            <a:pPr marL="12700">
              <a:lnSpc>
                <a:spcPts val="4475"/>
              </a:lnSpc>
            </a:pPr>
            <a:r>
              <a:rPr sz="3950" dirty="0">
                <a:solidFill>
                  <a:srgbClr val="FFFFFF"/>
                </a:solidFill>
                <a:latin typeface="Arial"/>
                <a:cs typeface="Arial"/>
              </a:rPr>
              <a:t>Open</a:t>
            </a:r>
            <a:r>
              <a:rPr sz="3950" spc="25" dirty="0">
                <a:solidFill>
                  <a:srgbClr val="FFFFFF"/>
                </a:solidFill>
                <a:latin typeface="Arial"/>
                <a:cs typeface="Arial"/>
              </a:rPr>
              <a:t> </a:t>
            </a:r>
            <a:r>
              <a:rPr sz="3950" dirty="0">
                <a:solidFill>
                  <a:srgbClr val="FFFFFF"/>
                </a:solidFill>
                <a:latin typeface="Arial"/>
                <a:cs typeface="Arial"/>
              </a:rPr>
              <a:t>Enrollment</a:t>
            </a:r>
            <a:r>
              <a:rPr sz="3950" spc="15" dirty="0">
                <a:solidFill>
                  <a:srgbClr val="FFFFFF"/>
                </a:solidFill>
                <a:latin typeface="Arial"/>
                <a:cs typeface="Arial"/>
              </a:rPr>
              <a:t> </a:t>
            </a:r>
            <a:r>
              <a:rPr lang="en-US" sz="3950" spc="-20" dirty="0">
                <a:solidFill>
                  <a:srgbClr val="FFFFFF"/>
                </a:solidFill>
                <a:latin typeface="Arial"/>
                <a:cs typeface="Arial"/>
              </a:rPr>
              <a:t>2027</a:t>
            </a:r>
            <a:endParaRPr sz="3950" dirty="0">
              <a:latin typeface="Arial"/>
              <a:cs typeface="Arial"/>
            </a:endParaRPr>
          </a:p>
        </p:txBody>
      </p:sp>
      <p:sp>
        <p:nvSpPr>
          <p:cNvPr id="3" name="object 3"/>
          <p:cNvSpPr txBox="1"/>
          <p:nvPr/>
        </p:nvSpPr>
        <p:spPr>
          <a:xfrm>
            <a:off x="1174394" y="2378075"/>
            <a:ext cx="17755311" cy="5785557"/>
          </a:xfrm>
          <a:prstGeom prst="rect">
            <a:avLst/>
          </a:prstGeom>
        </p:spPr>
        <p:txBody>
          <a:bodyPr vert="horz" wrap="square" lIns="0" tIns="14604" rIns="0" bIns="0" rtlCol="0">
            <a:spAutoFit/>
          </a:bodyPr>
          <a:lstStyle/>
          <a:p>
            <a:pPr marL="12700">
              <a:spcBef>
                <a:spcPts val="114"/>
              </a:spcBef>
            </a:pPr>
            <a:r>
              <a:rPr sz="3200" b="1" dirty="0">
                <a:solidFill>
                  <a:srgbClr val="850038"/>
                </a:solidFill>
                <a:latin typeface="Montserrat Medium"/>
                <a:cs typeface="Montserrat Medium"/>
              </a:rPr>
              <a:t>Visit:</a:t>
            </a:r>
            <a:r>
              <a:rPr sz="3200" b="1" spc="-155" dirty="0">
                <a:solidFill>
                  <a:srgbClr val="850038"/>
                </a:solidFill>
                <a:latin typeface="Montserrat Medium"/>
                <a:cs typeface="Montserrat Medium"/>
              </a:rPr>
              <a:t> </a:t>
            </a:r>
            <a:r>
              <a:rPr sz="3200" b="0" u="sng" spc="-10" dirty="0">
                <a:solidFill>
                  <a:srgbClr val="0562C1"/>
                </a:solidFill>
                <a:uFill>
                  <a:solidFill>
                    <a:srgbClr val="0562C1"/>
                  </a:solidFill>
                </a:uFill>
                <a:latin typeface="Montserrat Medium"/>
                <a:cs typeface="Montserrat Medium"/>
                <a:hlinkClick r:id="rId2"/>
              </a:rPr>
              <a:t>benxcel.net</a:t>
            </a:r>
            <a:r>
              <a:rPr sz="3200" b="0" u="sng" spc="735" dirty="0">
                <a:solidFill>
                  <a:srgbClr val="0562C1"/>
                </a:solidFill>
                <a:uFill>
                  <a:solidFill>
                    <a:srgbClr val="0562C1"/>
                  </a:solidFill>
                </a:uFill>
                <a:latin typeface="Montserrat Medium"/>
                <a:cs typeface="Montserrat Medium"/>
                <a:hlinkClick r:id="rId2"/>
              </a:rPr>
              <a:t> </a:t>
            </a:r>
            <a:endParaRPr lang="en-US" sz="3200" b="0" u="sng" spc="735" dirty="0">
              <a:solidFill>
                <a:srgbClr val="0562C1"/>
              </a:solidFill>
              <a:uFill>
                <a:solidFill>
                  <a:srgbClr val="0562C1"/>
                </a:solidFill>
              </a:uFill>
              <a:latin typeface="Montserrat Medium"/>
              <a:cs typeface="Montserrat Medium"/>
            </a:endParaRPr>
          </a:p>
          <a:p>
            <a:pPr marL="12700">
              <a:spcBef>
                <a:spcPts val="114"/>
              </a:spcBef>
            </a:pPr>
            <a:endParaRPr sz="3200" dirty="0">
              <a:latin typeface="Montserrat Medium"/>
              <a:cs typeface="Montserrat Medium"/>
            </a:endParaRPr>
          </a:p>
          <a:p>
            <a:pPr marL="12065" marR="5080">
              <a:spcBef>
                <a:spcPts val="135"/>
              </a:spcBef>
              <a:buSzPct val="54716"/>
              <a:tabLst>
                <a:tab pos="389255" algn="l"/>
                <a:tab pos="2179320" algn="l"/>
              </a:tabLst>
            </a:pPr>
            <a:r>
              <a:rPr sz="3200" b="1" spc="-35" dirty="0">
                <a:solidFill>
                  <a:srgbClr val="850038"/>
                </a:solidFill>
                <a:latin typeface="Montserrat Medium"/>
                <a:cs typeface="Montserrat Medium"/>
              </a:rPr>
              <a:t>Username:</a:t>
            </a:r>
            <a:r>
              <a:rPr sz="3200" b="1" spc="-114" dirty="0">
                <a:solidFill>
                  <a:srgbClr val="850038"/>
                </a:solidFill>
                <a:latin typeface="Montserrat Medium"/>
                <a:cs typeface="Montserrat Medium"/>
              </a:rPr>
              <a:t> </a:t>
            </a:r>
            <a:r>
              <a:rPr sz="3200" b="0" dirty="0">
                <a:solidFill>
                  <a:srgbClr val="850038"/>
                </a:solidFill>
                <a:latin typeface="Montserrat Medium"/>
                <a:cs typeface="Montserrat Medium"/>
              </a:rPr>
              <a:t>the</a:t>
            </a:r>
            <a:r>
              <a:rPr sz="3200" b="0" spc="-70" dirty="0">
                <a:solidFill>
                  <a:srgbClr val="850038"/>
                </a:solidFill>
                <a:latin typeface="Montserrat Medium"/>
                <a:cs typeface="Montserrat Medium"/>
              </a:rPr>
              <a:t> </a:t>
            </a:r>
            <a:r>
              <a:rPr sz="3200" b="0" dirty="0">
                <a:solidFill>
                  <a:srgbClr val="850038"/>
                </a:solidFill>
                <a:latin typeface="Montserrat Medium"/>
                <a:cs typeface="Montserrat Medium"/>
              </a:rPr>
              <a:t>first</a:t>
            </a:r>
            <a:r>
              <a:rPr sz="3200" b="0" spc="-75" dirty="0">
                <a:solidFill>
                  <a:srgbClr val="850038"/>
                </a:solidFill>
                <a:latin typeface="Montserrat Medium"/>
                <a:cs typeface="Montserrat Medium"/>
              </a:rPr>
              <a:t> </a:t>
            </a:r>
            <a:r>
              <a:rPr sz="3200" b="0" dirty="0">
                <a:solidFill>
                  <a:srgbClr val="850038"/>
                </a:solidFill>
                <a:latin typeface="Montserrat Medium"/>
                <a:cs typeface="Montserrat Medium"/>
              </a:rPr>
              <a:t>two</a:t>
            </a:r>
            <a:r>
              <a:rPr sz="3200" b="0" spc="-65" dirty="0">
                <a:solidFill>
                  <a:srgbClr val="850038"/>
                </a:solidFill>
                <a:latin typeface="Montserrat Medium"/>
                <a:cs typeface="Montserrat Medium"/>
              </a:rPr>
              <a:t> </a:t>
            </a:r>
            <a:r>
              <a:rPr sz="3200" b="0" dirty="0">
                <a:solidFill>
                  <a:srgbClr val="850038"/>
                </a:solidFill>
                <a:latin typeface="Montserrat Medium"/>
                <a:cs typeface="Montserrat Medium"/>
              </a:rPr>
              <a:t>letters</a:t>
            </a:r>
            <a:r>
              <a:rPr sz="3200" b="0" spc="-80" dirty="0">
                <a:solidFill>
                  <a:srgbClr val="850038"/>
                </a:solidFill>
                <a:latin typeface="Montserrat Medium"/>
                <a:cs typeface="Montserrat Medium"/>
              </a:rPr>
              <a:t> </a:t>
            </a:r>
            <a:r>
              <a:rPr sz="3200" b="0" dirty="0">
                <a:solidFill>
                  <a:srgbClr val="850038"/>
                </a:solidFill>
                <a:latin typeface="Montserrat Medium"/>
                <a:cs typeface="Montserrat Medium"/>
              </a:rPr>
              <a:t>of</a:t>
            </a:r>
            <a:r>
              <a:rPr sz="3200" b="0" spc="-60" dirty="0">
                <a:solidFill>
                  <a:srgbClr val="850038"/>
                </a:solidFill>
                <a:latin typeface="Montserrat Medium"/>
                <a:cs typeface="Montserrat Medium"/>
              </a:rPr>
              <a:t> </a:t>
            </a:r>
            <a:r>
              <a:rPr sz="3200" b="0" dirty="0">
                <a:solidFill>
                  <a:srgbClr val="850038"/>
                </a:solidFill>
                <a:latin typeface="Montserrat Medium"/>
                <a:cs typeface="Montserrat Medium"/>
              </a:rPr>
              <a:t>your</a:t>
            </a:r>
            <a:r>
              <a:rPr sz="3200" b="0" spc="-70" dirty="0">
                <a:solidFill>
                  <a:srgbClr val="850038"/>
                </a:solidFill>
                <a:latin typeface="Montserrat Medium"/>
                <a:cs typeface="Montserrat Medium"/>
              </a:rPr>
              <a:t> </a:t>
            </a:r>
            <a:r>
              <a:rPr sz="3200" b="0" dirty="0">
                <a:solidFill>
                  <a:srgbClr val="850038"/>
                </a:solidFill>
                <a:latin typeface="Montserrat Medium"/>
                <a:cs typeface="Montserrat Medium"/>
              </a:rPr>
              <a:t>first</a:t>
            </a:r>
            <a:r>
              <a:rPr sz="3200" b="0" spc="-80" dirty="0">
                <a:solidFill>
                  <a:srgbClr val="850038"/>
                </a:solidFill>
                <a:latin typeface="Montserrat Medium"/>
                <a:cs typeface="Montserrat Medium"/>
              </a:rPr>
              <a:t> </a:t>
            </a:r>
            <a:r>
              <a:rPr sz="3200" b="0" dirty="0">
                <a:solidFill>
                  <a:srgbClr val="850038"/>
                </a:solidFill>
                <a:latin typeface="Montserrat Medium"/>
                <a:cs typeface="Montserrat Medium"/>
              </a:rPr>
              <a:t>name,</a:t>
            </a:r>
            <a:r>
              <a:rPr sz="3200" b="0" spc="-80" dirty="0">
                <a:solidFill>
                  <a:srgbClr val="850038"/>
                </a:solidFill>
                <a:latin typeface="Montserrat Medium"/>
                <a:cs typeface="Montserrat Medium"/>
              </a:rPr>
              <a:t> </a:t>
            </a:r>
            <a:r>
              <a:rPr sz="3200" b="0" dirty="0">
                <a:solidFill>
                  <a:srgbClr val="850038"/>
                </a:solidFill>
                <a:latin typeface="Montserrat Medium"/>
                <a:cs typeface="Montserrat Medium"/>
              </a:rPr>
              <a:t>the</a:t>
            </a:r>
            <a:r>
              <a:rPr sz="3200" b="0" spc="-70" dirty="0">
                <a:solidFill>
                  <a:srgbClr val="850038"/>
                </a:solidFill>
                <a:latin typeface="Montserrat Medium"/>
                <a:cs typeface="Montserrat Medium"/>
              </a:rPr>
              <a:t> </a:t>
            </a:r>
            <a:r>
              <a:rPr sz="3200" b="0" dirty="0">
                <a:solidFill>
                  <a:srgbClr val="850038"/>
                </a:solidFill>
                <a:latin typeface="Montserrat Medium"/>
                <a:cs typeface="Montserrat Medium"/>
              </a:rPr>
              <a:t>first</a:t>
            </a:r>
            <a:r>
              <a:rPr sz="3200" b="0" spc="-80" dirty="0">
                <a:solidFill>
                  <a:srgbClr val="850038"/>
                </a:solidFill>
                <a:latin typeface="Montserrat Medium"/>
                <a:cs typeface="Montserrat Medium"/>
              </a:rPr>
              <a:t> </a:t>
            </a:r>
            <a:r>
              <a:rPr sz="3200" b="0" dirty="0">
                <a:solidFill>
                  <a:srgbClr val="850038"/>
                </a:solidFill>
                <a:latin typeface="Montserrat Medium"/>
                <a:cs typeface="Montserrat Medium"/>
              </a:rPr>
              <a:t>two</a:t>
            </a:r>
            <a:r>
              <a:rPr sz="3200" b="0" spc="-60" dirty="0">
                <a:solidFill>
                  <a:srgbClr val="850038"/>
                </a:solidFill>
                <a:latin typeface="Montserrat Medium"/>
                <a:cs typeface="Montserrat Medium"/>
              </a:rPr>
              <a:t> </a:t>
            </a:r>
            <a:r>
              <a:rPr sz="3200" b="0" dirty="0">
                <a:solidFill>
                  <a:srgbClr val="850038"/>
                </a:solidFill>
                <a:latin typeface="Montserrat Medium"/>
                <a:cs typeface="Montserrat Medium"/>
              </a:rPr>
              <a:t>letters</a:t>
            </a:r>
            <a:r>
              <a:rPr sz="3200" b="0" spc="-80" dirty="0">
                <a:solidFill>
                  <a:srgbClr val="850038"/>
                </a:solidFill>
                <a:latin typeface="Montserrat Medium"/>
                <a:cs typeface="Montserrat Medium"/>
              </a:rPr>
              <a:t> </a:t>
            </a:r>
            <a:r>
              <a:rPr sz="3200" b="0" dirty="0">
                <a:solidFill>
                  <a:srgbClr val="850038"/>
                </a:solidFill>
                <a:latin typeface="Montserrat Medium"/>
                <a:cs typeface="Montserrat Medium"/>
              </a:rPr>
              <a:t>of</a:t>
            </a:r>
            <a:r>
              <a:rPr sz="3200" b="0" spc="-60" dirty="0">
                <a:solidFill>
                  <a:srgbClr val="850038"/>
                </a:solidFill>
                <a:latin typeface="Montserrat Medium"/>
                <a:cs typeface="Montserrat Medium"/>
              </a:rPr>
              <a:t> </a:t>
            </a:r>
            <a:r>
              <a:rPr sz="3200" b="0" dirty="0">
                <a:solidFill>
                  <a:srgbClr val="850038"/>
                </a:solidFill>
                <a:latin typeface="Montserrat Medium"/>
                <a:cs typeface="Montserrat Medium"/>
              </a:rPr>
              <a:t>your</a:t>
            </a:r>
            <a:r>
              <a:rPr sz="3200" b="0" spc="-70" dirty="0">
                <a:solidFill>
                  <a:srgbClr val="850038"/>
                </a:solidFill>
                <a:latin typeface="Montserrat Medium"/>
                <a:cs typeface="Montserrat Medium"/>
              </a:rPr>
              <a:t> </a:t>
            </a:r>
            <a:r>
              <a:rPr sz="3200" b="0" dirty="0">
                <a:solidFill>
                  <a:srgbClr val="850038"/>
                </a:solidFill>
                <a:latin typeface="Montserrat Medium"/>
                <a:cs typeface="Montserrat Medium"/>
              </a:rPr>
              <a:t>last</a:t>
            </a:r>
            <a:r>
              <a:rPr sz="3200" b="0" spc="-80" dirty="0">
                <a:solidFill>
                  <a:srgbClr val="850038"/>
                </a:solidFill>
                <a:latin typeface="Montserrat Medium"/>
                <a:cs typeface="Montserrat Medium"/>
              </a:rPr>
              <a:t> </a:t>
            </a:r>
            <a:r>
              <a:rPr sz="3200" b="0" dirty="0">
                <a:solidFill>
                  <a:srgbClr val="850038"/>
                </a:solidFill>
                <a:latin typeface="Montserrat Medium"/>
                <a:cs typeface="Montserrat Medium"/>
              </a:rPr>
              <a:t>name,</a:t>
            </a:r>
            <a:r>
              <a:rPr sz="3200" b="0" spc="-70" dirty="0">
                <a:solidFill>
                  <a:srgbClr val="850038"/>
                </a:solidFill>
                <a:latin typeface="Montserrat Medium"/>
                <a:cs typeface="Montserrat Medium"/>
              </a:rPr>
              <a:t> </a:t>
            </a:r>
            <a:r>
              <a:rPr lang="en-US" sz="3200" b="0" spc="-70" dirty="0">
                <a:solidFill>
                  <a:srgbClr val="850038"/>
                </a:solidFill>
                <a:latin typeface="Montserrat Medium"/>
                <a:cs typeface="Montserrat Medium"/>
              </a:rPr>
              <a:t>		</a:t>
            </a:r>
            <a:r>
              <a:rPr sz="3200" b="0" dirty="0">
                <a:solidFill>
                  <a:srgbClr val="850038"/>
                </a:solidFill>
                <a:latin typeface="Montserrat Medium"/>
                <a:cs typeface="Montserrat Medium"/>
              </a:rPr>
              <a:t>the</a:t>
            </a:r>
            <a:r>
              <a:rPr sz="3200" b="0" spc="-70" dirty="0">
                <a:solidFill>
                  <a:srgbClr val="850038"/>
                </a:solidFill>
                <a:latin typeface="Montserrat Medium"/>
                <a:cs typeface="Montserrat Medium"/>
              </a:rPr>
              <a:t> </a:t>
            </a:r>
            <a:r>
              <a:rPr sz="3200" b="0" dirty="0">
                <a:solidFill>
                  <a:srgbClr val="850038"/>
                </a:solidFill>
                <a:latin typeface="Montserrat Medium"/>
                <a:cs typeface="Montserrat Medium"/>
              </a:rPr>
              <a:t>last</a:t>
            </a:r>
            <a:r>
              <a:rPr sz="3200" b="0" spc="-80" dirty="0">
                <a:solidFill>
                  <a:srgbClr val="850038"/>
                </a:solidFill>
                <a:latin typeface="Montserrat Medium"/>
                <a:cs typeface="Montserrat Medium"/>
              </a:rPr>
              <a:t> </a:t>
            </a:r>
            <a:r>
              <a:rPr sz="3200" b="0" dirty="0">
                <a:solidFill>
                  <a:srgbClr val="850038"/>
                </a:solidFill>
                <a:latin typeface="Montserrat Medium"/>
                <a:cs typeface="Montserrat Medium"/>
              </a:rPr>
              <a:t>four</a:t>
            </a:r>
            <a:r>
              <a:rPr sz="3200" b="0" spc="-70" dirty="0">
                <a:solidFill>
                  <a:srgbClr val="850038"/>
                </a:solidFill>
                <a:latin typeface="Montserrat Medium"/>
                <a:cs typeface="Montserrat Medium"/>
              </a:rPr>
              <a:t> </a:t>
            </a:r>
            <a:r>
              <a:rPr sz="3200" b="0" dirty="0">
                <a:solidFill>
                  <a:srgbClr val="850038"/>
                </a:solidFill>
                <a:latin typeface="Montserrat Medium"/>
                <a:cs typeface="Montserrat Medium"/>
              </a:rPr>
              <a:t>of</a:t>
            </a:r>
            <a:r>
              <a:rPr sz="3200" b="0" spc="-65" dirty="0">
                <a:solidFill>
                  <a:srgbClr val="850038"/>
                </a:solidFill>
                <a:latin typeface="Montserrat Medium"/>
                <a:cs typeface="Montserrat Medium"/>
              </a:rPr>
              <a:t> </a:t>
            </a:r>
            <a:r>
              <a:rPr sz="3200" b="0" spc="-20" dirty="0">
                <a:solidFill>
                  <a:srgbClr val="850038"/>
                </a:solidFill>
                <a:latin typeface="Montserrat Medium"/>
                <a:cs typeface="Montserrat Medium"/>
              </a:rPr>
              <a:t>your </a:t>
            </a:r>
            <a:r>
              <a:rPr sz="3200" b="0" spc="-25" dirty="0">
                <a:solidFill>
                  <a:srgbClr val="850038"/>
                </a:solidFill>
                <a:latin typeface="Montserrat Medium"/>
                <a:cs typeface="Montserrat Medium"/>
              </a:rPr>
              <a:t>SSN</a:t>
            </a:r>
            <a:r>
              <a:rPr lang="en-US" sz="3200" spc="-25" dirty="0">
                <a:solidFill>
                  <a:srgbClr val="850038"/>
                </a:solidFill>
                <a:latin typeface="Montserrat Medium"/>
                <a:cs typeface="Montserrat Medium"/>
              </a:rPr>
              <a:t> </a:t>
            </a:r>
            <a:r>
              <a:rPr sz="3200" b="0" dirty="0">
                <a:solidFill>
                  <a:srgbClr val="850038"/>
                </a:solidFill>
                <a:latin typeface="Montserrat Medium"/>
                <a:cs typeface="Montserrat Medium"/>
              </a:rPr>
              <a:t>(ex:</a:t>
            </a:r>
            <a:r>
              <a:rPr sz="3200" b="0" spc="-80" dirty="0">
                <a:solidFill>
                  <a:srgbClr val="850038"/>
                </a:solidFill>
                <a:latin typeface="Montserrat Medium"/>
                <a:cs typeface="Montserrat Medium"/>
              </a:rPr>
              <a:t> </a:t>
            </a:r>
            <a:r>
              <a:rPr sz="3200" b="0" dirty="0">
                <a:solidFill>
                  <a:srgbClr val="850038"/>
                </a:solidFill>
                <a:latin typeface="Montserrat Medium"/>
                <a:cs typeface="Montserrat Medium"/>
              </a:rPr>
              <a:t>Mary</a:t>
            </a:r>
            <a:r>
              <a:rPr sz="3200" b="0" spc="-80" dirty="0">
                <a:solidFill>
                  <a:srgbClr val="850038"/>
                </a:solidFill>
                <a:latin typeface="Montserrat Medium"/>
                <a:cs typeface="Montserrat Medium"/>
              </a:rPr>
              <a:t> </a:t>
            </a:r>
            <a:r>
              <a:rPr sz="3200" b="0" dirty="0">
                <a:solidFill>
                  <a:srgbClr val="850038"/>
                </a:solidFill>
                <a:latin typeface="Montserrat Medium"/>
                <a:cs typeface="Montserrat Medium"/>
              </a:rPr>
              <a:t>Smith’s</a:t>
            </a:r>
            <a:r>
              <a:rPr sz="3200" b="0" spc="-95" dirty="0">
                <a:solidFill>
                  <a:srgbClr val="850038"/>
                </a:solidFill>
                <a:latin typeface="Montserrat Medium"/>
                <a:cs typeface="Montserrat Medium"/>
              </a:rPr>
              <a:t> </a:t>
            </a:r>
            <a:r>
              <a:rPr sz="3200" b="0" dirty="0">
                <a:solidFill>
                  <a:srgbClr val="850038"/>
                </a:solidFill>
                <a:latin typeface="Montserrat Medium"/>
                <a:cs typeface="Montserrat Medium"/>
              </a:rPr>
              <a:t>SSN</a:t>
            </a:r>
            <a:r>
              <a:rPr sz="3200" b="0" spc="-70" dirty="0">
                <a:solidFill>
                  <a:srgbClr val="850038"/>
                </a:solidFill>
                <a:latin typeface="Montserrat Medium"/>
                <a:cs typeface="Montserrat Medium"/>
              </a:rPr>
              <a:t> </a:t>
            </a:r>
            <a:r>
              <a:rPr sz="3200" b="0" dirty="0">
                <a:solidFill>
                  <a:srgbClr val="850038"/>
                </a:solidFill>
                <a:latin typeface="Montserrat Medium"/>
                <a:cs typeface="Montserrat Medium"/>
              </a:rPr>
              <a:t>of</a:t>
            </a:r>
            <a:r>
              <a:rPr sz="3200" b="0" spc="-75" dirty="0">
                <a:solidFill>
                  <a:srgbClr val="850038"/>
                </a:solidFill>
                <a:latin typeface="Montserrat Medium"/>
                <a:cs typeface="Montserrat Medium"/>
              </a:rPr>
              <a:t> </a:t>
            </a:r>
            <a:r>
              <a:rPr sz="3200" b="0" dirty="0">
                <a:solidFill>
                  <a:srgbClr val="850038"/>
                </a:solidFill>
                <a:latin typeface="Montserrat Medium"/>
                <a:cs typeface="Montserrat Medium"/>
              </a:rPr>
              <a:t>123AB1234</a:t>
            </a:r>
            <a:r>
              <a:rPr sz="3200" b="0" spc="-85" dirty="0">
                <a:solidFill>
                  <a:srgbClr val="850038"/>
                </a:solidFill>
                <a:latin typeface="Montserrat Medium"/>
                <a:cs typeface="Montserrat Medium"/>
              </a:rPr>
              <a:t> </a:t>
            </a:r>
            <a:r>
              <a:rPr sz="3200" b="0" dirty="0">
                <a:solidFill>
                  <a:srgbClr val="850038"/>
                </a:solidFill>
                <a:latin typeface="Montserrat Medium"/>
                <a:cs typeface="Montserrat Medium"/>
              </a:rPr>
              <a:t>=</a:t>
            </a:r>
            <a:r>
              <a:rPr sz="3200" b="0" spc="-70" dirty="0">
                <a:solidFill>
                  <a:srgbClr val="850038"/>
                </a:solidFill>
                <a:latin typeface="Montserrat Medium"/>
                <a:cs typeface="Montserrat Medium"/>
              </a:rPr>
              <a:t> </a:t>
            </a:r>
            <a:r>
              <a:rPr sz="3200" b="0" spc="-10" dirty="0">
                <a:solidFill>
                  <a:srgbClr val="850038"/>
                </a:solidFill>
                <a:latin typeface="Montserrat Medium"/>
                <a:cs typeface="Montserrat Medium"/>
              </a:rPr>
              <a:t>masm1234)</a:t>
            </a:r>
            <a:endParaRPr sz="3200" dirty="0">
              <a:latin typeface="Montserrat Medium"/>
              <a:cs typeface="Montserrat Medium"/>
            </a:endParaRPr>
          </a:p>
          <a:p>
            <a:pPr marL="389255" marR="126364" indent="-377190">
              <a:buSzPct val="54716"/>
              <a:buFont typeface="Arial"/>
              <a:buChar char="•"/>
              <a:tabLst>
                <a:tab pos="389255" algn="l"/>
                <a:tab pos="4441190" algn="l"/>
              </a:tabLst>
            </a:pPr>
            <a:endParaRPr lang="en-US" sz="3200" b="0" spc="-25" dirty="0">
              <a:solidFill>
                <a:srgbClr val="850038"/>
              </a:solidFill>
              <a:latin typeface="Montserrat Medium"/>
              <a:cs typeface="Montserrat Medium"/>
            </a:endParaRPr>
          </a:p>
          <a:p>
            <a:pPr marL="12065" marR="126364">
              <a:buSzPct val="54716"/>
              <a:tabLst>
                <a:tab pos="389255" algn="l"/>
                <a:tab pos="4441190" algn="l"/>
              </a:tabLst>
            </a:pPr>
            <a:r>
              <a:rPr sz="3200" b="1" spc="-25" dirty="0">
                <a:solidFill>
                  <a:srgbClr val="850038"/>
                </a:solidFill>
                <a:latin typeface="Montserrat Medium"/>
                <a:cs typeface="Montserrat Medium"/>
              </a:rPr>
              <a:t>Default</a:t>
            </a:r>
            <a:r>
              <a:rPr sz="3200" b="1" spc="-130" dirty="0">
                <a:solidFill>
                  <a:srgbClr val="850038"/>
                </a:solidFill>
                <a:latin typeface="Montserrat Medium"/>
                <a:cs typeface="Montserrat Medium"/>
              </a:rPr>
              <a:t> </a:t>
            </a:r>
            <a:r>
              <a:rPr sz="3200" b="1" spc="-35" dirty="0">
                <a:solidFill>
                  <a:srgbClr val="850038"/>
                </a:solidFill>
                <a:latin typeface="Montserrat Medium"/>
                <a:cs typeface="Montserrat Medium"/>
              </a:rPr>
              <a:t>password:</a:t>
            </a:r>
            <a:r>
              <a:rPr sz="3200" b="1" spc="-114" dirty="0">
                <a:solidFill>
                  <a:srgbClr val="850038"/>
                </a:solidFill>
                <a:latin typeface="Montserrat Medium"/>
                <a:cs typeface="Montserrat Medium"/>
              </a:rPr>
              <a:t> </a:t>
            </a:r>
            <a:r>
              <a:rPr sz="3200" b="0" dirty="0">
                <a:solidFill>
                  <a:srgbClr val="850038"/>
                </a:solidFill>
                <a:latin typeface="Montserrat Medium"/>
                <a:cs typeface="Montserrat Medium"/>
              </a:rPr>
              <a:t>Enter</a:t>
            </a:r>
            <a:r>
              <a:rPr sz="3200" b="0" spc="-65" dirty="0">
                <a:solidFill>
                  <a:srgbClr val="850038"/>
                </a:solidFill>
                <a:latin typeface="Montserrat Medium"/>
                <a:cs typeface="Montserrat Medium"/>
              </a:rPr>
              <a:t> </a:t>
            </a:r>
            <a:r>
              <a:rPr sz="3200" b="0" dirty="0">
                <a:solidFill>
                  <a:srgbClr val="850038"/>
                </a:solidFill>
                <a:latin typeface="Montserrat Medium"/>
                <a:cs typeface="Montserrat Medium"/>
              </a:rPr>
              <a:t>your</a:t>
            </a:r>
            <a:r>
              <a:rPr sz="3200" b="0" spc="-80" dirty="0">
                <a:solidFill>
                  <a:srgbClr val="850038"/>
                </a:solidFill>
                <a:latin typeface="Montserrat Medium"/>
                <a:cs typeface="Montserrat Medium"/>
              </a:rPr>
              <a:t> </a:t>
            </a:r>
            <a:r>
              <a:rPr sz="3200" b="0" dirty="0">
                <a:solidFill>
                  <a:srgbClr val="850038"/>
                </a:solidFill>
                <a:latin typeface="Montserrat Medium"/>
                <a:cs typeface="Montserrat Medium"/>
              </a:rPr>
              <a:t>initial</a:t>
            </a:r>
            <a:r>
              <a:rPr sz="3200" b="0" spc="-95" dirty="0">
                <a:solidFill>
                  <a:srgbClr val="850038"/>
                </a:solidFill>
                <a:latin typeface="Montserrat Medium"/>
                <a:cs typeface="Montserrat Medium"/>
              </a:rPr>
              <a:t> </a:t>
            </a:r>
            <a:r>
              <a:rPr sz="3200" b="0" dirty="0">
                <a:solidFill>
                  <a:srgbClr val="850038"/>
                </a:solidFill>
                <a:latin typeface="Montserrat Medium"/>
                <a:cs typeface="Montserrat Medium"/>
              </a:rPr>
              <a:t>password:</a:t>
            </a:r>
            <a:r>
              <a:rPr sz="3200" b="0" spc="-95" dirty="0">
                <a:solidFill>
                  <a:srgbClr val="850038"/>
                </a:solidFill>
                <a:latin typeface="Montserrat Medium"/>
                <a:cs typeface="Montserrat Medium"/>
              </a:rPr>
              <a:t> </a:t>
            </a:r>
            <a:r>
              <a:rPr sz="3200" b="0" dirty="0">
                <a:solidFill>
                  <a:srgbClr val="850038"/>
                </a:solidFill>
                <a:latin typeface="Montserrat Medium"/>
                <a:cs typeface="Montserrat Medium"/>
              </a:rPr>
              <a:t>the</a:t>
            </a:r>
            <a:r>
              <a:rPr sz="3200" b="0" spc="-70" dirty="0">
                <a:solidFill>
                  <a:srgbClr val="850038"/>
                </a:solidFill>
                <a:latin typeface="Montserrat Medium"/>
                <a:cs typeface="Montserrat Medium"/>
              </a:rPr>
              <a:t> </a:t>
            </a:r>
            <a:r>
              <a:rPr sz="3200" b="0" dirty="0">
                <a:solidFill>
                  <a:srgbClr val="850038"/>
                </a:solidFill>
                <a:latin typeface="Montserrat Medium"/>
                <a:cs typeface="Montserrat Medium"/>
              </a:rPr>
              <a:t>first</a:t>
            </a:r>
            <a:r>
              <a:rPr sz="3200" b="0" spc="-75" dirty="0">
                <a:solidFill>
                  <a:srgbClr val="850038"/>
                </a:solidFill>
                <a:latin typeface="Montserrat Medium"/>
                <a:cs typeface="Montserrat Medium"/>
              </a:rPr>
              <a:t> </a:t>
            </a:r>
            <a:r>
              <a:rPr sz="3200" b="0" dirty="0">
                <a:solidFill>
                  <a:srgbClr val="850038"/>
                </a:solidFill>
                <a:latin typeface="Montserrat Medium"/>
                <a:cs typeface="Montserrat Medium"/>
              </a:rPr>
              <a:t>four</a:t>
            </a:r>
            <a:r>
              <a:rPr sz="3200" b="0" spc="-80" dirty="0">
                <a:solidFill>
                  <a:srgbClr val="850038"/>
                </a:solidFill>
                <a:latin typeface="Montserrat Medium"/>
                <a:cs typeface="Montserrat Medium"/>
              </a:rPr>
              <a:t> </a:t>
            </a:r>
            <a:r>
              <a:rPr sz="3200" b="0" dirty="0">
                <a:solidFill>
                  <a:srgbClr val="850038"/>
                </a:solidFill>
                <a:latin typeface="Montserrat Medium"/>
                <a:cs typeface="Montserrat Medium"/>
              </a:rPr>
              <a:t>numbers</a:t>
            </a:r>
            <a:r>
              <a:rPr sz="3200" b="0" spc="-80" dirty="0">
                <a:solidFill>
                  <a:srgbClr val="850038"/>
                </a:solidFill>
                <a:latin typeface="Montserrat Medium"/>
                <a:cs typeface="Montserrat Medium"/>
              </a:rPr>
              <a:t> </a:t>
            </a:r>
            <a:r>
              <a:rPr sz="3200" b="0" dirty="0">
                <a:solidFill>
                  <a:srgbClr val="850038"/>
                </a:solidFill>
                <a:latin typeface="Montserrat Medium"/>
                <a:cs typeface="Montserrat Medium"/>
              </a:rPr>
              <a:t>of</a:t>
            </a:r>
            <a:r>
              <a:rPr sz="3200" b="0" spc="-70" dirty="0">
                <a:solidFill>
                  <a:srgbClr val="850038"/>
                </a:solidFill>
                <a:latin typeface="Montserrat Medium"/>
                <a:cs typeface="Montserrat Medium"/>
              </a:rPr>
              <a:t> </a:t>
            </a:r>
            <a:r>
              <a:rPr sz="3200" b="0" dirty="0">
                <a:solidFill>
                  <a:srgbClr val="850038"/>
                </a:solidFill>
                <a:latin typeface="Montserrat Medium"/>
                <a:cs typeface="Montserrat Medium"/>
              </a:rPr>
              <a:t>your</a:t>
            </a:r>
            <a:r>
              <a:rPr sz="3200" b="0" spc="-80" dirty="0">
                <a:solidFill>
                  <a:srgbClr val="850038"/>
                </a:solidFill>
                <a:latin typeface="Montserrat Medium"/>
                <a:cs typeface="Montserrat Medium"/>
              </a:rPr>
              <a:t> </a:t>
            </a:r>
            <a:r>
              <a:rPr sz="3200" b="0" dirty="0">
                <a:solidFill>
                  <a:srgbClr val="850038"/>
                </a:solidFill>
                <a:latin typeface="Montserrat Medium"/>
                <a:cs typeface="Montserrat Medium"/>
              </a:rPr>
              <a:t>SSN</a:t>
            </a:r>
            <a:r>
              <a:rPr sz="3200" b="0" spc="-70" dirty="0">
                <a:solidFill>
                  <a:srgbClr val="850038"/>
                </a:solidFill>
                <a:latin typeface="Montserrat Medium"/>
                <a:cs typeface="Montserrat Medium"/>
              </a:rPr>
              <a:t> </a:t>
            </a:r>
            <a:r>
              <a:rPr sz="3200" b="0" dirty="0">
                <a:solidFill>
                  <a:srgbClr val="850038"/>
                </a:solidFill>
                <a:latin typeface="Montserrat Medium"/>
                <a:cs typeface="Montserrat Medium"/>
              </a:rPr>
              <a:t>and</a:t>
            </a:r>
            <a:r>
              <a:rPr sz="3200" b="0" spc="-80" dirty="0">
                <a:solidFill>
                  <a:srgbClr val="850038"/>
                </a:solidFill>
                <a:latin typeface="Montserrat Medium"/>
                <a:cs typeface="Montserrat Medium"/>
              </a:rPr>
              <a:t> </a:t>
            </a:r>
            <a:r>
              <a:rPr lang="en-US" sz="3200" b="0" spc="-80" dirty="0">
                <a:solidFill>
                  <a:srgbClr val="850038"/>
                </a:solidFill>
                <a:latin typeface="Montserrat Medium"/>
                <a:cs typeface="Montserrat Medium"/>
              </a:rPr>
              <a:t>		                                </a:t>
            </a:r>
            <a:r>
              <a:rPr sz="3200" b="0" dirty="0">
                <a:solidFill>
                  <a:srgbClr val="850038"/>
                </a:solidFill>
                <a:latin typeface="Montserrat Medium"/>
                <a:cs typeface="Montserrat Medium"/>
              </a:rPr>
              <a:t>your</a:t>
            </a:r>
            <a:r>
              <a:rPr sz="3200" b="0" spc="-70" dirty="0">
                <a:solidFill>
                  <a:srgbClr val="850038"/>
                </a:solidFill>
                <a:latin typeface="Montserrat Medium"/>
                <a:cs typeface="Montserrat Medium"/>
              </a:rPr>
              <a:t> </a:t>
            </a:r>
            <a:r>
              <a:rPr sz="3200" b="0" dirty="0">
                <a:solidFill>
                  <a:srgbClr val="850038"/>
                </a:solidFill>
                <a:latin typeface="Montserrat Medium"/>
                <a:cs typeface="Montserrat Medium"/>
              </a:rPr>
              <a:t>full</a:t>
            </a:r>
            <a:r>
              <a:rPr sz="3200" b="0" spc="-90" dirty="0">
                <a:solidFill>
                  <a:srgbClr val="850038"/>
                </a:solidFill>
                <a:latin typeface="Montserrat Medium"/>
                <a:cs typeface="Montserrat Medium"/>
              </a:rPr>
              <a:t> </a:t>
            </a:r>
            <a:r>
              <a:rPr sz="3200" b="0" dirty="0">
                <a:solidFill>
                  <a:srgbClr val="850038"/>
                </a:solidFill>
                <a:latin typeface="Montserrat Medium"/>
                <a:cs typeface="Montserrat Medium"/>
              </a:rPr>
              <a:t>date</a:t>
            </a:r>
            <a:r>
              <a:rPr sz="3200" b="0" spc="-70" dirty="0">
                <a:solidFill>
                  <a:srgbClr val="850038"/>
                </a:solidFill>
                <a:latin typeface="Montserrat Medium"/>
                <a:cs typeface="Montserrat Medium"/>
              </a:rPr>
              <a:t> </a:t>
            </a:r>
            <a:r>
              <a:rPr sz="3200" b="0" dirty="0">
                <a:solidFill>
                  <a:srgbClr val="850038"/>
                </a:solidFill>
                <a:latin typeface="Montserrat Medium"/>
                <a:cs typeface="Montserrat Medium"/>
              </a:rPr>
              <a:t>of</a:t>
            </a:r>
            <a:r>
              <a:rPr sz="3200" b="0" spc="-75" dirty="0">
                <a:solidFill>
                  <a:srgbClr val="850038"/>
                </a:solidFill>
                <a:latin typeface="Montserrat Medium"/>
                <a:cs typeface="Montserrat Medium"/>
              </a:rPr>
              <a:t> </a:t>
            </a:r>
            <a:r>
              <a:rPr sz="3200" b="0" spc="-10" dirty="0">
                <a:solidFill>
                  <a:srgbClr val="850038"/>
                </a:solidFill>
                <a:latin typeface="Montserrat Medium"/>
                <a:cs typeface="Montserrat Medium"/>
              </a:rPr>
              <a:t>birth </a:t>
            </a:r>
            <a:r>
              <a:rPr sz="3200" b="0" dirty="0">
                <a:solidFill>
                  <a:srgbClr val="850038"/>
                </a:solidFill>
                <a:latin typeface="Montserrat Medium"/>
                <a:cs typeface="Montserrat Medium"/>
              </a:rPr>
              <a:t>in</a:t>
            </a:r>
            <a:r>
              <a:rPr sz="3200" b="0" spc="-70" dirty="0">
                <a:solidFill>
                  <a:srgbClr val="850038"/>
                </a:solidFill>
                <a:latin typeface="Montserrat Medium"/>
                <a:cs typeface="Montserrat Medium"/>
              </a:rPr>
              <a:t> </a:t>
            </a:r>
            <a:r>
              <a:rPr sz="3200" b="0" spc="-10" dirty="0">
                <a:solidFill>
                  <a:srgbClr val="850038"/>
                </a:solidFill>
                <a:latin typeface="Montserrat Medium"/>
                <a:cs typeface="Montserrat Medium"/>
              </a:rPr>
              <a:t>MMDDYYYY</a:t>
            </a:r>
            <a:r>
              <a:rPr sz="3200" b="0" spc="-80" dirty="0">
                <a:solidFill>
                  <a:srgbClr val="850038"/>
                </a:solidFill>
                <a:latin typeface="Montserrat Medium"/>
                <a:cs typeface="Montserrat Medium"/>
              </a:rPr>
              <a:t> </a:t>
            </a:r>
            <a:r>
              <a:rPr sz="3200" b="0" spc="-10" dirty="0">
                <a:solidFill>
                  <a:srgbClr val="850038"/>
                </a:solidFill>
                <a:latin typeface="Montserrat Medium"/>
                <a:cs typeface="Montserrat Medium"/>
              </a:rPr>
              <a:t>format</a:t>
            </a:r>
            <a:r>
              <a:rPr sz="3200" b="0" dirty="0">
                <a:solidFill>
                  <a:srgbClr val="850038"/>
                </a:solidFill>
                <a:latin typeface="Montserrat Medium"/>
                <a:cs typeface="Montserrat Medium"/>
              </a:rPr>
              <a:t>	</a:t>
            </a:r>
            <a:endParaRPr lang="en-US" sz="3200" b="0" dirty="0">
              <a:solidFill>
                <a:srgbClr val="850038"/>
              </a:solidFill>
              <a:latin typeface="Montserrat Medium"/>
              <a:cs typeface="Montserrat Medium"/>
            </a:endParaRPr>
          </a:p>
          <a:p>
            <a:pPr marL="12065" marR="126364">
              <a:buSzPct val="54716"/>
              <a:tabLst>
                <a:tab pos="389255" algn="l"/>
                <a:tab pos="4441190" algn="l"/>
              </a:tabLst>
            </a:pPr>
            <a:r>
              <a:rPr lang="en-US" sz="3200" dirty="0">
                <a:solidFill>
                  <a:srgbClr val="850038"/>
                </a:solidFill>
                <a:latin typeface="Montserrat Medium"/>
                <a:cs typeface="Montserrat Medium"/>
              </a:rPr>
              <a:t>	                             </a:t>
            </a:r>
            <a:r>
              <a:rPr sz="3200" b="0" dirty="0">
                <a:solidFill>
                  <a:srgbClr val="850038"/>
                </a:solidFill>
                <a:latin typeface="Montserrat Medium"/>
                <a:cs typeface="Montserrat Medium"/>
              </a:rPr>
              <a:t>(ex:</a:t>
            </a:r>
            <a:r>
              <a:rPr sz="3200" b="0" spc="-75" dirty="0">
                <a:solidFill>
                  <a:srgbClr val="850038"/>
                </a:solidFill>
                <a:latin typeface="Montserrat Medium"/>
                <a:cs typeface="Montserrat Medium"/>
              </a:rPr>
              <a:t> </a:t>
            </a:r>
            <a:r>
              <a:rPr sz="3200" b="0" dirty="0">
                <a:solidFill>
                  <a:srgbClr val="850038"/>
                </a:solidFill>
                <a:latin typeface="Montserrat Medium"/>
                <a:cs typeface="Montserrat Medium"/>
              </a:rPr>
              <a:t>SSN</a:t>
            </a:r>
            <a:r>
              <a:rPr sz="3200" b="0" spc="-65" dirty="0">
                <a:solidFill>
                  <a:srgbClr val="850038"/>
                </a:solidFill>
                <a:latin typeface="Montserrat Medium"/>
                <a:cs typeface="Montserrat Medium"/>
              </a:rPr>
              <a:t> </a:t>
            </a:r>
            <a:r>
              <a:rPr sz="3200" b="0" dirty="0">
                <a:solidFill>
                  <a:srgbClr val="850038"/>
                </a:solidFill>
                <a:latin typeface="Montserrat Medium"/>
                <a:cs typeface="Montserrat Medium"/>
              </a:rPr>
              <a:t>of</a:t>
            </a:r>
            <a:r>
              <a:rPr sz="3200" b="0" spc="-65" dirty="0">
                <a:solidFill>
                  <a:srgbClr val="850038"/>
                </a:solidFill>
                <a:latin typeface="Montserrat Medium"/>
                <a:cs typeface="Montserrat Medium"/>
              </a:rPr>
              <a:t> </a:t>
            </a:r>
            <a:r>
              <a:rPr sz="3200" b="0" dirty="0">
                <a:solidFill>
                  <a:srgbClr val="850038"/>
                </a:solidFill>
                <a:latin typeface="Montserrat Medium"/>
                <a:cs typeface="Montserrat Medium"/>
              </a:rPr>
              <a:t>123AB1234</a:t>
            </a:r>
            <a:r>
              <a:rPr sz="3200" b="0" spc="-85" dirty="0">
                <a:solidFill>
                  <a:srgbClr val="850038"/>
                </a:solidFill>
                <a:latin typeface="Montserrat Medium"/>
                <a:cs typeface="Montserrat Medium"/>
              </a:rPr>
              <a:t> </a:t>
            </a:r>
            <a:r>
              <a:rPr sz="3200" b="0" dirty="0">
                <a:solidFill>
                  <a:srgbClr val="850038"/>
                </a:solidFill>
                <a:latin typeface="Montserrat Medium"/>
                <a:cs typeface="Montserrat Medium"/>
              </a:rPr>
              <a:t>and</a:t>
            </a:r>
            <a:r>
              <a:rPr sz="3200" b="0" spc="-65" dirty="0">
                <a:solidFill>
                  <a:srgbClr val="850038"/>
                </a:solidFill>
                <a:latin typeface="Montserrat Medium"/>
                <a:cs typeface="Montserrat Medium"/>
              </a:rPr>
              <a:t> </a:t>
            </a:r>
            <a:r>
              <a:rPr sz="3200" b="0" dirty="0">
                <a:solidFill>
                  <a:srgbClr val="850038"/>
                </a:solidFill>
                <a:latin typeface="Montserrat Medium"/>
                <a:cs typeface="Montserrat Medium"/>
              </a:rPr>
              <a:t>full</a:t>
            </a:r>
            <a:r>
              <a:rPr sz="3200" b="0" spc="-95" dirty="0">
                <a:solidFill>
                  <a:srgbClr val="850038"/>
                </a:solidFill>
                <a:latin typeface="Montserrat Medium"/>
                <a:cs typeface="Montserrat Medium"/>
              </a:rPr>
              <a:t> </a:t>
            </a:r>
            <a:r>
              <a:rPr sz="3200" b="0" dirty="0">
                <a:solidFill>
                  <a:srgbClr val="850038"/>
                </a:solidFill>
                <a:latin typeface="Montserrat Medium"/>
                <a:cs typeface="Montserrat Medium"/>
              </a:rPr>
              <a:t>DOB</a:t>
            </a:r>
            <a:r>
              <a:rPr sz="3200" b="0" spc="-65" dirty="0">
                <a:solidFill>
                  <a:srgbClr val="850038"/>
                </a:solidFill>
                <a:latin typeface="Montserrat Medium"/>
                <a:cs typeface="Montserrat Medium"/>
              </a:rPr>
              <a:t> </a:t>
            </a:r>
            <a:r>
              <a:rPr sz="3200" b="0" dirty="0">
                <a:solidFill>
                  <a:srgbClr val="850038"/>
                </a:solidFill>
                <a:latin typeface="Montserrat Medium"/>
                <a:cs typeface="Montserrat Medium"/>
              </a:rPr>
              <a:t>of</a:t>
            </a:r>
            <a:r>
              <a:rPr sz="3200" b="0" spc="-75" dirty="0">
                <a:solidFill>
                  <a:srgbClr val="850038"/>
                </a:solidFill>
                <a:latin typeface="Montserrat Medium"/>
                <a:cs typeface="Montserrat Medium"/>
              </a:rPr>
              <a:t> </a:t>
            </a:r>
            <a:r>
              <a:rPr sz="3200" b="0" dirty="0">
                <a:solidFill>
                  <a:srgbClr val="850038"/>
                </a:solidFill>
                <a:latin typeface="Montserrat Medium"/>
                <a:cs typeface="Montserrat Medium"/>
              </a:rPr>
              <a:t>12/13/1950</a:t>
            </a:r>
            <a:r>
              <a:rPr sz="3200" b="0" spc="-75" dirty="0">
                <a:solidFill>
                  <a:srgbClr val="850038"/>
                </a:solidFill>
                <a:latin typeface="Montserrat Medium"/>
                <a:cs typeface="Montserrat Medium"/>
              </a:rPr>
              <a:t> </a:t>
            </a:r>
            <a:r>
              <a:rPr sz="3200" b="0" dirty="0">
                <a:solidFill>
                  <a:srgbClr val="850038"/>
                </a:solidFill>
                <a:latin typeface="Montserrat Medium"/>
                <a:cs typeface="Montserrat Medium"/>
              </a:rPr>
              <a:t>=</a:t>
            </a:r>
            <a:r>
              <a:rPr sz="3200" b="0" spc="-65" dirty="0">
                <a:solidFill>
                  <a:srgbClr val="850038"/>
                </a:solidFill>
                <a:latin typeface="Montserrat Medium"/>
                <a:cs typeface="Montserrat Medium"/>
              </a:rPr>
              <a:t> </a:t>
            </a:r>
            <a:r>
              <a:rPr sz="3200" b="0" spc="-10" dirty="0">
                <a:solidFill>
                  <a:srgbClr val="850038"/>
                </a:solidFill>
                <a:latin typeface="Montserrat Medium"/>
                <a:cs typeface="Montserrat Medium"/>
              </a:rPr>
              <a:t>123A12131950)</a:t>
            </a:r>
            <a:endParaRPr sz="3200" dirty="0">
              <a:latin typeface="Montserrat Medium"/>
              <a:cs typeface="Montserrat Medium"/>
            </a:endParaRPr>
          </a:p>
          <a:p>
            <a:pPr marL="12700">
              <a:spcBef>
                <a:spcPts val="3150"/>
              </a:spcBef>
              <a:buSzPct val="54716"/>
              <a:tabLst>
                <a:tab pos="389255" algn="l"/>
              </a:tabLst>
            </a:pPr>
            <a:r>
              <a:rPr sz="3200" b="1" spc="-20" dirty="0">
                <a:solidFill>
                  <a:srgbClr val="850038"/>
                </a:solidFill>
                <a:latin typeface="Montserrat Medium"/>
                <a:cs typeface="Montserrat Medium"/>
              </a:rPr>
              <a:t>Enter</a:t>
            </a:r>
            <a:r>
              <a:rPr sz="3200" b="1" spc="-160" dirty="0">
                <a:solidFill>
                  <a:srgbClr val="850038"/>
                </a:solidFill>
                <a:latin typeface="Montserrat Medium"/>
                <a:cs typeface="Montserrat Medium"/>
              </a:rPr>
              <a:t> </a:t>
            </a:r>
            <a:r>
              <a:rPr sz="3200" b="1" dirty="0">
                <a:solidFill>
                  <a:srgbClr val="850038"/>
                </a:solidFill>
                <a:latin typeface="Montserrat Medium"/>
                <a:cs typeface="Montserrat Medium"/>
              </a:rPr>
              <a:t>the</a:t>
            </a:r>
            <a:r>
              <a:rPr sz="3200" b="1" spc="-140" dirty="0">
                <a:solidFill>
                  <a:srgbClr val="850038"/>
                </a:solidFill>
                <a:latin typeface="Montserrat Medium"/>
                <a:cs typeface="Montserrat Medium"/>
              </a:rPr>
              <a:t> </a:t>
            </a:r>
            <a:r>
              <a:rPr sz="3200" b="1" spc="-40" dirty="0">
                <a:solidFill>
                  <a:srgbClr val="850038"/>
                </a:solidFill>
                <a:latin typeface="Montserrat Medium"/>
                <a:cs typeface="Montserrat Medium"/>
              </a:rPr>
              <a:t>Company</a:t>
            </a:r>
            <a:r>
              <a:rPr sz="3200" b="1" spc="-140" dirty="0">
                <a:solidFill>
                  <a:srgbClr val="850038"/>
                </a:solidFill>
                <a:latin typeface="Montserrat Medium"/>
                <a:cs typeface="Montserrat Medium"/>
              </a:rPr>
              <a:t> </a:t>
            </a:r>
            <a:r>
              <a:rPr sz="3200" b="1" spc="-20" dirty="0">
                <a:solidFill>
                  <a:srgbClr val="850038"/>
                </a:solidFill>
                <a:latin typeface="Montserrat Medium"/>
                <a:cs typeface="Montserrat Medium"/>
              </a:rPr>
              <a:t>Name:</a:t>
            </a:r>
            <a:r>
              <a:rPr sz="3200" b="1" spc="-120" dirty="0">
                <a:solidFill>
                  <a:srgbClr val="850038"/>
                </a:solidFill>
                <a:latin typeface="Montserrat Medium"/>
                <a:cs typeface="Montserrat Medium"/>
              </a:rPr>
              <a:t> </a:t>
            </a:r>
            <a:r>
              <a:rPr sz="3200" b="0" spc="-10" dirty="0">
                <a:solidFill>
                  <a:srgbClr val="850038"/>
                </a:solidFill>
                <a:latin typeface="Montserrat Medium"/>
                <a:cs typeface="Montserrat Medium"/>
              </a:rPr>
              <a:t>CSURMA</a:t>
            </a:r>
            <a:endParaRPr sz="3200" dirty="0">
              <a:latin typeface="Montserrat Medium"/>
              <a:cs typeface="Montserrat Medium"/>
            </a:endParaRPr>
          </a:p>
          <a:p>
            <a:pPr marL="12700">
              <a:spcBef>
                <a:spcPts val="3155"/>
              </a:spcBef>
              <a:buSzPct val="54716"/>
              <a:tabLst>
                <a:tab pos="389255" algn="l"/>
              </a:tabLst>
            </a:pPr>
            <a:r>
              <a:rPr sz="3200" b="0" dirty="0">
                <a:solidFill>
                  <a:srgbClr val="850038"/>
                </a:solidFill>
                <a:latin typeface="Montserrat Medium"/>
                <a:cs typeface="Montserrat Medium"/>
              </a:rPr>
              <a:t>Click</a:t>
            </a:r>
            <a:r>
              <a:rPr sz="3200" b="0" spc="-85" dirty="0">
                <a:solidFill>
                  <a:srgbClr val="850038"/>
                </a:solidFill>
                <a:latin typeface="Montserrat Medium"/>
                <a:cs typeface="Montserrat Medium"/>
              </a:rPr>
              <a:t> </a:t>
            </a:r>
            <a:r>
              <a:rPr sz="3200" b="0" dirty="0">
                <a:solidFill>
                  <a:srgbClr val="850038"/>
                </a:solidFill>
                <a:latin typeface="Montserrat Medium"/>
                <a:cs typeface="Montserrat Medium"/>
              </a:rPr>
              <a:t>the</a:t>
            </a:r>
            <a:r>
              <a:rPr sz="3200" b="0" spc="-60" dirty="0">
                <a:solidFill>
                  <a:srgbClr val="850038"/>
                </a:solidFill>
                <a:latin typeface="Montserrat Medium"/>
                <a:cs typeface="Montserrat Medium"/>
              </a:rPr>
              <a:t> </a:t>
            </a:r>
            <a:r>
              <a:rPr sz="3200" b="0" dirty="0">
                <a:solidFill>
                  <a:srgbClr val="850038"/>
                </a:solidFill>
                <a:latin typeface="Montserrat Medium"/>
                <a:cs typeface="Montserrat Medium"/>
              </a:rPr>
              <a:t>Sign</a:t>
            </a:r>
            <a:r>
              <a:rPr sz="3200" b="0" spc="-75" dirty="0">
                <a:solidFill>
                  <a:srgbClr val="850038"/>
                </a:solidFill>
                <a:latin typeface="Montserrat Medium"/>
                <a:cs typeface="Montserrat Medium"/>
              </a:rPr>
              <a:t> </a:t>
            </a:r>
            <a:r>
              <a:rPr sz="3200" b="0" dirty="0">
                <a:solidFill>
                  <a:srgbClr val="850038"/>
                </a:solidFill>
                <a:latin typeface="Montserrat Medium"/>
                <a:cs typeface="Montserrat Medium"/>
              </a:rPr>
              <a:t>In</a:t>
            </a:r>
            <a:r>
              <a:rPr sz="3200" b="0" spc="-60" dirty="0">
                <a:solidFill>
                  <a:srgbClr val="850038"/>
                </a:solidFill>
                <a:latin typeface="Montserrat Medium"/>
                <a:cs typeface="Montserrat Medium"/>
              </a:rPr>
              <a:t> </a:t>
            </a:r>
            <a:r>
              <a:rPr sz="3200" b="0" dirty="0">
                <a:solidFill>
                  <a:srgbClr val="850038"/>
                </a:solidFill>
                <a:latin typeface="Montserrat Medium"/>
                <a:cs typeface="Montserrat Medium"/>
              </a:rPr>
              <a:t>button</a:t>
            </a:r>
            <a:r>
              <a:rPr sz="3200" b="0" spc="-80" dirty="0">
                <a:solidFill>
                  <a:srgbClr val="850038"/>
                </a:solidFill>
                <a:latin typeface="Montserrat Medium"/>
                <a:cs typeface="Montserrat Medium"/>
              </a:rPr>
              <a:t> </a:t>
            </a:r>
            <a:r>
              <a:rPr sz="3200" b="0" dirty="0">
                <a:solidFill>
                  <a:srgbClr val="850038"/>
                </a:solidFill>
                <a:latin typeface="Montserrat Medium"/>
                <a:cs typeface="Montserrat Medium"/>
              </a:rPr>
              <a:t>to</a:t>
            </a:r>
            <a:r>
              <a:rPr sz="3200" b="0" spc="-60" dirty="0">
                <a:solidFill>
                  <a:srgbClr val="850038"/>
                </a:solidFill>
                <a:latin typeface="Montserrat Medium"/>
                <a:cs typeface="Montserrat Medium"/>
              </a:rPr>
              <a:t> </a:t>
            </a:r>
            <a:r>
              <a:rPr sz="3200" b="0" dirty="0">
                <a:solidFill>
                  <a:srgbClr val="850038"/>
                </a:solidFill>
                <a:latin typeface="Montserrat Medium"/>
                <a:cs typeface="Montserrat Medium"/>
              </a:rPr>
              <a:t>enter</a:t>
            </a:r>
            <a:r>
              <a:rPr sz="3200" b="0" spc="-60" dirty="0">
                <a:solidFill>
                  <a:srgbClr val="850038"/>
                </a:solidFill>
                <a:latin typeface="Montserrat Medium"/>
                <a:cs typeface="Montserrat Medium"/>
              </a:rPr>
              <a:t> </a:t>
            </a:r>
            <a:r>
              <a:rPr sz="3200" b="0" dirty="0">
                <a:solidFill>
                  <a:srgbClr val="850038"/>
                </a:solidFill>
                <a:latin typeface="Montserrat Medium"/>
                <a:cs typeface="Montserrat Medium"/>
              </a:rPr>
              <a:t>the</a:t>
            </a:r>
            <a:r>
              <a:rPr sz="3200" b="0" spc="-70" dirty="0">
                <a:solidFill>
                  <a:srgbClr val="850038"/>
                </a:solidFill>
                <a:latin typeface="Montserrat Medium"/>
                <a:cs typeface="Montserrat Medium"/>
              </a:rPr>
              <a:t> </a:t>
            </a:r>
            <a:r>
              <a:rPr sz="3200" b="0" spc="-10" dirty="0">
                <a:solidFill>
                  <a:srgbClr val="850038"/>
                </a:solidFill>
                <a:latin typeface="Montserrat Medium"/>
                <a:cs typeface="Montserrat Medium"/>
              </a:rPr>
              <a:t>system</a:t>
            </a:r>
            <a:endParaRPr sz="3200" dirty="0">
              <a:latin typeface="Montserrat Medium"/>
              <a:cs typeface="Montserrat Medium"/>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64220" y="339559"/>
            <a:ext cx="14560550" cy="925253"/>
          </a:xfrm>
          <a:prstGeom prst="rect">
            <a:avLst/>
          </a:prstGeom>
        </p:spPr>
        <p:txBody>
          <a:bodyPr vert="horz" wrap="square" lIns="0" tIns="17145" rIns="0" bIns="0" rtlCol="0">
            <a:spAutoFit/>
          </a:bodyPr>
          <a:lstStyle/>
          <a:p>
            <a:pPr marL="12700">
              <a:lnSpc>
                <a:spcPct val="100000"/>
              </a:lnSpc>
              <a:spcBef>
                <a:spcPts val="135"/>
              </a:spcBef>
              <a:tabLst>
                <a:tab pos="7383780" algn="l"/>
              </a:tabLst>
            </a:pPr>
            <a:r>
              <a:rPr dirty="0"/>
              <a:t>Enrolling</a:t>
            </a:r>
            <a:r>
              <a:rPr spc="-25" dirty="0"/>
              <a:t> </a:t>
            </a:r>
            <a:r>
              <a:rPr dirty="0"/>
              <a:t>for</a:t>
            </a:r>
            <a:r>
              <a:rPr spc="-25" dirty="0"/>
              <a:t> </a:t>
            </a:r>
            <a:r>
              <a:rPr spc="-10" dirty="0"/>
              <a:t>Benefits</a:t>
            </a:r>
            <a:r>
              <a:rPr lang="en-US" spc="-10" dirty="0"/>
              <a:t> </a:t>
            </a:r>
            <a:r>
              <a:rPr dirty="0"/>
              <a:t>-</a:t>
            </a:r>
            <a:r>
              <a:rPr lang="en-US" dirty="0"/>
              <a:t> </a:t>
            </a:r>
            <a:r>
              <a:rPr dirty="0" err="1"/>
              <a:t>Benxcel</a:t>
            </a:r>
            <a:r>
              <a:rPr spc="-15" dirty="0"/>
              <a:t> </a:t>
            </a:r>
            <a:r>
              <a:rPr dirty="0"/>
              <a:t>Self</a:t>
            </a:r>
            <a:r>
              <a:rPr spc="-15" dirty="0"/>
              <a:t> </a:t>
            </a:r>
            <a:r>
              <a:rPr spc="-10" dirty="0"/>
              <a:t>Service</a:t>
            </a:r>
          </a:p>
        </p:txBody>
      </p:sp>
      <p:sp>
        <p:nvSpPr>
          <p:cNvPr id="3" name="object 3"/>
          <p:cNvSpPr txBox="1"/>
          <p:nvPr/>
        </p:nvSpPr>
        <p:spPr>
          <a:xfrm>
            <a:off x="355912" y="2848488"/>
            <a:ext cx="13383260" cy="5454015"/>
          </a:xfrm>
          <a:prstGeom prst="rect">
            <a:avLst/>
          </a:prstGeom>
        </p:spPr>
        <p:txBody>
          <a:bodyPr vert="horz" wrap="square" lIns="0" tIns="12065" rIns="0" bIns="0" rtlCol="0">
            <a:spAutoFit/>
          </a:bodyPr>
          <a:lstStyle/>
          <a:p>
            <a:pPr marL="483234" marR="337820" indent="-471170">
              <a:lnSpc>
                <a:spcPct val="100600"/>
              </a:lnSpc>
              <a:spcBef>
                <a:spcPts val="95"/>
              </a:spcBef>
              <a:buFont typeface="Arial"/>
              <a:buChar char="•"/>
              <a:tabLst>
                <a:tab pos="483234" algn="l"/>
              </a:tabLst>
            </a:pPr>
            <a:r>
              <a:rPr sz="2950" b="0" dirty="0">
                <a:solidFill>
                  <a:srgbClr val="850038"/>
                </a:solidFill>
                <a:latin typeface="Montserrat Medium"/>
                <a:cs typeface="Montserrat Medium"/>
              </a:rPr>
              <a:t>If you</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are</a:t>
            </a:r>
            <a:r>
              <a:rPr sz="2950" b="0" spc="-25" dirty="0">
                <a:solidFill>
                  <a:srgbClr val="850038"/>
                </a:solidFill>
                <a:latin typeface="Montserrat Medium"/>
                <a:cs typeface="Montserrat Medium"/>
              </a:rPr>
              <a:t> </a:t>
            </a:r>
            <a:r>
              <a:rPr sz="2950" b="0" dirty="0">
                <a:solidFill>
                  <a:srgbClr val="850038"/>
                </a:solidFill>
                <a:latin typeface="Montserrat Medium"/>
                <a:cs typeface="Montserrat Medium"/>
              </a:rPr>
              <a:t>not</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planning</a:t>
            </a:r>
            <a:r>
              <a:rPr sz="2950" b="0" spc="-20" dirty="0">
                <a:solidFill>
                  <a:srgbClr val="850038"/>
                </a:solidFill>
                <a:latin typeface="Montserrat Medium"/>
                <a:cs typeface="Montserrat Medium"/>
              </a:rPr>
              <a:t> </a:t>
            </a:r>
            <a:r>
              <a:rPr sz="2950" b="0" dirty="0">
                <a:solidFill>
                  <a:srgbClr val="850038"/>
                </a:solidFill>
                <a:latin typeface="Montserrat Medium"/>
                <a:cs typeface="Montserrat Medium"/>
              </a:rPr>
              <a:t>to</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make</a:t>
            </a:r>
            <a:r>
              <a:rPr sz="2950" b="0" spc="-25" dirty="0">
                <a:solidFill>
                  <a:srgbClr val="850038"/>
                </a:solidFill>
                <a:latin typeface="Montserrat Medium"/>
                <a:cs typeface="Montserrat Medium"/>
              </a:rPr>
              <a:t> </a:t>
            </a:r>
            <a:r>
              <a:rPr sz="2950" b="0" dirty="0">
                <a:solidFill>
                  <a:srgbClr val="850038"/>
                </a:solidFill>
                <a:latin typeface="Montserrat Medium"/>
                <a:cs typeface="Montserrat Medium"/>
              </a:rPr>
              <a:t>any</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changes</a:t>
            </a:r>
            <a:r>
              <a:rPr sz="2950" b="0" spc="-20" dirty="0">
                <a:solidFill>
                  <a:srgbClr val="850038"/>
                </a:solidFill>
                <a:latin typeface="Montserrat Medium"/>
                <a:cs typeface="Montserrat Medium"/>
              </a:rPr>
              <a:t> </a:t>
            </a:r>
            <a:r>
              <a:rPr sz="2950" b="0" dirty="0">
                <a:solidFill>
                  <a:srgbClr val="850038"/>
                </a:solidFill>
                <a:latin typeface="Montserrat Medium"/>
                <a:cs typeface="Montserrat Medium"/>
              </a:rPr>
              <a:t>to</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your</a:t>
            </a:r>
            <a:r>
              <a:rPr sz="2950" b="0" spc="-20" dirty="0">
                <a:solidFill>
                  <a:srgbClr val="850038"/>
                </a:solidFill>
                <a:latin typeface="Montserrat Medium"/>
                <a:cs typeface="Montserrat Medium"/>
              </a:rPr>
              <a:t> </a:t>
            </a:r>
            <a:r>
              <a:rPr sz="2950" b="0" dirty="0">
                <a:solidFill>
                  <a:srgbClr val="850038"/>
                </a:solidFill>
                <a:latin typeface="Montserrat Medium"/>
                <a:cs typeface="Montserrat Medium"/>
              </a:rPr>
              <a:t>benefits,</a:t>
            </a:r>
            <a:r>
              <a:rPr sz="2950" b="0" spc="-35" dirty="0">
                <a:solidFill>
                  <a:srgbClr val="850038"/>
                </a:solidFill>
                <a:latin typeface="Montserrat Medium"/>
                <a:cs typeface="Montserrat Medium"/>
              </a:rPr>
              <a:t> </a:t>
            </a:r>
            <a:r>
              <a:rPr sz="2950" b="0" spc="-25" dirty="0">
                <a:solidFill>
                  <a:srgbClr val="850038"/>
                </a:solidFill>
                <a:latin typeface="Montserrat Medium"/>
                <a:cs typeface="Montserrat Medium"/>
              </a:rPr>
              <a:t>you </a:t>
            </a:r>
            <a:r>
              <a:rPr sz="2950" b="0" dirty="0">
                <a:solidFill>
                  <a:srgbClr val="850038"/>
                </a:solidFill>
                <a:latin typeface="Montserrat Medium"/>
                <a:cs typeface="Montserrat Medium"/>
              </a:rPr>
              <a:t>don't</a:t>
            </a:r>
            <a:r>
              <a:rPr sz="2950" b="0" spc="-20" dirty="0">
                <a:solidFill>
                  <a:srgbClr val="850038"/>
                </a:solidFill>
                <a:latin typeface="Montserrat Medium"/>
                <a:cs typeface="Montserrat Medium"/>
              </a:rPr>
              <a:t> </a:t>
            </a:r>
            <a:r>
              <a:rPr sz="2950" b="0" dirty="0">
                <a:solidFill>
                  <a:srgbClr val="850038"/>
                </a:solidFill>
                <a:latin typeface="Montserrat Medium"/>
                <a:cs typeface="Montserrat Medium"/>
              </a:rPr>
              <a:t>need</a:t>
            </a:r>
            <a:r>
              <a:rPr sz="2950" b="0" spc="-20" dirty="0">
                <a:solidFill>
                  <a:srgbClr val="850038"/>
                </a:solidFill>
                <a:latin typeface="Montserrat Medium"/>
                <a:cs typeface="Montserrat Medium"/>
              </a:rPr>
              <a:t> </a:t>
            </a:r>
            <a:r>
              <a:rPr sz="2950" b="0" dirty="0">
                <a:solidFill>
                  <a:srgbClr val="850038"/>
                </a:solidFill>
                <a:latin typeface="Montserrat Medium"/>
                <a:cs typeface="Montserrat Medium"/>
              </a:rPr>
              <a:t>to</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log</a:t>
            </a:r>
            <a:r>
              <a:rPr sz="2950" b="0" spc="-10" dirty="0">
                <a:solidFill>
                  <a:srgbClr val="850038"/>
                </a:solidFill>
                <a:latin typeface="Montserrat Medium"/>
                <a:cs typeface="Montserrat Medium"/>
              </a:rPr>
              <a:t> </a:t>
            </a:r>
            <a:r>
              <a:rPr sz="2950" b="0" dirty="0">
                <a:solidFill>
                  <a:srgbClr val="850038"/>
                </a:solidFill>
                <a:latin typeface="Montserrat Medium"/>
                <a:cs typeface="Montserrat Medium"/>
              </a:rPr>
              <a:t>on</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to</a:t>
            </a:r>
            <a:r>
              <a:rPr sz="2950" b="0" spc="-10" dirty="0">
                <a:solidFill>
                  <a:srgbClr val="850038"/>
                </a:solidFill>
                <a:latin typeface="Montserrat Medium"/>
                <a:cs typeface="Montserrat Medium"/>
              </a:rPr>
              <a:t> </a:t>
            </a:r>
            <a:r>
              <a:rPr sz="2950" b="0" dirty="0">
                <a:solidFill>
                  <a:srgbClr val="850038"/>
                </a:solidFill>
                <a:latin typeface="Montserrat Medium"/>
                <a:cs typeface="Montserrat Medium"/>
              </a:rPr>
              <a:t>our</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benefits</a:t>
            </a:r>
            <a:r>
              <a:rPr sz="2950" b="0" spc="-30" dirty="0">
                <a:solidFill>
                  <a:srgbClr val="850038"/>
                </a:solidFill>
                <a:latin typeface="Montserrat Medium"/>
                <a:cs typeface="Montserrat Medium"/>
              </a:rPr>
              <a:t> </a:t>
            </a:r>
            <a:r>
              <a:rPr sz="2950" b="0" dirty="0">
                <a:solidFill>
                  <a:srgbClr val="850038"/>
                </a:solidFill>
                <a:latin typeface="Montserrat Medium"/>
                <a:cs typeface="Montserrat Medium"/>
              </a:rPr>
              <a:t>enrollment</a:t>
            </a:r>
            <a:r>
              <a:rPr sz="2950" b="0" spc="-35" dirty="0">
                <a:solidFill>
                  <a:srgbClr val="850038"/>
                </a:solidFill>
                <a:latin typeface="Montserrat Medium"/>
                <a:cs typeface="Montserrat Medium"/>
              </a:rPr>
              <a:t> </a:t>
            </a:r>
            <a:r>
              <a:rPr sz="2950" b="0" dirty="0">
                <a:solidFill>
                  <a:srgbClr val="850038"/>
                </a:solidFill>
                <a:latin typeface="Montserrat Medium"/>
                <a:cs typeface="Montserrat Medium"/>
              </a:rPr>
              <a:t>system.</a:t>
            </a:r>
            <a:r>
              <a:rPr sz="2950" b="0" spc="-20" dirty="0">
                <a:solidFill>
                  <a:srgbClr val="850038"/>
                </a:solidFill>
                <a:latin typeface="Montserrat Medium"/>
                <a:cs typeface="Montserrat Medium"/>
              </a:rPr>
              <a:t> Your </a:t>
            </a:r>
            <a:r>
              <a:rPr sz="2950" b="0" dirty="0">
                <a:solidFill>
                  <a:srgbClr val="850038"/>
                </a:solidFill>
                <a:latin typeface="Montserrat Medium"/>
                <a:cs typeface="Montserrat Medium"/>
              </a:rPr>
              <a:t>current</a:t>
            </a:r>
            <a:r>
              <a:rPr sz="2950" b="0" spc="-30" dirty="0">
                <a:solidFill>
                  <a:srgbClr val="850038"/>
                </a:solidFill>
                <a:latin typeface="Montserrat Medium"/>
                <a:cs typeface="Montserrat Medium"/>
              </a:rPr>
              <a:t> </a:t>
            </a:r>
            <a:r>
              <a:rPr sz="2950" b="0" dirty="0">
                <a:solidFill>
                  <a:srgbClr val="850038"/>
                </a:solidFill>
                <a:latin typeface="Montserrat Medium"/>
                <a:cs typeface="Montserrat Medium"/>
              </a:rPr>
              <a:t>benefits</a:t>
            </a:r>
            <a:r>
              <a:rPr sz="2950" b="0" spc="-20" dirty="0">
                <a:solidFill>
                  <a:srgbClr val="850038"/>
                </a:solidFill>
                <a:latin typeface="Montserrat Medium"/>
                <a:cs typeface="Montserrat Medium"/>
              </a:rPr>
              <a:t> </a:t>
            </a:r>
            <a:r>
              <a:rPr sz="2950" b="0" dirty="0">
                <a:solidFill>
                  <a:srgbClr val="850038"/>
                </a:solidFill>
                <a:latin typeface="Montserrat Medium"/>
                <a:cs typeface="Montserrat Medium"/>
              </a:rPr>
              <a:t>will</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carry</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over,</a:t>
            </a:r>
            <a:r>
              <a:rPr sz="2950" b="0" spc="-25" dirty="0">
                <a:solidFill>
                  <a:srgbClr val="850038"/>
                </a:solidFill>
                <a:latin typeface="Montserrat Medium"/>
                <a:cs typeface="Montserrat Medium"/>
              </a:rPr>
              <a:t> </a:t>
            </a:r>
            <a:r>
              <a:rPr sz="2950" b="0" dirty="0">
                <a:solidFill>
                  <a:srgbClr val="850038"/>
                </a:solidFill>
                <a:latin typeface="Montserrat Medium"/>
                <a:cs typeface="Montserrat Medium"/>
              </a:rPr>
              <a:t>except</a:t>
            </a:r>
            <a:r>
              <a:rPr sz="2950" b="0" spc="-20" dirty="0">
                <a:solidFill>
                  <a:srgbClr val="850038"/>
                </a:solidFill>
                <a:latin typeface="Montserrat Medium"/>
                <a:cs typeface="Montserrat Medium"/>
              </a:rPr>
              <a:t> </a:t>
            </a:r>
            <a:r>
              <a:rPr sz="2950" b="0" dirty="0">
                <a:solidFill>
                  <a:srgbClr val="850038"/>
                </a:solidFill>
                <a:latin typeface="Montserrat Medium"/>
                <a:cs typeface="Montserrat Medium"/>
              </a:rPr>
              <a:t>for</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flexible</a:t>
            </a:r>
            <a:r>
              <a:rPr sz="2950" b="0" spc="-30" dirty="0">
                <a:solidFill>
                  <a:srgbClr val="850038"/>
                </a:solidFill>
                <a:latin typeface="Montserrat Medium"/>
                <a:cs typeface="Montserrat Medium"/>
              </a:rPr>
              <a:t> </a:t>
            </a:r>
            <a:r>
              <a:rPr sz="2950" b="0" spc="-10" dirty="0">
                <a:solidFill>
                  <a:srgbClr val="850038"/>
                </a:solidFill>
                <a:latin typeface="Montserrat Medium"/>
                <a:cs typeface="Montserrat Medium"/>
              </a:rPr>
              <a:t>spending </a:t>
            </a:r>
            <a:r>
              <a:rPr sz="2950" b="0" dirty="0">
                <a:solidFill>
                  <a:srgbClr val="850038"/>
                </a:solidFill>
                <a:latin typeface="Montserrat Medium"/>
                <a:cs typeface="Montserrat Medium"/>
              </a:rPr>
              <a:t>accounts,</a:t>
            </a:r>
            <a:r>
              <a:rPr sz="2950" b="0" spc="-20" dirty="0">
                <a:solidFill>
                  <a:srgbClr val="850038"/>
                </a:solidFill>
                <a:latin typeface="Montserrat Medium"/>
                <a:cs typeface="Montserrat Medium"/>
              </a:rPr>
              <a:t> </a:t>
            </a:r>
            <a:r>
              <a:rPr sz="2950" b="0" dirty="0">
                <a:solidFill>
                  <a:srgbClr val="850038"/>
                </a:solidFill>
                <a:latin typeface="Montserrat Medium"/>
                <a:cs typeface="Montserrat Medium"/>
              </a:rPr>
              <a:t>which</a:t>
            </a:r>
            <a:r>
              <a:rPr sz="2950" b="0" spc="-20" dirty="0">
                <a:solidFill>
                  <a:srgbClr val="850038"/>
                </a:solidFill>
                <a:latin typeface="Montserrat Medium"/>
                <a:cs typeface="Montserrat Medium"/>
              </a:rPr>
              <a:t> </a:t>
            </a:r>
            <a:r>
              <a:rPr sz="2950" b="0" dirty="0">
                <a:solidFill>
                  <a:srgbClr val="850038"/>
                </a:solidFill>
                <a:latin typeface="Montserrat Medium"/>
                <a:cs typeface="Montserrat Medium"/>
              </a:rPr>
              <a:t>FSA participants</a:t>
            </a:r>
            <a:r>
              <a:rPr sz="2950" b="0" spc="-35" dirty="0">
                <a:solidFill>
                  <a:srgbClr val="850038"/>
                </a:solidFill>
                <a:latin typeface="Montserrat Medium"/>
                <a:cs typeface="Montserrat Medium"/>
              </a:rPr>
              <a:t> </a:t>
            </a:r>
            <a:r>
              <a:rPr sz="2950" b="0" dirty="0">
                <a:solidFill>
                  <a:srgbClr val="850038"/>
                </a:solidFill>
                <a:latin typeface="Montserrat Medium"/>
                <a:cs typeface="Montserrat Medium"/>
              </a:rPr>
              <a:t>must</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reenroll</a:t>
            </a:r>
            <a:r>
              <a:rPr sz="2950" b="0" spc="-25" dirty="0">
                <a:solidFill>
                  <a:srgbClr val="850038"/>
                </a:solidFill>
                <a:latin typeface="Montserrat Medium"/>
                <a:cs typeface="Montserrat Medium"/>
              </a:rPr>
              <a:t> </a:t>
            </a:r>
            <a:r>
              <a:rPr sz="2950" b="0" dirty="0">
                <a:solidFill>
                  <a:srgbClr val="850038"/>
                </a:solidFill>
                <a:latin typeface="Montserrat Medium"/>
                <a:cs typeface="Montserrat Medium"/>
              </a:rPr>
              <a:t>in</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every</a:t>
            </a:r>
            <a:r>
              <a:rPr sz="2950" b="0" spc="-15" dirty="0">
                <a:solidFill>
                  <a:srgbClr val="850038"/>
                </a:solidFill>
                <a:latin typeface="Montserrat Medium"/>
                <a:cs typeface="Montserrat Medium"/>
              </a:rPr>
              <a:t> </a:t>
            </a:r>
            <a:r>
              <a:rPr sz="2950" b="0" spc="-10" dirty="0">
                <a:solidFill>
                  <a:srgbClr val="850038"/>
                </a:solidFill>
                <a:latin typeface="Montserrat Medium"/>
                <a:cs typeface="Montserrat Medium"/>
              </a:rPr>
              <a:t>year.</a:t>
            </a:r>
            <a:endParaRPr sz="2950" dirty="0">
              <a:latin typeface="Montserrat Medium"/>
              <a:cs typeface="Montserrat Medium"/>
            </a:endParaRPr>
          </a:p>
          <a:p>
            <a:pPr marL="483234" marR="5080" indent="-471170">
              <a:lnSpc>
                <a:spcPct val="100600"/>
              </a:lnSpc>
              <a:spcBef>
                <a:spcPts val="3565"/>
              </a:spcBef>
              <a:buFont typeface="Arial"/>
              <a:buChar char="•"/>
              <a:tabLst>
                <a:tab pos="483234" algn="l"/>
              </a:tabLst>
            </a:pPr>
            <a:r>
              <a:rPr sz="2950" b="0" dirty="0">
                <a:solidFill>
                  <a:srgbClr val="850038"/>
                </a:solidFill>
                <a:latin typeface="Montserrat Medium"/>
                <a:cs typeface="Montserrat Medium"/>
              </a:rPr>
              <a:t>If you</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want</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to</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make</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new</a:t>
            </a:r>
            <a:r>
              <a:rPr sz="2950" b="0" spc="-20" dirty="0">
                <a:solidFill>
                  <a:srgbClr val="850038"/>
                </a:solidFill>
                <a:latin typeface="Montserrat Medium"/>
                <a:cs typeface="Montserrat Medium"/>
              </a:rPr>
              <a:t> </a:t>
            </a:r>
            <a:r>
              <a:rPr sz="2950" b="0" dirty="0">
                <a:solidFill>
                  <a:srgbClr val="850038"/>
                </a:solidFill>
                <a:latin typeface="Montserrat Medium"/>
                <a:cs typeface="Montserrat Medium"/>
              </a:rPr>
              <a:t>elections,</a:t>
            </a:r>
            <a:r>
              <a:rPr sz="2950" b="0" spc="-35" dirty="0">
                <a:solidFill>
                  <a:srgbClr val="850038"/>
                </a:solidFill>
                <a:latin typeface="Montserrat Medium"/>
                <a:cs typeface="Montserrat Medium"/>
              </a:rPr>
              <a:t> </a:t>
            </a:r>
            <a:r>
              <a:rPr sz="2950" b="0" dirty="0">
                <a:solidFill>
                  <a:srgbClr val="850038"/>
                </a:solidFill>
                <a:latin typeface="Montserrat Medium"/>
                <a:cs typeface="Montserrat Medium"/>
              </a:rPr>
              <a:t>change</a:t>
            </a:r>
            <a:r>
              <a:rPr sz="2950" b="0" spc="-10" dirty="0">
                <a:solidFill>
                  <a:srgbClr val="850038"/>
                </a:solidFill>
                <a:latin typeface="Montserrat Medium"/>
                <a:cs typeface="Montserrat Medium"/>
              </a:rPr>
              <a:t> </a:t>
            </a:r>
            <a:r>
              <a:rPr sz="2950" b="0" dirty="0">
                <a:solidFill>
                  <a:srgbClr val="850038"/>
                </a:solidFill>
                <a:latin typeface="Montserrat Medium"/>
                <a:cs typeface="Montserrat Medium"/>
              </a:rPr>
              <a:t>your</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benefits,</a:t>
            </a:r>
            <a:r>
              <a:rPr sz="2950" b="0" spc="-45" dirty="0">
                <a:solidFill>
                  <a:srgbClr val="850038"/>
                </a:solidFill>
                <a:latin typeface="Montserrat Medium"/>
                <a:cs typeface="Montserrat Medium"/>
              </a:rPr>
              <a:t> </a:t>
            </a:r>
            <a:r>
              <a:rPr sz="2950" b="0" dirty="0">
                <a:solidFill>
                  <a:srgbClr val="850038"/>
                </a:solidFill>
                <a:latin typeface="Montserrat Medium"/>
                <a:cs typeface="Montserrat Medium"/>
              </a:rPr>
              <a:t>enroll</a:t>
            </a:r>
            <a:r>
              <a:rPr sz="2950" b="0" spc="-25" dirty="0">
                <a:solidFill>
                  <a:srgbClr val="850038"/>
                </a:solidFill>
                <a:latin typeface="Montserrat Medium"/>
                <a:cs typeface="Montserrat Medium"/>
              </a:rPr>
              <a:t> </a:t>
            </a:r>
            <a:r>
              <a:rPr sz="2950" b="0" dirty="0">
                <a:solidFill>
                  <a:srgbClr val="850038"/>
                </a:solidFill>
                <a:latin typeface="Montserrat Medium"/>
                <a:cs typeface="Montserrat Medium"/>
              </a:rPr>
              <a:t>in</a:t>
            </a:r>
            <a:r>
              <a:rPr sz="2950" b="0" spc="-5" dirty="0">
                <a:solidFill>
                  <a:srgbClr val="850038"/>
                </a:solidFill>
                <a:latin typeface="Montserrat Medium"/>
                <a:cs typeface="Montserrat Medium"/>
              </a:rPr>
              <a:t> </a:t>
            </a:r>
            <a:r>
              <a:rPr sz="2950" b="0" spc="-50" dirty="0">
                <a:solidFill>
                  <a:srgbClr val="850038"/>
                </a:solidFill>
                <a:latin typeface="Montserrat Medium"/>
                <a:cs typeface="Montserrat Medium"/>
              </a:rPr>
              <a:t>a </a:t>
            </a:r>
            <a:r>
              <a:rPr sz="2950" b="0" dirty="0">
                <a:solidFill>
                  <a:srgbClr val="850038"/>
                </a:solidFill>
                <a:latin typeface="Montserrat Medium"/>
                <a:cs typeface="Montserrat Medium"/>
              </a:rPr>
              <a:t>healthcare</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or</a:t>
            </a:r>
            <a:r>
              <a:rPr sz="2950" b="0" spc="-10" dirty="0">
                <a:solidFill>
                  <a:srgbClr val="850038"/>
                </a:solidFill>
                <a:latin typeface="Montserrat Medium"/>
                <a:cs typeface="Montserrat Medium"/>
              </a:rPr>
              <a:t> </a:t>
            </a:r>
            <a:r>
              <a:rPr sz="2950" b="0" dirty="0">
                <a:solidFill>
                  <a:srgbClr val="850038"/>
                </a:solidFill>
                <a:latin typeface="Montserrat Medium"/>
                <a:cs typeface="Montserrat Medium"/>
              </a:rPr>
              <a:t>dependent</a:t>
            </a:r>
            <a:r>
              <a:rPr sz="2950" b="0" spc="-40" dirty="0">
                <a:solidFill>
                  <a:srgbClr val="850038"/>
                </a:solidFill>
                <a:latin typeface="Montserrat Medium"/>
                <a:cs typeface="Montserrat Medium"/>
              </a:rPr>
              <a:t> </a:t>
            </a:r>
            <a:r>
              <a:rPr sz="2950" b="0" dirty="0">
                <a:solidFill>
                  <a:srgbClr val="850038"/>
                </a:solidFill>
                <a:latin typeface="Montserrat Medium"/>
                <a:cs typeface="Montserrat Medium"/>
              </a:rPr>
              <a:t>care</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flexible</a:t>
            </a:r>
            <a:r>
              <a:rPr sz="2950" b="0" spc="-35" dirty="0">
                <a:solidFill>
                  <a:srgbClr val="850038"/>
                </a:solidFill>
                <a:latin typeface="Montserrat Medium"/>
                <a:cs typeface="Montserrat Medium"/>
              </a:rPr>
              <a:t> </a:t>
            </a:r>
            <a:r>
              <a:rPr sz="2950" b="0" dirty="0">
                <a:solidFill>
                  <a:srgbClr val="850038"/>
                </a:solidFill>
                <a:latin typeface="Montserrat Medium"/>
                <a:cs typeface="Montserrat Medium"/>
              </a:rPr>
              <a:t>spending</a:t>
            </a:r>
            <a:r>
              <a:rPr sz="2950" b="0" spc="-25" dirty="0">
                <a:solidFill>
                  <a:srgbClr val="850038"/>
                </a:solidFill>
                <a:latin typeface="Montserrat Medium"/>
                <a:cs typeface="Montserrat Medium"/>
              </a:rPr>
              <a:t> </a:t>
            </a:r>
            <a:r>
              <a:rPr sz="2950" b="0" dirty="0">
                <a:solidFill>
                  <a:srgbClr val="850038"/>
                </a:solidFill>
                <a:latin typeface="Montserrat Medium"/>
                <a:cs typeface="Montserrat Medium"/>
              </a:rPr>
              <a:t>account,</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you </a:t>
            </a:r>
            <a:r>
              <a:rPr sz="2950" b="0" spc="-20" dirty="0">
                <a:solidFill>
                  <a:srgbClr val="850038"/>
                </a:solidFill>
                <a:latin typeface="Montserrat Medium"/>
                <a:cs typeface="Montserrat Medium"/>
              </a:rPr>
              <a:t>will </a:t>
            </a:r>
            <a:r>
              <a:rPr sz="2950" b="0" dirty="0">
                <a:solidFill>
                  <a:srgbClr val="850038"/>
                </a:solidFill>
                <a:latin typeface="Montserrat Medium"/>
                <a:cs typeface="Montserrat Medium"/>
              </a:rPr>
              <a:t>need</a:t>
            </a:r>
            <a:r>
              <a:rPr sz="2950" b="0" spc="-25" dirty="0">
                <a:solidFill>
                  <a:srgbClr val="850038"/>
                </a:solidFill>
                <a:latin typeface="Montserrat Medium"/>
                <a:cs typeface="Montserrat Medium"/>
              </a:rPr>
              <a:t> </a:t>
            </a:r>
            <a:r>
              <a:rPr sz="2950" b="0" dirty="0">
                <a:solidFill>
                  <a:srgbClr val="850038"/>
                </a:solidFill>
                <a:latin typeface="Montserrat Medium"/>
                <a:cs typeface="Montserrat Medium"/>
              </a:rPr>
              <a:t>to log</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on to</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the</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system.</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In</a:t>
            </a:r>
            <a:r>
              <a:rPr sz="2950" b="0" spc="-10" dirty="0">
                <a:solidFill>
                  <a:srgbClr val="850038"/>
                </a:solidFill>
                <a:latin typeface="Montserrat Medium"/>
                <a:cs typeface="Montserrat Medium"/>
              </a:rPr>
              <a:t> </a:t>
            </a:r>
            <a:r>
              <a:rPr sz="2950" b="0" dirty="0">
                <a:solidFill>
                  <a:srgbClr val="850038"/>
                </a:solidFill>
                <a:latin typeface="Montserrat Medium"/>
                <a:cs typeface="Montserrat Medium"/>
              </a:rPr>
              <a:t>these</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cases,</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you</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should</a:t>
            </a:r>
            <a:r>
              <a:rPr sz="2950" b="0" spc="-20" dirty="0">
                <a:solidFill>
                  <a:srgbClr val="850038"/>
                </a:solidFill>
                <a:latin typeface="Montserrat Medium"/>
                <a:cs typeface="Montserrat Medium"/>
              </a:rPr>
              <a:t> </a:t>
            </a:r>
            <a:r>
              <a:rPr sz="2950" b="0" dirty="0">
                <a:solidFill>
                  <a:srgbClr val="850038"/>
                </a:solidFill>
                <a:latin typeface="Montserrat Medium"/>
                <a:cs typeface="Montserrat Medium"/>
              </a:rPr>
              <a:t>take</a:t>
            </a:r>
            <a:r>
              <a:rPr sz="2950" b="0" spc="-15" dirty="0">
                <a:solidFill>
                  <a:srgbClr val="850038"/>
                </a:solidFill>
                <a:latin typeface="Montserrat Medium"/>
                <a:cs typeface="Montserrat Medium"/>
              </a:rPr>
              <a:t> </a:t>
            </a:r>
            <a:r>
              <a:rPr sz="2950" b="0" spc="-10" dirty="0">
                <a:solidFill>
                  <a:srgbClr val="850038"/>
                </a:solidFill>
                <a:latin typeface="Montserrat Medium"/>
                <a:cs typeface="Montserrat Medium"/>
              </a:rPr>
              <a:t>action accordingly.</a:t>
            </a:r>
            <a:endParaRPr sz="2950" dirty="0">
              <a:latin typeface="Montserrat Medium"/>
              <a:cs typeface="Montserrat Medium"/>
            </a:endParaRPr>
          </a:p>
          <a:p>
            <a:pPr marL="483234" marR="248285" indent="-471170">
              <a:lnSpc>
                <a:spcPct val="100600"/>
              </a:lnSpc>
              <a:spcBef>
                <a:spcPts val="3560"/>
              </a:spcBef>
              <a:buFont typeface="Arial"/>
              <a:buChar char="•"/>
              <a:tabLst>
                <a:tab pos="483234" algn="l"/>
              </a:tabLst>
            </a:pPr>
            <a:r>
              <a:rPr sz="2950" b="0" dirty="0">
                <a:solidFill>
                  <a:srgbClr val="850038"/>
                </a:solidFill>
                <a:latin typeface="Montserrat Medium"/>
                <a:cs typeface="Montserrat Medium"/>
              </a:rPr>
              <a:t>Remember</a:t>
            </a:r>
            <a:r>
              <a:rPr sz="2950" b="0" spc="-40" dirty="0">
                <a:solidFill>
                  <a:srgbClr val="850038"/>
                </a:solidFill>
                <a:latin typeface="Montserrat Medium"/>
                <a:cs typeface="Montserrat Medium"/>
              </a:rPr>
              <a:t> </a:t>
            </a:r>
            <a:r>
              <a:rPr sz="2950" b="0" dirty="0">
                <a:solidFill>
                  <a:srgbClr val="850038"/>
                </a:solidFill>
                <a:latin typeface="Montserrat Medium"/>
                <a:cs typeface="Montserrat Medium"/>
              </a:rPr>
              <a:t>that your</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benefits</a:t>
            </a:r>
            <a:r>
              <a:rPr sz="2950" b="0" spc="-25" dirty="0">
                <a:solidFill>
                  <a:srgbClr val="850038"/>
                </a:solidFill>
                <a:latin typeface="Montserrat Medium"/>
                <a:cs typeface="Montserrat Medium"/>
              </a:rPr>
              <a:t> </a:t>
            </a:r>
            <a:r>
              <a:rPr sz="2950" b="0" dirty="0">
                <a:solidFill>
                  <a:srgbClr val="850038"/>
                </a:solidFill>
                <a:latin typeface="Montserrat Medium"/>
                <a:cs typeface="Montserrat Medium"/>
              </a:rPr>
              <a:t>will</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carry</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over</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if</a:t>
            </a:r>
            <a:r>
              <a:rPr sz="2950" b="0" spc="-10" dirty="0">
                <a:solidFill>
                  <a:srgbClr val="850038"/>
                </a:solidFill>
                <a:latin typeface="Montserrat Medium"/>
                <a:cs typeface="Montserrat Medium"/>
              </a:rPr>
              <a:t> </a:t>
            </a:r>
            <a:r>
              <a:rPr sz="2950" b="0" dirty="0">
                <a:solidFill>
                  <a:srgbClr val="850038"/>
                </a:solidFill>
                <a:latin typeface="Montserrat Medium"/>
                <a:cs typeface="Montserrat Medium"/>
              </a:rPr>
              <a:t>you</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don't</a:t>
            </a:r>
            <a:r>
              <a:rPr sz="2950" b="0" spc="-25" dirty="0">
                <a:solidFill>
                  <a:srgbClr val="850038"/>
                </a:solidFill>
                <a:latin typeface="Montserrat Medium"/>
                <a:cs typeface="Montserrat Medium"/>
              </a:rPr>
              <a:t> </a:t>
            </a:r>
            <a:r>
              <a:rPr sz="2950" b="0" dirty="0">
                <a:solidFill>
                  <a:srgbClr val="850038"/>
                </a:solidFill>
                <a:latin typeface="Montserrat Medium"/>
                <a:cs typeface="Montserrat Medium"/>
              </a:rPr>
              <a:t>make</a:t>
            </a:r>
            <a:r>
              <a:rPr sz="2950" b="0" spc="-10" dirty="0">
                <a:solidFill>
                  <a:srgbClr val="850038"/>
                </a:solidFill>
                <a:latin typeface="Montserrat Medium"/>
                <a:cs typeface="Montserrat Medium"/>
              </a:rPr>
              <a:t> </a:t>
            </a:r>
            <a:r>
              <a:rPr sz="2950" b="0" spc="-25" dirty="0">
                <a:solidFill>
                  <a:srgbClr val="850038"/>
                </a:solidFill>
                <a:latin typeface="Montserrat Medium"/>
                <a:cs typeface="Montserrat Medium"/>
              </a:rPr>
              <a:t>any </a:t>
            </a:r>
            <a:r>
              <a:rPr sz="2950" b="0" spc="-10" dirty="0">
                <a:solidFill>
                  <a:srgbClr val="850038"/>
                </a:solidFill>
                <a:latin typeface="Montserrat Medium"/>
                <a:cs typeface="Montserrat Medium"/>
              </a:rPr>
              <a:t>changes.</a:t>
            </a:r>
            <a:endParaRPr sz="2950" dirty="0">
              <a:latin typeface="Montserrat Medium"/>
              <a:cs typeface="Montserrat Medium"/>
            </a:endParaRPr>
          </a:p>
        </p:txBody>
      </p:sp>
      <p:pic>
        <p:nvPicPr>
          <p:cNvPr id="4" name="object 4"/>
          <p:cNvPicPr/>
          <p:nvPr/>
        </p:nvPicPr>
        <p:blipFill>
          <a:blip r:embed="rId2" cstate="print"/>
          <a:stretch>
            <a:fillRect/>
          </a:stretch>
        </p:blipFill>
        <p:spPr>
          <a:xfrm>
            <a:off x="14373786" y="1690208"/>
            <a:ext cx="5581226" cy="7900133"/>
          </a:xfrm>
          <a:prstGeom prst="rect">
            <a:avLst/>
          </a:prstGeom>
        </p:spPr>
      </p:pic>
      <p:sp>
        <p:nvSpPr>
          <p:cNvPr id="5" name="object 5"/>
          <p:cNvSpPr txBox="1"/>
          <p:nvPr/>
        </p:nvSpPr>
        <p:spPr>
          <a:xfrm>
            <a:off x="355912" y="10200300"/>
            <a:ext cx="5063490" cy="587375"/>
          </a:xfrm>
          <a:prstGeom prst="rect">
            <a:avLst/>
          </a:prstGeom>
        </p:spPr>
        <p:txBody>
          <a:bodyPr vert="horz" wrap="square" lIns="0" tIns="0" rIns="0" bIns="0" rtlCol="0">
            <a:spAutoFit/>
          </a:bodyPr>
          <a:lstStyle/>
          <a:p>
            <a:pPr marL="12700">
              <a:lnSpc>
                <a:spcPts val="4475"/>
              </a:lnSpc>
            </a:pPr>
            <a:r>
              <a:rPr sz="3950" dirty="0">
                <a:solidFill>
                  <a:srgbClr val="FFFFFF"/>
                </a:solidFill>
                <a:latin typeface="Arial"/>
                <a:cs typeface="Arial"/>
              </a:rPr>
              <a:t>Open</a:t>
            </a:r>
            <a:r>
              <a:rPr sz="3950" spc="25" dirty="0">
                <a:solidFill>
                  <a:srgbClr val="FFFFFF"/>
                </a:solidFill>
                <a:latin typeface="Arial"/>
                <a:cs typeface="Arial"/>
              </a:rPr>
              <a:t> </a:t>
            </a:r>
            <a:r>
              <a:rPr sz="3950" dirty="0">
                <a:solidFill>
                  <a:srgbClr val="FFFFFF"/>
                </a:solidFill>
                <a:latin typeface="Arial"/>
                <a:cs typeface="Arial"/>
              </a:rPr>
              <a:t>Enrollment</a:t>
            </a:r>
            <a:r>
              <a:rPr sz="3950" spc="15" dirty="0">
                <a:solidFill>
                  <a:srgbClr val="FFFFFF"/>
                </a:solidFill>
                <a:latin typeface="Arial"/>
                <a:cs typeface="Arial"/>
              </a:rPr>
              <a:t> </a:t>
            </a:r>
            <a:r>
              <a:rPr lang="en-US" sz="3950" spc="-20" dirty="0">
                <a:solidFill>
                  <a:srgbClr val="FFFFFF"/>
                </a:solidFill>
                <a:latin typeface="Arial"/>
                <a:cs typeface="Arial"/>
              </a:rPr>
              <a:t>2027</a:t>
            </a:r>
            <a:endParaRPr sz="3950" dirty="0">
              <a:latin typeface="Arial"/>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93362" y="93392"/>
            <a:ext cx="19917374" cy="8184688"/>
          </a:xfrm>
          <a:prstGeom prst="rect">
            <a:avLst/>
          </a:prstGeom>
        </p:spPr>
      </p:pic>
      <p:sp>
        <p:nvSpPr>
          <p:cNvPr id="3" name="object 3"/>
          <p:cNvSpPr txBox="1">
            <a:spLocks noGrp="1"/>
          </p:cNvSpPr>
          <p:nvPr>
            <p:ph type="title"/>
          </p:nvPr>
        </p:nvSpPr>
        <p:spPr>
          <a:xfrm>
            <a:off x="5056669" y="4146088"/>
            <a:ext cx="8678545" cy="1130935"/>
          </a:xfrm>
          <a:prstGeom prst="rect">
            <a:avLst/>
          </a:prstGeom>
        </p:spPr>
        <p:txBody>
          <a:bodyPr vert="horz" wrap="square" lIns="0" tIns="12700" rIns="0" bIns="0" rtlCol="0">
            <a:spAutoFit/>
          </a:bodyPr>
          <a:lstStyle/>
          <a:p>
            <a:pPr marL="12700">
              <a:lnSpc>
                <a:spcPct val="100000"/>
              </a:lnSpc>
              <a:spcBef>
                <a:spcPts val="100"/>
              </a:spcBef>
            </a:pPr>
            <a:r>
              <a:rPr sz="7250" dirty="0"/>
              <a:t>Medical</a:t>
            </a:r>
            <a:r>
              <a:rPr sz="7250" spc="-260" dirty="0"/>
              <a:t> </a:t>
            </a:r>
            <a:r>
              <a:rPr sz="7250" dirty="0"/>
              <a:t>Health</a:t>
            </a:r>
            <a:r>
              <a:rPr sz="7250" spc="-240" dirty="0"/>
              <a:t> </a:t>
            </a:r>
            <a:r>
              <a:rPr sz="7250" spc="-10" dirty="0"/>
              <a:t>Plans</a:t>
            </a:r>
            <a:endParaRPr sz="7250" dirty="0"/>
          </a:p>
        </p:txBody>
      </p:sp>
      <p:sp>
        <p:nvSpPr>
          <p:cNvPr id="4" name="object 4"/>
          <p:cNvSpPr txBox="1"/>
          <p:nvPr/>
        </p:nvSpPr>
        <p:spPr>
          <a:xfrm>
            <a:off x="3998299" y="9340087"/>
            <a:ext cx="11762740" cy="579120"/>
          </a:xfrm>
          <a:prstGeom prst="rect">
            <a:avLst/>
          </a:prstGeom>
        </p:spPr>
        <p:txBody>
          <a:bodyPr vert="horz" wrap="square" lIns="0" tIns="16510" rIns="0" bIns="0" rtlCol="0">
            <a:spAutoFit/>
          </a:bodyPr>
          <a:lstStyle/>
          <a:p>
            <a:pPr marL="12700">
              <a:lnSpc>
                <a:spcPct val="100000"/>
              </a:lnSpc>
              <a:spcBef>
                <a:spcPts val="130"/>
              </a:spcBef>
              <a:tabLst>
                <a:tab pos="6729095" algn="l"/>
              </a:tabLst>
            </a:pPr>
            <a:r>
              <a:rPr sz="3600" dirty="0">
                <a:latin typeface="Calibri"/>
                <a:cs typeface="Calibri"/>
              </a:rPr>
              <a:t>What’s</a:t>
            </a:r>
            <a:r>
              <a:rPr sz="3600" spc="-60" dirty="0">
                <a:latin typeface="Calibri"/>
                <a:cs typeface="Calibri"/>
              </a:rPr>
              <a:t> </a:t>
            </a:r>
            <a:r>
              <a:rPr sz="3600" dirty="0">
                <a:latin typeface="Calibri"/>
                <a:cs typeface="Calibri"/>
              </a:rPr>
              <a:t>New</a:t>
            </a:r>
            <a:r>
              <a:rPr sz="3600" spc="-30" dirty="0">
                <a:latin typeface="Calibri"/>
                <a:cs typeface="Calibri"/>
              </a:rPr>
              <a:t> </a:t>
            </a:r>
            <a:r>
              <a:rPr sz="3600" dirty="0">
                <a:latin typeface="Calibri"/>
                <a:cs typeface="Calibri"/>
              </a:rPr>
              <a:t>or</a:t>
            </a:r>
            <a:r>
              <a:rPr sz="3600" spc="-25" dirty="0">
                <a:latin typeface="Calibri"/>
                <a:cs typeface="Calibri"/>
              </a:rPr>
              <a:t> </a:t>
            </a:r>
            <a:r>
              <a:rPr sz="3600" dirty="0">
                <a:latin typeface="Calibri"/>
                <a:cs typeface="Calibri"/>
              </a:rPr>
              <a:t>Changing</a:t>
            </a:r>
            <a:r>
              <a:rPr sz="3600" spc="-30" dirty="0">
                <a:latin typeface="Calibri"/>
                <a:cs typeface="Calibri"/>
              </a:rPr>
              <a:t> </a:t>
            </a:r>
            <a:r>
              <a:rPr sz="3600" dirty="0">
                <a:latin typeface="Calibri"/>
                <a:cs typeface="Calibri"/>
              </a:rPr>
              <a:t>for</a:t>
            </a:r>
            <a:r>
              <a:rPr sz="3600" spc="-25" dirty="0">
                <a:latin typeface="Calibri"/>
                <a:cs typeface="Calibri"/>
              </a:rPr>
              <a:t> </a:t>
            </a:r>
            <a:r>
              <a:rPr lang="en-US" sz="3600" spc="-10" dirty="0">
                <a:latin typeface="Calibri"/>
                <a:cs typeface="Calibri"/>
              </a:rPr>
              <a:t>2027</a:t>
            </a:r>
            <a:r>
              <a:rPr sz="3600" spc="-10" dirty="0">
                <a:latin typeface="Calibri"/>
                <a:cs typeface="Calibri"/>
              </a:rPr>
              <a:t>?</a:t>
            </a:r>
            <a:r>
              <a:rPr sz="3600" dirty="0">
                <a:latin typeface="Calibri"/>
                <a:cs typeface="Calibri"/>
              </a:rPr>
              <a:t>	Employee</a:t>
            </a:r>
            <a:r>
              <a:rPr sz="3600" spc="-25" dirty="0">
                <a:latin typeface="Calibri"/>
                <a:cs typeface="Calibri"/>
              </a:rPr>
              <a:t> </a:t>
            </a:r>
            <a:r>
              <a:rPr sz="3600" dirty="0">
                <a:latin typeface="Calibri"/>
                <a:cs typeface="Calibri"/>
              </a:rPr>
              <a:t>cost</a:t>
            </a:r>
            <a:r>
              <a:rPr sz="3600" spc="5" dirty="0">
                <a:latin typeface="Calibri"/>
                <a:cs typeface="Calibri"/>
              </a:rPr>
              <a:t> </a:t>
            </a:r>
            <a:r>
              <a:rPr sz="3600" dirty="0">
                <a:latin typeface="Calibri"/>
                <a:cs typeface="Calibri"/>
              </a:rPr>
              <a:t>is</a:t>
            </a:r>
            <a:r>
              <a:rPr sz="3600" spc="5" dirty="0">
                <a:latin typeface="Calibri"/>
                <a:cs typeface="Calibri"/>
              </a:rPr>
              <a:t> </a:t>
            </a:r>
            <a:r>
              <a:rPr sz="3600" spc="-10" dirty="0">
                <a:latin typeface="Calibri"/>
                <a:cs typeface="Calibri"/>
              </a:rPr>
              <a:t>changing.</a:t>
            </a:r>
            <a:endParaRPr sz="3600" dirty="0">
              <a:latin typeface="Calibri"/>
              <a:cs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55912" y="339559"/>
            <a:ext cx="19392274" cy="996124"/>
          </a:xfrm>
          <a:prstGeom prst="rect">
            <a:avLst/>
          </a:prstGeom>
        </p:spPr>
        <p:txBody>
          <a:bodyPr vert="horz" wrap="square" lIns="0" tIns="155910" rIns="0" bIns="0" rtlCol="0">
            <a:spAutoFit/>
          </a:bodyPr>
          <a:lstStyle/>
          <a:p>
            <a:pPr marL="553085">
              <a:lnSpc>
                <a:spcPct val="100000"/>
              </a:lnSpc>
              <a:spcBef>
                <a:spcPts val="90"/>
              </a:spcBef>
            </a:pPr>
            <a:r>
              <a:rPr sz="5400" dirty="0"/>
              <a:t>Active</a:t>
            </a:r>
            <a:r>
              <a:rPr sz="5400" spc="-165" dirty="0"/>
              <a:t> </a:t>
            </a:r>
            <a:r>
              <a:rPr sz="5400" dirty="0"/>
              <a:t>Employee</a:t>
            </a:r>
            <a:r>
              <a:rPr lang="en-US" sz="5400" dirty="0"/>
              <a:t> Health Cost and</a:t>
            </a:r>
            <a:r>
              <a:rPr sz="5400" spc="-165" dirty="0"/>
              <a:t> </a:t>
            </a:r>
            <a:r>
              <a:rPr sz="5400" dirty="0"/>
              <a:t>Medical</a:t>
            </a:r>
            <a:r>
              <a:rPr sz="5400" spc="-165" dirty="0"/>
              <a:t> </a:t>
            </a:r>
            <a:r>
              <a:rPr sz="5400" dirty="0"/>
              <a:t>Plan</a:t>
            </a:r>
            <a:r>
              <a:rPr sz="5400" spc="-150" dirty="0"/>
              <a:t> </a:t>
            </a:r>
            <a:r>
              <a:rPr sz="5400" dirty="0"/>
              <a:t>Summaries</a:t>
            </a:r>
            <a:r>
              <a:rPr sz="5400" spc="-165" dirty="0"/>
              <a:t> </a:t>
            </a:r>
            <a:endParaRPr sz="5400" dirty="0"/>
          </a:p>
        </p:txBody>
      </p:sp>
      <p:sp>
        <p:nvSpPr>
          <p:cNvPr id="3" name="object 3"/>
          <p:cNvSpPr txBox="1"/>
          <p:nvPr/>
        </p:nvSpPr>
        <p:spPr>
          <a:xfrm>
            <a:off x="679450" y="2849233"/>
            <a:ext cx="8858250" cy="5829160"/>
          </a:xfrm>
          <a:prstGeom prst="rect">
            <a:avLst/>
          </a:prstGeom>
        </p:spPr>
        <p:txBody>
          <a:bodyPr vert="horz" wrap="square" lIns="0" tIns="12065" rIns="0" bIns="0" rtlCol="0">
            <a:spAutoFit/>
          </a:bodyPr>
          <a:lstStyle/>
          <a:p>
            <a:pPr fontAlgn="base"/>
            <a:r>
              <a:rPr lang="en-US" sz="3600" u="sng" dirty="0">
                <a:hlinkClick r:id="rId2"/>
              </a:rPr>
              <a:t>Health Plan Cost - Active Employees 2027</a:t>
            </a:r>
            <a:endParaRPr lang="en-US" sz="3600" dirty="0"/>
          </a:p>
          <a:p>
            <a:pPr fontAlgn="base"/>
            <a:endParaRPr lang="en-US" sz="3600" u="sng" dirty="0">
              <a:hlinkClick r:id="rId3"/>
            </a:endParaRPr>
          </a:p>
          <a:p>
            <a:pPr marL="571500" indent="-571500" fontAlgn="base">
              <a:lnSpc>
                <a:spcPct val="150000"/>
              </a:lnSpc>
              <a:buFont typeface="Arial" panose="020B0604020202020204" pitchFamily="34" charset="0"/>
              <a:buChar char="•"/>
            </a:pPr>
            <a:r>
              <a:rPr lang="en-US" sz="3600" u="sng" dirty="0">
                <a:hlinkClick r:id="rId3"/>
              </a:rPr>
              <a:t>Anthem HMO 15 Plan Summary</a:t>
            </a:r>
            <a:endParaRPr lang="en-US" sz="3600" dirty="0"/>
          </a:p>
          <a:p>
            <a:pPr marL="571500" indent="-571500" fontAlgn="base">
              <a:lnSpc>
                <a:spcPct val="150000"/>
              </a:lnSpc>
              <a:buFont typeface="Arial" panose="020B0604020202020204" pitchFamily="34" charset="0"/>
              <a:buChar char="•"/>
            </a:pPr>
            <a:r>
              <a:rPr lang="en-US" sz="3600" u="sng" dirty="0">
                <a:hlinkClick r:id="rId4"/>
              </a:rPr>
              <a:t>Anthem HMO 20 Plan Summary</a:t>
            </a:r>
            <a:endParaRPr lang="en-US" sz="3600" dirty="0"/>
          </a:p>
          <a:p>
            <a:pPr marL="571500" indent="-571500" fontAlgn="base">
              <a:lnSpc>
                <a:spcPct val="150000"/>
              </a:lnSpc>
              <a:buFont typeface="Arial" panose="020B0604020202020204" pitchFamily="34" charset="0"/>
              <a:buChar char="•"/>
            </a:pPr>
            <a:r>
              <a:rPr lang="en-US" sz="3600" u="sng" dirty="0">
                <a:hlinkClick r:id="rId5"/>
              </a:rPr>
              <a:t>Anthem PPO 80 Plan Summary</a:t>
            </a:r>
            <a:endParaRPr lang="en-US" sz="3600" dirty="0"/>
          </a:p>
          <a:p>
            <a:pPr marL="571500" indent="-571500" fontAlgn="base">
              <a:lnSpc>
                <a:spcPct val="150000"/>
              </a:lnSpc>
              <a:buFont typeface="Arial" panose="020B0604020202020204" pitchFamily="34" charset="0"/>
              <a:buChar char="•"/>
            </a:pPr>
            <a:r>
              <a:rPr lang="en-US" sz="3600" u="sng" dirty="0">
                <a:hlinkClick r:id="rId6"/>
              </a:rPr>
              <a:t>Kaiser HMO $15 Plan Summary</a:t>
            </a:r>
            <a:endParaRPr lang="en-US" sz="3600" u="sng" dirty="0"/>
          </a:p>
          <a:p>
            <a:pPr marL="571500" indent="-571500" fontAlgn="base">
              <a:lnSpc>
                <a:spcPct val="150000"/>
              </a:lnSpc>
              <a:buFont typeface="Arial" panose="020B0604020202020204" pitchFamily="34" charset="0"/>
              <a:buChar char="•"/>
            </a:pPr>
            <a:r>
              <a:rPr lang="en-US" sz="3600" u="sng" dirty="0">
                <a:hlinkClick r:id="rId7"/>
              </a:rPr>
              <a:t>Kaiser Chiropractor Benefits Summary</a:t>
            </a:r>
            <a:endParaRPr lang="en-US" sz="3600" dirty="0"/>
          </a:p>
          <a:p>
            <a:pPr fontAlgn="base"/>
            <a:endParaRPr lang="en-US" sz="3600" dirty="0"/>
          </a:p>
        </p:txBody>
      </p:sp>
      <p:sp>
        <p:nvSpPr>
          <p:cNvPr id="5" name="object 5"/>
          <p:cNvSpPr txBox="1"/>
          <p:nvPr/>
        </p:nvSpPr>
        <p:spPr>
          <a:xfrm>
            <a:off x="355912" y="10200300"/>
            <a:ext cx="5063490" cy="587375"/>
          </a:xfrm>
          <a:prstGeom prst="rect">
            <a:avLst/>
          </a:prstGeom>
        </p:spPr>
        <p:txBody>
          <a:bodyPr vert="horz" wrap="square" lIns="0" tIns="0" rIns="0" bIns="0" rtlCol="0">
            <a:spAutoFit/>
          </a:bodyPr>
          <a:lstStyle/>
          <a:p>
            <a:pPr marL="12700">
              <a:lnSpc>
                <a:spcPts val="4475"/>
              </a:lnSpc>
            </a:pPr>
            <a:r>
              <a:rPr sz="3950" dirty="0">
                <a:solidFill>
                  <a:srgbClr val="FFFFFF"/>
                </a:solidFill>
                <a:latin typeface="Arial"/>
                <a:cs typeface="Arial"/>
              </a:rPr>
              <a:t>Open</a:t>
            </a:r>
            <a:r>
              <a:rPr sz="3950" spc="25" dirty="0">
                <a:solidFill>
                  <a:srgbClr val="FFFFFF"/>
                </a:solidFill>
                <a:latin typeface="Arial"/>
                <a:cs typeface="Arial"/>
              </a:rPr>
              <a:t> </a:t>
            </a:r>
            <a:r>
              <a:rPr sz="3950" dirty="0">
                <a:solidFill>
                  <a:srgbClr val="FFFFFF"/>
                </a:solidFill>
                <a:latin typeface="Arial"/>
                <a:cs typeface="Arial"/>
              </a:rPr>
              <a:t>Enrollment</a:t>
            </a:r>
            <a:r>
              <a:rPr sz="3950" spc="15" dirty="0">
                <a:solidFill>
                  <a:srgbClr val="FFFFFF"/>
                </a:solidFill>
                <a:latin typeface="Arial"/>
                <a:cs typeface="Arial"/>
              </a:rPr>
              <a:t> </a:t>
            </a:r>
            <a:r>
              <a:rPr lang="en-US" sz="3950" spc="-20" dirty="0">
                <a:solidFill>
                  <a:srgbClr val="FFFFFF"/>
                </a:solidFill>
                <a:latin typeface="Arial"/>
                <a:cs typeface="Arial"/>
              </a:rPr>
              <a:t>2027</a:t>
            </a:r>
            <a:endParaRPr sz="3950" dirty="0">
              <a:latin typeface="Arial"/>
              <a:cs typeface="Arial"/>
            </a:endParaRPr>
          </a:p>
        </p:txBody>
      </p:sp>
      <p:pic>
        <p:nvPicPr>
          <p:cNvPr id="7" name="Picture 6">
            <a:extLst>
              <a:ext uri="{FF2B5EF4-FFF2-40B4-BE49-F238E27FC236}">
                <a16:creationId xmlns:a16="http://schemas.microsoft.com/office/drawing/2014/main" id="{67AC9DEF-EDB0-755F-D52A-DD178DDE48BC}"/>
              </a:ext>
            </a:extLst>
          </p:cNvPr>
          <p:cNvPicPr>
            <a:picLocks noChangeAspect="1"/>
          </p:cNvPicPr>
          <p:nvPr/>
        </p:nvPicPr>
        <p:blipFill>
          <a:blip r:embed="rId8"/>
          <a:stretch>
            <a:fillRect/>
          </a:stretch>
        </p:blipFill>
        <p:spPr>
          <a:xfrm>
            <a:off x="10575292" y="2093587"/>
            <a:ext cx="8382000" cy="712217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145" rIns="0" bIns="0" rtlCol="0">
            <a:spAutoFit/>
          </a:bodyPr>
          <a:lstStyle/>
          <a:p>
            <a:pPr marL="320675">
              <a:lnSpc>
                <a:spcPct val="100000"/>
              </a:lnSpc>
              <a:spcBef>
                <a:spcPts val="135"/>
              </a:spcBef>
            </a:pPr>
            <a:r>
              <a:rPr dirty="0"/>
              <a:t>Kaiser Plan</a:t>
            </a:r>
            <a:r>
              <a:rPr spc="-20" dirty="0"/>
              <a:t> </a:t>
            </a:r>
            <a:r>
              <a:rPr spc="-10" dirty="0"/>
              <a:t>Summary</a:t>
            </a:r>
          </a:p>
        </p:txBody>
      </p:sp>
      <p:sp>
        <p:nvSpPr>
          <p:cNvPr id="3" name="object 3"/>
          <p:cNvSpPr txBox="1"/>
          <p:nvPr/>
        </p:nvSpPr>
        <p:spPr>
          <a:xfrm>
            <a:off x="1349770" y="2422409"/>
            <a:ext cx="6565265" cy="566181"/>
          </a:xfrm>
          <a:prstGeom prst="rect">
            <a:avLst/>
          </a:prstGeom>
        </p:spPr>
        <p:txBody>
          <a:bodyPr vert="horz" wrap="square" lIns="0" tIns="12065" rIns="0" bIns="0" rtlCol="0">
            <a:spAutoFit/>
          </a:bodyPr>
          <a:lstStyle/>
          <a:p>
            <a:pPr fontAlgn="base"/>
            <a:r>
              <a:rPr lang="en-US" sz="3600" u="sng" dirty="0">
                <a:hlinkClick r:id="rId2"/>
              </a:rPr>
              <a:t>Kaiser HMO $15 Plan Summary</a:t>
            </a:r>
            <a:endParaRPr lang="en-US" sz="3600" dirty="0"/>
          </a:p>
        </p:txBody>
      </p:sp>
      <p:sp>
        <p:nvSpPr>
          <p:cNvPr id="4" name="object 4"/>
          <p:cNvSpPr txBox="1"/>
          <p:nvPr/>
        </p:nvSpPr>
        <p:spPr>
          <a:xfrm>
            <a:off x="12269369" y="3004799"/>
            <a:ext cx="3317875" cy="478155"/>
          </a:xfrm>
          <a:prstGeom prst="rect">
            <a:avLst/>
          </a:prstGeom>
        </p:spPr>
        <p:txBody>
          <a:bodyPr vert="horz" wrap="square" lIns="0" tIns="15240" rIns="0" bIns="0" rtlCol="0">
            <a:spAutoFit/>
          </a:bodyPr>
          <a:lstStyle/>
          <a:p>
            <a:pPr marL="12700">
              <a:lnSpc>
                <a:spcPct val="100000"/>
              </a:lnSpc>
              <a:spcBef>
                <a:spcPts val="120"/>
              </a:spcBef>
            </a:pPr>
            <a:r>
              <a:rPr sz="2950" b="0" dirty="0">
                <a:solidFill>
                  <a:srgbClr val="850038"/>
                </a:solidFill>
                <a:latin typeface="Montserrat Medium"/>
                <a:cs typeface="Montserrat Medium"/>
              </a:rPr>
              <a:t>Prescription</a:t>
            </a:r>
            <a:r>
              <a:rPr sz="2950" b="0" spc="-45" dirty="0">
                <a:solidFill>
                  <a:srgbClr val="850038"/>
                </a:solidFill>
                <a:latin typeface="Montserrat Medium"/>
                <a:cs typeface="Montserrat Medium"/>
              </a:rPr>
              <a:t> </a:t>
            </a:r>
            <a:r>
              <a:rPr sz="2950" b="0" spc="-20" dirty="0">
                <a:solidFill>
                  <a:srgbClr val="850038"/>
                </a:solidFill>
                <a:latin typeface="Montserrat Medium"/>
                <a:cs typeface="Montserrat Medium"/>
              </a:rPr>
              <a:t>Plan</a:t>
            </a:r>
            <a:endParaRPr sz="2950" dirty="0">
              <a:latin typeface="Montserrat Medium"/>
              <a:cs typeface="Montserrat Medium"/>
            </a:endParaRPr>
          </a:p>
        </p:txBody>
      </p:sp>
      <p:sp>
        <p:nvSpPr>
          <p:cNvPr id="7" name="object 7"/>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lang="en-US" spc="-20" dirty="0"/>
              <a:t>2027</a:t>
            </a:r>
            <a:endParaRPr spc="-20" dirty="0"/>
          </a:p>
        </p:txBody>
      </p:sp>
      <p:pic>
        <p:nvPicPr>
          <p:cNvPr id="10" name="Picture 9">
            <a:extLst>
              <a:ext uri="{FF2B5EF4-FFF2-40B4-BE49-F238E27FC236}">
                <a16:creationId xmlns:a16="http://schemas.microsoft.com/office/drawing/2014/main" id="{7820D727-027D-EC02-C3FA-EB7B6C0F395F}"/>
              </a:ext>
            </a:extLst>
          </p:cNvPr>
          <p:cNvPicPr>
            <a:picLocks noChangeAspect="1"/>
          </p:cNvPicPr>
          <p:nvPr/>
        </p:nvPicPr>
        <p:blipFill>
          <a:blip r:embed="rId3"/>
          <a:stretch>
            <a:fillRect/>
          </a:stretch>
        </p:blipFill>
        <p:spPr>
          <a:xfrm>
            <a:off x="1136650" y="3482954"/>
            <a:ext cx="7086600" cy="5523380"/>
          </a:xfrm>
          <a:prstGeom prst="rect">
            <a:avLst/>
          </a:prstGeom>
        </p:spPr>
      </p:pic>
      <p:pic>
        <p:nvPicPr>
          <p:cNvPr id="13" name="Picture 12">
            <a:extLst>
              <a:ext uri="{FF2B5EF4-FFF2-40B4-BE49-F238E27FC236}">
                <a16:creationId xmlns:a16="http://schemas.microsoft.com/office/drawing/2014/main" id="{E75CD5C3-2159-4752-D69F-B4F4C2410F8E}"/>
              </a:ext>
            </a:extLst>
          </p:cNvPr>
          <p:cNvPicPr>
            <a:picLocks noChangeAspect="1"/>
          </p:cNvPicPr>
          <p:nvPr/>
        </p:nvPicPr>
        <p:blipFill>
          <a:blip r:embed="rId4"/>
          <a:stretch>
            <a:fillRect/>
          </a:stretch>
        </p:blipFill>
        <p:spPr>
          <a:xfrm>
            <a:off x="10052050" y="3950032"/>
            <a:ext cx="7772400" cy="229718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145" rIns="0" bIns="0" rtlCol="0">
            <a:spAutoFit/>
          </a:bodyPr>
          <a:lstStyle/>
          <a:p>
            <a:pPr marL="320675">
              <a:lnSpc>
                <a:spcPct val="100000"/>
              </a:lnSpc>
              <a:spcBef>
                <a:spcPts val="135"/>
              </a:spcBef>
            </a:pPr>
            <a:r>
              <a:rPr dirty="0"/>
              <a:t>Resources</a:t>
            </a:r>
            <a:r>
              <a:rPr spc="-25" dirty="0"/>
              <a:t> </a:t>
            </a:r>
            <a:r>
              <a:rPr dirty="0"/>
              <a:t>for</a:t>
            </a:r>
            <a:r>
              <a:rPr spc="10" dirty="0"/>
              <a:t> </a:t>
            </a:r>
            <a:r>
              <a:rPr dirty="0"/>
              <a:t>Kaiser</a:t>
            </a:r>
            <a:r>
              <a:rPr spc="10" dirty="0"/>
              <a:t> </a:t>
            </a:r>
            <a:r>
              <a:rPr spc="-10" dirty="0"/>
              <a:t>Members</a:t>
            </a:r>
          </a:p>
        </p:txBody>
      </p:sp>
      <p:sp>
        <p:nvSpPr>
          <p:cNvPr id="4" name="object 4"/>
          <p:cNvSpPr txBox="1">
            <a:spLocks noGrp="1"/>
          </p:cNvSpPr>
          <p:nvPr>
            <p:ph type="ftr" sz="quarter" idx="5"/>
          </p:nvPr>
        </p:nvSpPr>
        <p:spPr>
          <a:xfrm>
            <a:off x="355912" y="10200300"/>
            <a:ext cx="5057775" cy="577081"/>
          </a:xfrm>
          <a:prstGeom prst="rect">
            <a:avLst/>
          </a:prstGeom>
        </p:spPr>
        <p:txBody>
          <a:bodyPr vert="horz" wrap="square" lIns="0" tIns="0" rIns="0" bIns="0" rtlCol="0">
            <a:spAutoFit/>
          </a:bodyPr>
          <a:lstStyle/>
          <a:p>
            <a:pPr marL="12700">
              <a:lnSpc>
                <a:spcPts val="4475"/>
              </a:lnSpc>
            </a:pPr>
            <a:r>
              <a:rPr dirty="0"/>
              <a:t>Open Enrollment</a:t>
            </a:r>
            <a:r>
              <a:rPr spc="-5" dirty="0"/>
              <a:t> </a:t>
            </a:r>
            <a:r>
              <a:rPr lang="en-US" spc="-20" dirty="0"/>
              <a:t>2027</a:t>
            </a:r>
            <a:endParaRPr spc="-20" dirty="0"/>
          </a:p>
        </p:txBody>
      </p:sp>
      <p:graphicFrame>
        <p:nvGraphicFramePr>
          <p:cNvPr id="3" name="object 3"/>
          <p:cNvGraphicFramePr>
            <a:graphicFrameLocks noGrp="1"/>
          </p:cNvGraphicFramePr>
          <p:nvPr>
            <p:extLst>
              <p:ext uri="{D42A27DB-BD31-4B8C-83A1-F6EECF244321}">
                <p14:modId xmlns:p14="http://schemas.microsoft.com/office/powerpoint/2010/main" val="1424113256"/>
              </p:ext>
            </p:extLst>
          </p:nvPr>
        </p:nvGraphicFramePr>
        <p:xfrm>
          <a:off x="1593850" y="2225675"/>
          <a:ext cx="16212819" cy="7011185"/>
        </p:xfrm>
        <a:graphic>
          <a:graphicData uri="http://schemas.openxmlformats.org/drawingml/2006/table">
            <a:tbl>
              <a:tblPr firstRow="1" bandRow="1">
                <a:tableStyleId>{2D5ABB26-0587-4C30-8999-92F81FD0307C}</a:tableStyleId>
              </a:tblPr>
              <a:tblGrid>
                <a:gridCol w="3641090">
                  <a:extLst>
                    <a:ext uri="{9D8B030D-6E8A-4147-A177-3AD203B41FA5}">
                      <a16:colId xmlns:a16="http://schemas.microsoft.com/office/drawing/2014/main" val="20000"/>
                    </a:ext>
                  </a:extLst>
                </a:gridCol>
                <a:gridCol w="12571729">
                  <a:extLst>
                    <a:ext uri="{9D8B030D-6E8A-4147-A177-3AD203B41FA5}">
                      <a16:colId xmlns:a16="http://schemas.microsoft.com/office/drawing/2014/main" val="20001"/>
                    </a:ext>
                  </a:extLst>
                </a:gridCol>
              </a:tblGrid>
              <a:tr h="154788">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chemeClr val="tx2"/>
                          </a:solidFill>
                        </a:rPr>
                        <a:t>KAISER PERMANENTE</a:t>
                      </a:r>
                    </a:p>
                  </a:txBody>
                  <a:tcPr>
                    <a:lnB w="3175">
                      <a:solidFill>
                        <a:srgbClr val="4471C4"/>
                      </a:solidFill>
                      <a:prstDash val="soli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1" dirty="0">
                        <a:solidFill>
                          <a:schemeClr val="tx2"/>
                        </a:solidFill>
                      </a:endParaRPr>
                    </a:p>
                  </a:txBody>
                  <a:tcPr/>
                </a:tc>
                <a:extLst>
                  <a:ext uri="{0D108BD9-81ED-4DB2-BD59-A6C34878D82A}">
                    <a16:rowId xmlns:a16="http://schemas.microsoft.com/office/drawing/2014/main" val="10000"/>
                  </a:ext>
                </a:extLst>
              </a:tr>
              <a:tr h="720725">
                <a:tc>
                  <a:txBody>
                    <a:bodyPr/>
                    <a:lstStyle/>
                    <a:p>
                      <a:pPr marL="114300" indent="0">
                        <a:lnSpc>
                          <a:spcPct val="100000"/>
                        </a:lnSpc>
                      </a:pPr>
                      <a:r>
                        <a:rPr lang="en-US" sz="2400" b="0" kern="1200" dirty="0">
                          <a:solidFill>
                            <a:schemeClr val="accent1"/>
                          </a:solidFill>
                          <a:latin typeface="+mn-lt"/>
                          <a:ea typeface="+mn-ea"/>
                          <a:cs typeface="+mn-cs"/>
                        </a:rPr>
                        <a:t>KP on Call</a:t>
                      </a:r>
                    </a:p>
                  </a:txBody>
                  <a:tcPr>
                    <a:lnT w="3175">
                      <a:solidFill>
                        <a:srgbClr val="4471C4"/>
                      </a:solidFill>
                      <a:prstDash val="solid"/>
                    </a:lnT>
                    <a:lnB w="3175">
                      <a:solidFill>
                        <a:srgbClr val="4471C4"/>
                      </a:solidFill>
                      <a:prstDash val="solid"/>
                    </a:lnB>
                  </a:tcPr>
                </a:tc>
                <a:tc>
                  <a:txBody>
                    <a:bodyPr/>
                    <a:lstStyle/>
                    <a:p>
                      <a:pPr marR="9360" algn="l">
                        <a:spcAft>
                          <a:spcPts val="600"/>
                        </a:spcAft>
                      </a:pPr>
                      <a:r>
                        <a:rPr lang="en-US" sz="2400" dirty="0">
                          <a:solidFill>
                            <a:srgbClr val="161515"/>
                          </a:solidFill>
                          <a:latin typeface="Calibri" panose="020F0502020204030204" pitchFamily="34" charset="0"/>
                        </a:rPr>
                        <a:t>Look for a</a:t>
                      </a:r>
                      <a:r>
                        <a:rPr lang="en-US" sz="2400" b="0" i="0" u="none" strike="noStrike" baseline="0" dirty="0">
                          <a:solidFill>
                            <a:srgbClr val="161515"/>
                          </a:solidFill>
                          <a:latin typeface="Calibri" panose="020F0502020204030204" pitchFamily="34" charset="0"/>
                        </a:rPr>
                        <a:t>fter hours nurse advice information on the back of your ID card. </a:t>
                      </a:r>
                      <a:r>
                        <a:rPr lang="en-US" sz="2400" dirty="0">
                          <a:solidFill>
                            <a:srgbClr val="161515"/>
                          </a:solidFill>
                          <a:latin typeface="Calibri" panose="020F0502020204030204" pitchFamily="34" charset="0"/>
                        </a:rPr>
                        <a:t>S</a:t>
                      </a:r>
                      <a:r>
                        <a:rPr lang="en-US" sz="2400" b="0" i="0" u="none" strike="noStrike" baseline="0" dirty="0">
                          <a:solidFill>
                            <a:srgbClr val="161515"/>
                          </a:solidFill>
                          <a:latin typeface="Calibri" panose="020F0502020204030204" pitchFamily="34" charset="0"/>
                        </a:rPr>
                        <a:t>peak with a licensed health care professional by phone for </a:t>
                      </a:r>
                      <a:r>
                        <a:rPr lang="en-US" sz="2400" dirty="0">
                          <a:solidFill>
                            <a:srgbClr val="161515"/>
                          </a:solidFill>
                          <a:latin typeface="Calibri" panose="020F0502020204030204" pitchFamily="34" charset="0"/>
                        </a:rPr>
                        <a:t>h</a:t>
                      </a:r>
                      <a:r>
                        <a:rPr lang="en-US" sz="2400" b="0" i="0" u="none" strike="noStrike" baseline="0" dirty="0">
                          <a:solidFill>
                            <a:srgbClr val="161515"/>
                          </a:solidFill>
                          <a:latin typeface="Calibri" panose="020F0502020204030204" pitchFamily="34" charset="0"/>
                        </a:rPr>
                        <a:t>ealth questions,  and advice about seeking medical care.</a:t>
                      </a:r>
                    </a:p>
                  </a:txBody>
                  <a:tcPr>
                    <a:lnT w="3175">
                      <a:solidFill>
                        <a:srgbClr val="4471C4"/>
                      </a:solidFill>
                      <a:prstDash val="solid"/>
                    </a:lnT>
                    <a:lnB w="3175">
                      <a:solidFill>
                        <a:srgbClr val="4471C4"/>
                      </a:solidFill>
                      <a:prstDash val="solid"/>
                    </a:lnB>
                  </a:tcPr>
                </a:tc>
                <a:extLst>
                  <a:ext uri="{0D108BD9-81ED-4DB2-BD59-A6C34878D82A}">
                    <a16:rowId xmlns:a16="http://schemas.microsoft.com/office/drawing/2014/main" val="10001"/>
                  </a:ext>
                </a:extLst>
              </a:tr>
              <a:tr h="953287">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2400" b="0" kern="1200" dirty="0">
                          <a:solidFill>
                            <a:schemeClr val="accent1"/>
                          </a:solidFill>
                          <a:latin typeface="+mn-lt"/>
                          <a:ea typeface="+mn-ea"/>
                          <a:cs typeface="+mn-cs"/>
                        </a:rPr>
                        <a:t>Kaiser Away from Home</a:t>
                      </a:r>
                    </a:p>
                  </a:txBody>
                  <a:tcPr>
                    <a:lnT w="3175">
                      <a:solidFill>
                        <a:srgbClr val="4471C4"/>
                      </a:solidFill>
                      <a:prstDash val="solid"/>
                    </a:lnT>
                    <a:lnB w="3175">
                      <a:solidFill>
                        <a:srgbClr val="4471C4"/>
                      </a:solidFill>
                      <a:prstDash val="solid"/>
                    </a:lnB>
                  </a:tcPr>
                </a:tc>
                <a:tc>
                  <a:txBody>
                    <a:bodyPr/>
                    <a:lstStyle/>
                    <a:p>
                      <a:pPr marR="9360" algn="l">
                        <a:spcAft>
                          <a:spcPts val="600"/>
                        </a:spcAft>
                      </a:pPr>
                      <a:r>
                        <a:rPr lang="en-US" sz="2400" b="0" i="0" u="none" strike="noStrike" baseline="0" dirty="0">
                          <a:solidFill>
                            <a:srgbClr val="161515"/>
                          </a:solidFill>
                          <a:latin typeface="Calibri" panose="020F0502020204030204" pitchFamily="34" charset="0"/>
                        </a:rPr>
                        <a:t>Kaiser Members are covered for emergency and urgent care anywhere in the world. Kaiser’s travel </a:t>
                      </a:r>
                      <a:r>
                        <a:rPr lang="en-US" sz="2400" b="0" i="0" u="none" strike="noStrike" baseline="0" dirty="0">
                          <a:solidFill>
                            <a:srgbClr val="161515"/>
                          </a:solidFill>
                          <a:latin typeface="Calibri" panose="020F0502020204030204" pitchFamily="34" charset="0"/>
                          <a:hlinkClick r:id="rId2"/>
                        </a:rPr>
                        <a:t>website</a:t>
                      </a:r>
                      <a:r>
                        <a:rPr lang="en-US" sz="2400" b="0" i="0" u="none" strike="noStrike" baseline="0" dirty="0">
                          <a:solidFill>
                            <a:srgbClr val="161515"/>
                          </a:solidFill>
                          <a:latin typeface="Calibri" panose="020F0502020204030204" pitchFamily="34" charset="0"/>
                        </a:rPr>
                        <a:t> will explain what to do if you need emergency or urgent care during your trip.</a:t>
                      </a:r>
                    </a:p>
                  </a:txBody>
                  <a:tcPr>
                    <a:lnT w="3175">
                      <a:solidFill>
                        <a:srgbClr val="4471C4"/>
                      </a:solidFill>
                      <a:prstDash val="solid"/>
                    </a:lnT>
                    <a:lnB w="3175">
                      <a:solidFill>
                        <a:srgbClr val="4471C4"/>
                      </a:solidFill>
                      <a:prstDash val="solid"/>
                    </a:lnB>
                  </a:tcPr>
                </a:tc>
                <a:extLst>
                  <a:ext uri="{0D108BD9-81ED-4DB2-BD59-A6C34878D82A}">
                    <a16:rowId xmlns:a16="http://schemas.microsoft.com/office/drawing/2014/main" val="10002"/>
                  </a:ext>
                </a:extLst>
              </a:tr>
              <a:tr h="1017269">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2400" b="0" kern="1200" dirty="0">
                          <a:solidFill>
                            <a:schemeClr val="accent1"/>
                          </a:solidFill>
                          <a:latin typeface="+mn-lt"/>
                          <a:ea typeface="+mn-ea"/>
                          <a:cs typeface="+mn-cs"/>
                        </a:rPr>
                        <a:t>Target Retail Clinics</a:t>
                      </a:r>
                    </a:p>
                  </a:txBody>
                  <a:tcPr>
                    <a:lnT w="3175">
                      <a:solidFill>
                        <a:srgbClr val="4471C4"/>
                      </a:solidFill>
                      <a:prstDash val="solid"/>
                    </a:lnT>
                    <a:lnB w="3175">
                      <a:solidFill>
                        <a:srgbClr val="4471C4"/>
                      </a:solidFill>
                      <a:prstDash val="solid"/>
                    </a:lnB>
                  </a:tcPr>
                </a:tc>
                <a:tc>
                  <a:txBody>
                    <a:bodyPr/>
                    <a:lstStyle/>
                    <a:p>
                      <a:pPr marL="0" marR="9360" lvl="0" indent="0" algn="l" defTabSz="91440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mn-lt"/>
                          <a:ea typeface="+mn-ea"/>
                          <a:cs typeface="+mn-cs"/>
                        </a:rPr>
                        <a:t>Target Clinics offer care provided by Kaiser Permanente for more than 85 different services, including treatments for common health conditions and minor injuries. The clinics are open 7 days a week for appointments and walk in care. Find a clinic near you using </a:t>
                      </a:r>
                      <a:r>
                        <a:rPr kumimoji="0" lang="en-US" sz="2400" b="0" i="0" u="none" strike="noStrike" kern="1200" cap="none" spc="0" normalizeH="0" baseline="0" noProof="0" dirty="0">
                          <a:ln>
                            <a:noFill/>
                          </a:ln>
                          <a:solidFill>
                            <a:srgbClr val="000000"/>
                          </a:solidFill>
                          <a:effectLst/>
                          <a:uLnTx/>
                          <a:uFillTx/>
                          <a:latin typeface="+mn-lt"/>
                          <a:ea typeface="+mn-ea"/>
                          <a:cs typeface="+mn-cs"/>
                          <a:hlinkClick r:id="rId3"/>
                        </a:rPr>
                        <a:t>kptargetclinic.org</a:t>
                      </a:r>
                      <a:r>
                        <a:rPr kumimoji="0" lang="en-US" sz="2400" b="0" i="0" u="none" strike="noStrike" kern="1200" cap="none" spc="0" normalizeH="0" baseline="0" noProof="0" dirty="0">
                          <a:ln>
                            <a:noFill/>
                          </a:ln>
                          <a:solidFill>
                            <a:srgbClr val="000000"/>
                          </a:solidFill>
                          <a:effectLst/>
                          <a:uLnTx/>
                          <a:uFillTx/>
                          <a:latin typeface="+mn-lt"/>
                          <a:ea typeface="+mn-ea"/>
                          <a:cs typeface="+mn-cs"/>
                        </a:rPr>
                        <a:t>.</a:t>
                      </a:r>
                      <a:endParaRPr kumimoji="0" lang="en-US" sz="2400" b="0" i="0" u="none" strike="noStrike" kern="1200" cap="none" spc="0" normalizeH="0" baseline="0" noProof="0" dirty="0">
                        <a:ln>
                          <a:noFill/>
                        </a:ln>
                        <a:solidFill>
                          <a:srgbClr val="47C5CA"/>
                        </a:solidFill>
                        <a:effectLst/>
                        <a:uLnTx/>
                        <a:uFillTx/>
                        <a:latin typeface="+mn-lt"/>
                        <a:ea typeface="Malgun Gothic" panose="020B0503020000020004" pitchFamily="34" charset="-127"/>
                        <a:cs typeface="Angsana New"/>
                      </a:endParaRPr>
                    </a:p>
                  </a:txBody>
                  <a:tcPr>
                    <a:lnT w="3175">
                      <a:solidFill>
                        <a:srgbClr val="4471C4"/>
                      </a:solidFill>
                      <a:prstDash val="solid"/>
                    </a:lnT>
                    <a:lnB w="3175">
                      <a:solidFill>
                        <a:srgbClr val="4471C4"/>
                      </a:solidFill>
                      <a:prstDash val="solid"/>
                    </a:lnB>
                  </a:tcPr>
                </a:tc>
                <a:extLst>
                  <a:ext uri="{0D108BD9-81ED-4DB2-BD59-A6C34878D82A}">
                    <a16:rowId xmlns:a16="http://schemas.microsoft.com/office/drawing/2014/main" val="10003"/>
                  </a:ext>
                </a:extLst>
              </a:tr>
              <a:tr h="1017269">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2400" b="0" kern="1200" dirty="0">
                          <a:solidFill>
                            <a:schemeClr val="accent1"/>
                          </a:solidFill>
                          <a:latin typeface="+mn-lt"/>
                          <a:ea typeface="+mn-ea"/>
                          <a:cs typeface="+mn-cs"/>
                        </a:rPr>
                        <a:t>One Pass</a:t>
                      </a:r>
                    </a:p>
                  </a:txBody>
                  <a:tcPr>
                    <a:lnT w="3175">
                      <a:solidFill>
                        <a:srgbClr val="4471C4"/>
                      </a:solidFill>
                      <a:prstDash val="solid"/>
                    </a:lnT>
                    <a:lnB w="3175">
                      <a:solidFill>
                        <a:srgbClr val="4471C4"/>
                      </a:solidFill>
                      <a:prstDash val="solid"/>
                    </a:lnB>
                  </a:tcPr>
                </a:tc>
                <a:tc>
                  <a:txBody>
                    <a:bodyPr/>
                    <a:lstStyle/>
                    <a:p>
                      <a:pPr marL="0" marR="9360" lvl="0" indent="0" algn="l" defTabSz="914400" rtl="0" eaLnBrk="1" fontAlgn="auto" latinLnBrk="0" hangingPunct="1">
                        <a:lnSpc>
                          <a:spcPct val="100000"/>
                        </a:lnSpc>
                        <a:spcBef>
                          <a:spcPts val="0"/>
                        </a:spcBef>
                        <a:spcAft>
                          <a:spcPts val="600"/>
                        </a:spcAft>
                        <a:buClrTx/>
                        <a:buSzTx/>
                        <a:buFontTx/>
                        <a:buNone/>
                        <a:tabLst/>
                        <a:defRPr/>
                      </a:pPr>
                      <a:r>
                        <a:rPr lang="en-US" sz="2400" dirty="0">
                          <a:solidFill>
                            <a:schemeClr val="tx1"/>
                          </a:solidFill>
                          <a:latin typeface="+mn-lt"/>
                        </a:rPr>
                        <a:t>One Pass is a subscription-based membership to help members meet their health goals. Visit </a:t>
                      </a:r>
                      <a:r>
                        <a:rPr lang="en-US" sz="2400" kern="1200" dirty="0">
                          <a:solidFill>
                            <a:schemeClr val="tx1"/>
                          </a:solidFill>
                          <a:latin typeface="Calibri" panose="020F0502020204030204" pitchFamily="34" charset="0"/>
                          <a:ea typeface="+mn-ea"/>
                          <a:cs typeface="+mn-cs"/>
                        </a:rPr>
                        <a:t>youronepass.com </a:t>
                      </a:r>
                      <a:r>
                        <a:rPr lang="en-US" sz="2400" dirty="0">
                          <a:solidFill>
                            <a:schemeClr val="tx1"/>
                          </a:solidFill>
                          <a:latin typeface="+mn-lt"/>
                        </a:rPr>
                        <a:t>and click get started. </a:t>
                      </a:r>
                    </a:p>
                  </a:txBody>
                  <a:tcPr>
                    <a:lnT w="3175">
                      <a:solidFill>
                        <a:srgbClr val="4471C4"/>
                      </a:solidFill>
                      <a:prstDash val="solid"/>
                    </a:lnT>
                    <a:lnB w="3175">
                      <a:solidFill>
                        <a:srgbClr val="4471C4"/>
                      </a:solidFill>
                      <a:prstDash val="solid"/>
                    </a:lnB>
                  </a:tcPr>
                </a:tc>
                <a:extLst>
                  <a:ext uri="{0D108BD9-81ED-4DB2-BD59-A6C34878D82A}">
                    <a16:rowId xmlns:a16="http://schemas.microsoft.com/office/drawing/2014/main" val="10004"/>
                  </a:ext>
                </a:extLst>
              </a:tr>
              <a:tr h="1313815">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2400" dirty="0" err="1">
                          <a:solidFill>
                            <a:schemeClr val="accent1"/>
                          </a:solidFill>
                          <a:latin typeface="+mn-lt"/>
                        </a:rPr>
                        <a:t>myStrength</a:t>
                      </a:r>
                      <a:endParaRPr lang="en-US" sz="2400" dirty="0">
                        <a:solidFill>
                          <a:schemeClr val="accent1"/>
                        </a:solidFill>
                        <a:latin typeface="+mn-lt"/>
                      </a:endParaRPr>
                    </a:p>
                  </a:txBody>
                  <a:tcPr>
                    <a:lnT w="3175">
                      <a:solidFill>
                        <a:srgbClr val="4471C4"/>
                      </a:solidFill>
                      <a:prstDash val="solid"/>
                    </a:lnT>
                    <a:lnB w="3175">
                      <a:solidFill>
                        <a:srgbClr val="4471C4"/>
                      </a:solidFill>
                      <a:prstDash val="solid"/>
                    </a:lnB>
                  </a:tcPr>
                </a:tc>
                <a:tc>
                  <a:txBody>
                    <a:bodyPr/>
                    <a:lstStyle/>
                    <a:p>
                      <a:pPr marL="0" marR="9360" lvl="0" indent="0" algn="l" defTabSz="914400" rtl="0" eaLnBrk="1" fontAlgn="auto" latinLnBrk="0" hangingPunct="1">
                        <a:lnSpc>
                          <a:spcPct val="100000"/>
                        </a:lnSpc>
                        <a:spcBef>
                          <a:spcPts val="0"/>
                        </a:spcBef>
                        <a:spcAft>
                          <a:spcPts val="600"/>
                        </a:spcAft>
                        <a:buClrTx/>
                        <a:buSzTx/>
                        <a:buFontTx/>
                        <a:buNone/>
                        <a:tabLst/>
                        <a:defRPr/>
                      </a:pPr>
                      <a:r>
                        <a:rPr lang="en-US" sz="2400" b="0" i="0" u="none" strike="noStrike" baseline="0" dirty="0">
                          <a:solidFill>
                            <a:srgbClr val="161515"/>
                          </a:solidFill>
                          <a:latin typeface="Calibri" panose="020F0502020204030204" pitchFamily="34" charset="0"/>
                        </a:rPr>
                        <a:t>The </a:t>
                      </a:r>
                      <a:r>
                        <a:rPr lang="en-US" sz="2400" b="0" i="0" u="none" strike="noStrike" baseline="0" dirty="0" err="1">
                          <a:solidFill>
                            <a:srgbClr val="161515"/>
                          </a:solidFill>
                          <a:latin typeface="Calibri" panose="020F0502020204030204" pitchFamily="34" charset="0"/>
                        </a:rPr>
                        <a:t>myStrength</a:t>
                      </a:r>
                      <a:r>
                        <a:rPr lang="en-US" sz="2400" b="0" i="0" u="none" strike="noStrike" baseline="0" dirty="0">
                          <a:solidFill>
                            <a:srgbClr val="161515"/>
                          </a:solidFill>
                          <a:latin typeface="Calibri" panose="020F0502020204030204" pitchFamily="34" charset="0"/>
                        </a:rPr>
                        <a:t> app is designed to help navigate life’s challenges, make positive changes, and support your overall well-being. The app can help you set goals and work towards them in the ways that work best for you. </a:t>
                      </a:r>
                      <a:r>
                        <a:rPr lang="en-US" sz="2400" dirty="0">
                          <a:solidFill>
                            <a:srgbClr val="161515"/>
                          </a:solidFill>
                          <a:latin typeface="Calibri" panose="020F0502020204030204" pitchFamily="34" charset="0"/>
                        </a:rPr>
                        <a:t>You can access </a:t>
                      </a:r>
                      <a:r>
                        <a:rPr lang="en-US" sz="2400" dirty="0" err="1">
                          <a:solidFill>
                            <a:srgbClr val="161515"/>
                          </a:solidFill>
                          <a:latin typeface="Calibri" panose="020F0502020204030204" pitchFamily="34" charset="0"/>
                        </a:rPr>
                        <a:t>myStrength</a:t>
                      </a:r>
                      <a:r>
                        <a:rPr lang="en-US" sz="2400" dirty="0">
                          <a:solidFill>
                            <a:srgbClr val="161515"/>
                          </a:solidFill>
                          <a:latin typeface="Calibri" panose="020F0502020204030204" pitchFamily="34" charset="0"/>
                        </a:rPr>
                        <a:t> at </a:t>
                      </a:r>
                      <a:r>
                        <a:rPr lang="en-US" sz="2400" dirty="0">
                          <a:solidFill>
                            <a:srgbClr val="161515"/>
                          </a:solidFill>
                          <a:latin typeface="Calibri" panose="020F0502020204030204" pitchFamily="34" charset="0"/>
                          <a:hlinkClick r:id="rId4"/>
                        </a:rPr>
                        <a:t>kp.org/</a:t>
                      </a:r>
                      <a:r>
                        <a:rPr lang="en-US" sz="2400" dirty="0" err="1">
                          <a:solidFill>
                            <a:srgbClr val="161515"/>
                          </a:solidFill>
                          <a:latin typeface="Calibri" panose="020F0502020204030204" pitchFamily="34" charset="0"/>
                          <a:hlinkClick r:id="rId4"/>
                        </a:rPr>
                        <a:t>selfcareapps</a:t>
                      </a:r>
                      <a:r>
                        <a:rPr lang="en-US" sz="2400" dirty="0">
                          <a:solidFill>
                            <a:srgbClr val="161515"/>
                          </a:solidFill>
                          <a:latin typeface="Calibri" panose="020F0502020204030204" pitchFamily="34" charset="0"/>
                        </a:rPr>
                        <a:t> and choose the mental health and wellness areas you want to focus on. </a:t>
                      </a:r>
                      <a:endParaRPr lang="en-US" sz="2400" dirty="0">
                        <a:solidFill>
                          <a:srgbClr val="47C5CA"/>
                        </a:solidFill>
                        <a:latin typeface="+mn-lt"/>
                        <a:ea typeface="Malgun Gothic" panose="020B0503020000020004" pitchFamily="34" charset="-127"/>
                        <a:cs typeface="Angsana New"/>
                      </a:endParaRPr>
                    </a:p>
                  </a:txBody>
                  <a:tcPr>
                    <a:lnT w="3175">
                      <a:solidFill>
                        <a:srgbClr val="4471C4"/>
                      </a:solidFill>
                      <a:prstDash val="solid"/>
                    </a:lnT>
                    <a:lnB w="3175">
                      <a:solidFill>
                        <a:srgbClr val="4471C4"/>
                      </a:solidFill>
                      <a:prstDash val="solid"/>
                    </a:lnB>
                  </a:tcPr>
                </a:tc>
                <a:extLst>
                  <a:ext uri="{0D108BD9-81ED-4DB2-BD59-A6C34878D82A}">
                    <a16:rowId xmlns:a16="http://schemas.microsoft.com/office/drawing/2014/main" val="10005"/>
                  </a:ext>
                </a:extLst>
              </a:tr>
              <a:tr h="1017269">
                <a:tc>
                  <a:txBody>
                    <a:bodyPr/>
                    <a:lstStyle/>
                    <a:p>
                      <a:pPr>
                        <a:lnSpc>
                          <a:spcPct val="100000"/>
                        </a:lnSpc>
                        <a:spcBef>
                          <a:spcPts val="484"/>
                        </a:spcBef>
                      </a:pPr>
                      <a:endParaRPr sz="1950">
                        <a:latin typeface="Calibri"/>
                        <a:cs typeface="Calibri"/>
                      </a:endParaRPr>
                    </a:p>
                  </a:txBody>
                  <a:tcPr marL="0" marR="0" marT="61594" marB="0">
                    <a:lnT w="3175" cap="flat" cmpd="sng" algn="ctr">
                      <a:solidFill>
                        <a:srgbClr val="4471C4"/>
                      </a:solidFill>
                      <a:prstDash val="solid"/>
                      <a:round/>
                      <a:headEnd type="none" w="med" len="med"/>
                      <a:tailEnd type="none" w="med" len="med"/>
                    </a:lnT>
                    <a:lnB w="3175">
                      <a:solidFill>
                        <a:srgbClr val="4471C4"/>
                      </a:solidFill>
                      <a:prstDash val="solid"/>
                    </a:lnB>
                  </a:tcPr>
                </a:tc>
                <a:tc>
                  <a:txBody>
                    <a:bodyPr/>
                    <a:lstStyle/>
                    <a:p>
                      <a:pPr marL="962660" marR="290195">
                        <a:lnSpc>
                          <a:spcPct val="101499"/>
                        </a:lnSpc>
                        <a:spcBef>
                          <a:spcPts val="165"/>
                        </a:spcBef>
                      </a:pPr>
                      <a:endParaRPr sz="1950" dirty="0">
                        <a:latin typeface="Calibri"/>
                        <a:cs typeface="Calibri"/>
                      </a:endParaRPr>
                    </a:p>
                  </a:txBody>
                  <a:tcPr marL="0" marR="0" marT="20955" marB="0">
                    <a:lnT w="3175" cap="flat" cmpd="sng" algn="ctr">
                      <a:solidFill>
                        <a:srgbClr val="4471C4"/>
                      </a:solidFill>
                      <a:prstDash val="solid"/>
                      <a:round/>
                      <a:headEnd type="none" w="med" len="med"/>
                      <a:tailEnd type="none" w="med" len="med"/>
                    </a:lnT>
                    <a:lnB w="3175">
                      <a:solidFill>
                        <a:srgbClr val="4471C4"/>
                      </a:solidFill>
                      <a:prstDash val="soli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145" rIns="0" bIns="0" rtlCol="0">
            <a:spAutoFit/>
          </a:bodyPr>
          <a:lstStyle/>
          <a:p>
            <a:pPr marL="320675">
              <a:lnSpc>
                <a:spcPct val="100000"/>
              </a:lnSpc>
              <a:spcBef>
                <a:spcPts val="135"/>
              </a:spcBef>
            </a:pPr>
            <a:r>
              <a:rPr dirty="0"/>
              <a:t>Resources</a:t>
            </a:r>
            <a:r>
              <a:rPr spc="-25" dirty="0"/>
              <a:t> </a:t>
            </a:r>
            <a:r>
              <a:rPr dirty="0"/>
              <a:t>for</a:t>
            </a:r>
            <a:r>
              <a:rPr spc="10" dirty="0"/>
              <a:t> </a:t>
            </a:r>
            <a:r>
              <a:rPr dirty="0"/>
              <a:t>Kaiser</a:t>
            </a:r>
            <a:r>
              <a:rPr spc="10" dirty="0"/>
              <a:t> </a:t>
            </a:r>
            <a:r>
              <a:rPr spc="-10" dirty="0"/>
              <a:t>Members</a:t>
            </a:r>
          </a:p>
        </p:txBody>
      </p:sp>
      <p:graphicFrame>
        <p:nvGraphicFramePr>
          <p:cNvPr id="3" name="object 3"/>
          <p:cNvGraphicFramePr>
            <a:graphicFrameLocks noGrp="1"/>
          </p:cNvGraphicFramePr>
          <p:nvPr>
            <p:extLst>
              <p:ext uri="{D42A27DB-BD31-4B8C-83A1-F6EECF244321}">
                <p14:modId xmlns:p14="http://schemas.microsoft.com/office/powerpoint/2010/main" val="2293180081"/>
              </p:ext>
            </p:extLst>
          </p:nvPr>
        </p:nvGraphicFramePr>
        <p:xfrm>
          <a:off x="1746250" y="1914525"/>
          <a:ext cx="15929416" cy="7480300"/>
        </p:xfrm>
        <a:graphic>
          <a:graphicData uri="http://schemas.openxmlformats.org/drawingml/2006/table">
            <a:tbl>
              <a:tblPr firstRow="1" bandRow="1">
                <a:tableStyleId>{2D5ABB26-0587-4C30-8999-92F81FD0307C}</a:tableStyleId>
              </a:tblPr>
              <a:tblGrid>
                <a:gridCol w="3981256">
                  <a:extLst>
                    <a:ext uri="{9D8B030D-6E8A-4147-A177-3AD203B41FA5}">
                      <a16:colId xmlns:a16="http://schemas.microsoft.com/office/drawing/2014/main" val="20000"/>
                    </a:ext>
                  </a:extLst>
                </a:gridCol>
                <a:gridCol w="11948160">
                  <a:extLst>
                    <a:ext uri="{9D8B030D-6E8A-4147-A177-3AD203B41FA5}">
                      <a16:colId xmlns:a16="http://schemas.microsoft.com/office/drawing/2014/main" val="20001"/>
                    </a:ext>
                  </a:extLst>
                </a:gridCol>
              </a:tblGrid>
              <a:tr h="1058545">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1" dirty="0">
                          <a:solidFill>
                            <a:schemeClr val="accent1"/>
                          </a:solidFill>
                        </a:rPr>
                        <a:t>KAISER PERMANENTE</a:t>
                      </a:r>
                    </a:p>
                  </a:txBody>
                  <a:tcPr>
                    <a:lnB w="3175">
                      <a:solidFill>
                        <a:srgbClr val="4471C4"/>
                      </a:solidFill>
                      <a:prstDash val="soli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1" dirty="0">
                        <a:solidFill>
                          <a:schemeClr val="tx2"/>
                        </a:solidFill>
                      </a:endParaRPr>
                    </a:p>
                  </a:txBody>
                  <a:tcPr/>
                </a:tc>
                <a:extLst>
                  <a:ext uri="{0D108BD9-81ED-4DB2-BD59-A6C34878D82A}">
                    <a16:rowId xmlns:a16="http://schemas.microsoft.com/office/drawing/2014/main" val="10000"/>
                  </a:ext>
                </a:extLst>
              </a:tr>
              <a:tr h="864869">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2400" b="0" kern="1200" dirty="0">
                          <a:solidFill>
                            <a:schemeClr val="accent1"/>
                          </a:solidFill>
                          <a:latin typeface="+mn-lt"/>
                          <a:ea typeface="+mn-ea"/>
                          <a:cs typeface="+mn-cs"/>
                        </a:rPr>
                        <a:t>Calm App</a:t>
                      </a:r>
                    </a:p>
                  </a:txBody>
                  <a:tcPr>
                    <a:lnT w="3175">
                      <a:solidFill>
                        <a:srgbClr val="4471C4"/>
                      </a:solidFill>
                      <a:prstDash val="solid"/>
                    </a:lnT>
                    <a:lnB w="3175">
                      <a:solidFill>
                        <a:srgbClr val="4471C4"/>
                      </a:solidFill>
                      <a:prstDash val="solid"/>
                    </a:lnB>
                  </a:tcPr>
                </a:tc>
                <a:tc>
                  <a:txBody>
                    <a:bodyPr/>
                    <a:lstStyle/>
                    <a:p>
                      <a:pPr marL="0" marR="9360" lvl="0" indent="0" algn="l" defTabSz="914400" rtl="0" eaLnBrk="1" fontAlgn="auto" latinLnBrk="0" hangingPunct="1">
                        <a:lnSpc>
                          <a:spcPct val="100000"/>
                        </a:lnSpc>
                        <a:spcBef>
                          <a:spcPts val="0"/>
                        </a:spcBef>
                        <a:spcAft>
                          <a:spcPts val="600"/>
                        </a:spcAft>
                        <a:buClrTx/>
                        <a:buSzTx/>
                        <a:buFontTx/>
                        <a:buNone/>
                        <a:tabLst/>
                        <a:defRPr/>
                      </a:pPr>
                      <a:r>
                        <a:rPr lang="en-US" sz="2400" dirty="0">
                          <a:solidFill>
                            <a:schemeClr val="tx1"/>
                          </a:solidFill>
                        </a:rPr>
                        <a:t>The Calm app uses meditation and mindfulness to help lower stress, reduce, anxiety, and improve sleep quality. Adult members can get Calm at </a:t>
                      </a:r>
                      <a:r>
                        <a:rPr lang="en-US" sz="2400" dirty="0">
                          <a:solidFill>
                            <a:schemeClr val="tx1"/>
                          </a:solidFill>
                          <a:latin typeface="Calibri" panose="020F0502020204030204" pitchFamily="34" charset="0"/>
                          <a:hlinkClick r:id="rId2">
                            <a:extLst>
                              <a:ext uri="{A12FA001-AC4F-418D-AE19-62706E023703}">
                                <ahyp:hlinkClr xmlns:ahyp="http://schemas.microsoft.com/office/drawing/2018/hyperlinkcolor" val="tx"/>
                              </a:ext>
                            </a:extLst>
                          </a:hlinkClick>
                        </a:rPr>
                        <a:t>kp.org</a:t>
                      </a:r>
                      <a:r>
                        <a:rPr lang="en-US" sz="2400" kern="1200" dirty="0">
                          <a:solidFill>
                            <a:schemeClr val="tx1"/>
                          </a:solidFill>
                          <a:latin typeface="Calibri" panose="020F0502020204030204" pitchFamily="34" charset="0"/>
                          <a:ea typeface="+mn-ea"/>
                          <a:cs typeface="+mn-cs"/>
                          <a:hlinkClick r:id="rId2">
                            <a:extLst>
                              <a:ext uri="{A12FA001-AC4F-418D-AE19-62706E023703}">
                                <ahyp:hlinkClr xmlns:ahyp="http://schemas.microsoft.com/office/drawing/2018/hyperlinkcolor" val="tx"/>
                              </a:ext>
                            </a:extLst>
                          </a:hlinkClick>
                        </a:rPr>
                        <a:t>/</a:t>
                      </a:r>
                      <a:r>
                        <a:rPr lang="en-US" sz="2400" kern="1200" dirty="0" err="1">
                          <a:solidFill>
                            <a:schemeClr val="tx1"/>
                          </a:solidFill>
                          <a:latin typeface="Calibri" panose="020F0502020204030204" pitchFamily="34" charset="0"/>
                          <a:ea typeface="+mn-ea"/>
                          <a:cs typeface="+mn-cs"/>
                          <a:hlinkClick r:id="rId2">
                            <a:extLst>
                              <a:ext uri="{A12FA001-AC4F-418D-AE19-62706E023703}">
                                <ahyp:hlinkClr xmlns:ahyp="http://schemas.microsoft.com/office/drawing/2018/hyperlinkcolor" val="tx"/>
                              </a:ext>
                            </a:extLst>
                          </a:hlinkClick>
                        </a:rPr>
                        <a:t>selfcareapps</a:t>
                      </a:r>
                      <a:r>
                        <a:rPr lang="en-US" sz="2400" kern="1200" dirty="0">
                          <a:solidFill>
                            <a:schemeClr val="tx1"/>
                          </a:solidFill>
                          <a:latin typeface="Calibri" panose="020F0502020204030204" pitchFamily="34" charset="0"/>
                          <a:ea typeface="+mn-ea"/>
                          <a:cs typeface="+mn-cs"/>
                        </a:rPr>
                        <a:t> </a:t>
                      </a:r>
                      <a:r>
                        <a:rPr lang="en-US" sz="2400" dirty="0">
                          <a:solidFill>
                            <a:schemeClr val="tx1"/>
                          </a:solidFill>
                          <a:latin typeface="Calibri" panose="020F0502020204030204" pitchFamily="34" charset="0"/>
                        </a:rPr>
                        <a:t>.</a:t>
                      </a:r>
                    </a:p>
                  </a:txBody>
                  <a:tcPr>
                    <a:lnT w="3175">
                      <a:solidFill>
                        <a:srgbClr val="4471C4"/>
                      </a:solidFill>
                      <a:prstDash val="solid"/>
                    </a:lnT>
                    <a:lnB w="3175">
                      <a:solidFill>
                        <a:srgbClr val="4471C4"/>
                      </a:solidFill>
                      <a:prstDash val="solid"/>
                    </a:lnB>
                  </a:tcPr>
                </a:tc>
                <a:extLst>
                  <a:ext uri="{0D108BD9-81ED-4DB2-BD59-A6C34878D82A}">
                    <a16:rowId xmlns:a16="http://schemas.microsoft.com/office/drawing/2014/main" val="10001"/>
                  </a:ext>
                </a:extLst>
              </a:tr>
              <a:tr h="1058545">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2400" b="0" kern="1200" dirty="0">
                          <a:solidFill>
                            <a:schemeClr val="accent1"/>
                          </a:solidFill>
                          <a:latin typeface="+mn-lt"/>
                          <a:ea typeface="+mn-ea"/>
                          <a:cs typeface="+mn-cs"/>
                        </a:rPr>
                        <a:t>Headspace</a:t>
                      </a:r>
                    </a:p>
                  </a:txBody>
                  <a:tcPr>
                    <a:lnT w="3175">
                      <a:solidFill>
                        <a:srgbClr val="4471C4"/>
                      </a:solidFill>
                      <a:prstDash val="solid"/>
                    </a:lnT>
                    <a:lnB w="3175">
                      <a:solidFill>
                        <a:srgbClr val="4471C4"/>
                      </a:solidFill>
                      <a:prstDash val="solid"/>
                    </a:lnB>
                  </a:tcPr>
                </a:tc>
                <a:tc>
                  <a:txBody>
                    <a:bodyPr/>
                    <a:lstStyle/>
                    <a:p>
                      <a:pPr marL="0" marR="9360" lvl="0" indent="0" algn="l" defTabSz="914400" rtl="0" eaLnBrk="1" fontAlgn="auto" latinLnBrk="0" hangingPunct="1">
                        <a:lnSpc>
                          <a:spcPct val="100000"/>
                        </a:lnSpc>
                        <a:spcBef>
                          <a:spcPts val="0"/>
                        </a:spcBef>
                        <a:spcAft>
                          <a:spcPts val="600"/>
                        </a:spcAft>
                        <a:buClrTx/>
                        <a:buSzTx/>
                        <a:buFontTx/>
                        <a:buNone/>
                        <a:tabLst/>
                        <a:defRPr/>
                      </a:pPr>
                      <a:r>
                        <a:rPr lang="en-US" sz="2400" dirty="0">
                          <a:solidFill>
                            <a:schemeClr val="tx1"/>
                          </a:solidFill>
                          <a:latin typeface="Calibri" panose="020F0502020204030204" pitchFamily="34" charset="0"/>
                        </a:rPr>
                        <a:t>Get help with sleep, stress, focus, and more. With hundred of self-guided resources along with one-on-one coaching. </a:t>
                      </a:r>
                      <a:r>
                        <a:rPr lang="en-US" sz="2400" dirty="0">
                          <a:solidFill>
                            <a:schemeClr val="tx1"/>
                          </a:solidFill>
                          <a:latin typeface="Calibri" panose="020F0502020204030204" pitchFamily="34" charset="0"/>
                          <a:hlinkClick r:id="rId2">
                            <a:extLst>
                              <a:ext uri="{A12FA001-AC4F-418D-AE19-62706E023703}">
                                <ahyp:hlinkClr xmlns:ahyp="http://schemas.microsoft.com/office/drawing/2018/hyperlinkcolor" val="tx"/>
                              </a:ext>
                            </a:extLst>
                          </a:hlinkClick>
                        </a:rPr>
                        <a:t>kp.org</a:t>
                      </a:r>
                      <a:r>
                        <a:rPr lang="en-US" sz="2400" kern="1200" dirty="0">
                          <a:solidFill>
                            <a:schemeClr val="tx1"/>
                          </a:solidFill>
                          <a:latin typeface="Calibri" panose="020F0502020204030204" pitchFamily="34" charset="0"/>
                          <a:ea typeface="+mn-ea"/>
                          <a:cs typeface="+mn-cs"/>
                          <a:hlinkClick r:id="rId2">
                            <a:extLst>
                              <a:ext uri="{A12FA001-AC4F-418D-AE19-62706E023703}">
                                <ahyp:hlinkClr xmlns:ahyp="http://schemas.microsoft.com/office/drawing/2018/hyperlinkcolor" val="tx"/>
                              </a:ext>
                            </a:extLst>
                          </a:hlinkClick>
                        </a:rPr>
                        <a:t>/</a:t>
                      </a:r>
                      <a:r>
                        <a:rPr lang="en-US" sz="2400" kern="1200" dirty="0" err="1">
                          <a:solidFill>
                            <a:schemeClr val="tx1"/>
                          </a:solidFill>
                          <a:latin typeface="Calibri" panose="020F0502020204030204" pitchFamily="34" charset="0"/>
                          <a:ea typeface="+mn-ea"/>
                          <a:cs typeface="+mn-cs"/>
                          <a:hlinkClick r:id="rId2">
                            <a:extLst>
                              <a:ext uri="{A12FA001-AC4F-418D-AE19-62706E023703}">
                                <ahyp:hlinkClr xmlns:ahyp="http://schemas.microsoft.com/office/drawing/2018/hyperlinkcolor" val="tx"/>
                              </a:ext>
                            </a:extLst>
                          </a:hlinkClick>
                        </a:rPr>
                        <a:t>selfcareapps</a:t>
                      </a:r>
                      <a:r>
                        <a:rPr lang="en-US" sz="2400" kern="1200" dirty="0">
                          <a:solidFill>
                            <a:schemeClr val="tx1"/>
                          </a:solidFill>
                          <a:latin typeface="Calibri" panose="020F0502020204030204" pitchFamily="34" charset="0"/>
                          <a:ea typeface="+mn-ea"/>
                          <a:cs typeface="+mn-cs"/>
                        </a:rPr>
                        <a:t> </a:t>
                      </a:r>
                      <a:endParaRPr lang="en-US" sz="2400" dirty="0">
                        <a:solidFill>
                          <a:schemeClr val="tx1"/>
                        </a:solidFill>
                        <a:latin typeface="Calibri" panose="020F0502020204030204" pitchFamily="34" charset="0"/>
                      </a:endParaRPr>
                    </a:p>
                  </a:txBody>
                  <a:tcPr>
                    <a:lnT w="3175">
                      <a:solidFill>
                        <a:srgbClr val="4471C4"/>
                      </a:solidFill>
                      <a:prstDash val="solid"/>
                    </a:lnT>
                    <a:lnB w="3175">
                      <a:solidFill>
                        <a:srgbClr val="4471C4"/>
                      </a:solidFill>
                      <a:prstDash val="solid"/>
                    </a:lnB>
                  </a:tcPr>
                </a:tc>
                <a:extLst>
                  <a:ext uri="{0D108BD9-81ED-4DB2-BD59-A6C34878D82A}">
                    <a16:rowId xmlns:a16="http://schemas.microsoft.com/office/drawing/2014/main" val="10002"/>
                  </a:ext>
                </a:extLst>
              </a:tr>
              <a:tr h="967740">
                <a:tc>
                  <a:txBody>
                    <a:bodyPr/>
                    <a:lstStyle/>
                    <a:p>
                      <a:pPr marL="114300" indent="0">
                        <a:lnSpc>
                          <a:spcPct val="100000"/>
                        </a:lnSpc>
                      </a:pPr>
                      <a:r>
                        <a:rPr lang="en-US" sz="2400" b="0" kern="1200" dirty="0">
                          <a:solidFill>
                            <a:schemeClr val="accent1"/>
                          </a:solidFill>
                          <a:latin typeface="+mn-lt"/>
                          <a:ea typeface="+mn-ea"/>
                          <a:cs typeface="+mn-cs"/>
                        </a:rPr>
                        <a:t>Online wellness tools</a:t>
                      </a:r>
                    </a:p>
                  </a:txBody>
                  <a:tcPr>
                    <a:lnT w="3175">
                      <a:solidFill>
                        <a:srgbClr val="4471C4"/>
                      </a:solidFill>
                      <a:prstDash val="solid"/>
                    </a:lnT>
                    <a:lnB w="3175">
                      <a:solidFill>
                        <a:srgbClr val="4471C4"/>
                      </a:solidFill>
                      <a:prstDash val="solid"/>
                    </a:lnB>
                  </a:tcPr>
                </a:tc>
                <a:tc>
                  <a:txBody>
                    <a:bodyPr/>
                    <a:lstStyle/>
                    <a:p>
                      <a:pPr defTabSz="914400">
                        <a:spcAft>
                          <a:spcPts val="600"/>
                        </a:spcAft>
                        <a:buFontTx/>
                        <a:buNone/>
                        <a:defRPr/>
                      </a:pPr>
                      <a:r>
                        <a:rPr lang="en-US" sz="2400" dirty="0">
                          <a:solidFill>
                            <a:schemeClr val="tx1"/>
                          </a:solidFill>
                          <a:latin typeface="+mn-lt"/>
                        </a:rPr>
                        <a:t>Visit </a:t>
                      </a:r>
                      <a:r>
                        <a:rPr lang="en-US" sz="2400" dirty="0">
                          <a:solidFill>
                            <a:srgbClr val="0000FF"/>
                          </a:solidFill>
                          <a:latin typeface="+mn-lt"/>
                          <a:hlinkClick r:id="rId3">
                            <a:extLst>
                              <a:ext uri="{A12FA001-AC4F-418D-AE19-62706E023703}">
                                <ahyp:hlinkClr xmlns:ahyp="http://schemas.microsoft.com/office/drawing/2018/hyperlinkcolor" val="tx"/>
                              </a:ext>
                            </a:extLst>
                          </a:hlinkClick>
                        </a:rPr>
                        <a:t>kp.org/</a:t>
                      </a:r>
                      <a:r>
                        <a:rPr lang="en-US" sz="2400" dirty="0" err="1">
                          <a:solidFill>
                            <a:srgbClr val="0000FF"/>
                          </a:solidFill>
                          <a:latin typeface="+mn-lt"/>
                          <a:hlinkClick r:id="rId3">
                            <a:extLst>
                              <a:ext uri="{A12FA001-AC4F-418D-AE19-62706E023703}">
                                <ahyp:hlinkClr xmlns:ahyp="http://schemas.microsoft.com/office/drawing/2018/hyperlinkcolor" val="tx"/>
                              </a:ext>
                            </a:extLst>
                          </a:hlinkClick>
                        </a:rPr>
                        <a:t>healthyliving</a:t>
                      </a:r>
                      <a:r>
                        <a:rPr lang="en-US" sz="2400" dirty="0">
                          <a:solidFill>
                            <a:schemeClr val="tx1"/>
                          </a:solidFill>
                          <a:latin typeface="+mn-lt"/>
                          <a:hlinkClick r:id="rId3">
                            <a:extLst>
                              <a:ext uri="{A12FA001-AC4F-418D-AE19-62706E023703}">
                                <ahyp:hlinkClr xmlns:ahyp="http://schemas.microsoft.com/office/drawing/2018/hyperlinkcolor" val="tx"/>
                              </a:ext>
                            </a:extLst>
                          </a:hlinkClick>
                        </a:rPr>
                        <a:t> </a:t>
                      </a:r>
                      <a:r>
                        <a:rPr lang="en-US" sz="2400" dirty="0">
                          <a:solidFill>
                            <a:schemeClr val="tx1"/>
                          </a:solidFill>
                          <a:latin typeface="+mn-lt"/>
                        </a:rPr>
                        <a:t>for wellness information, health calculators, fitness videos, podcasts, and recipes from world class chefs. Connect to better health with programs to help you lose weight, quit smoking, and more – all at no cost. </a:t>
                      </a:r>
                      <a:endParaRPr lang="en-US" sz="2400" dirty="0">
                        <a:solidFill>
                          <a:schemeClr val="tx1"/>
                        </a:solidFill>
                        <a:ea typeface="Malgun Gothic" panose="020B0503020000020004" pitchFamily="34" charset="-127"/>
                        <a:cs typeface="Times New Roman" panose="02020603050405020304" pitchFamily="18" charset="0"/>
                      </a:endParaRPr>
                    </a:p>
                  </a:txBody>
                  <a:tcPr>
                    <a:lnT w="3175">
                      <a:solidFill>
                        <a:srgbClr val="4471C4"/>
                      </a:solidFill>
                      <a:prstDash val="solid"/>
                    </a:lnT>
                    <a:lnB w="3175">
                      <a:solidFill>
                        <a:srgbClr val="4471C4"/>
                      </a:solidFill>
                      <a:prstDash val="solid"/>
                    </a:lnB>
                  </a:tcPr>
                </a:tc>
                <a:extLst>
                  <a:ext uri="{0D108BD9-81ED-4DB2-BD59-A6C34878D82A}">
                    <a16:rowId xmlns:a16="http://schemas.microsoft.com/office/drawing/2014/main" val="10003"/>
                  </a:ext>
                </a:extLst>
              </a:tr>
              <a:tr h="1153161">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2400" b="0" kern="1200" dirty="0">
                          <a:solidFill>
                            <a:schemeClr val="accent1"/>
                          </a:solidFill>
                          <a:latin typeface="+mn-lt"/>
                          <a:ea typeface="+mn-ea"/>
                          <a:cs typeface="+mn-cs"/>
                        </a:rPr>
                        <a:t>Health classes</a:t>
                      </a:r>
                    </a:p>
                  </a:txBody>
                  <a:tcPr>
                    <a:lnT w="3175">
                      <a:solidFill>
                        <a:srgbClr val="4471C4"/>
                      </a:solidFill>
                      <a:prstDash val="solid"/>
                    </a:lnT>
                    <a:lnB w="3175">
                      <a:solidFill>
                        <a:srgbClr val="4471C4"/>
                      </a:solidFill>
                      <a:prstDash val="solid"/>
                    </a:lnB>
                  </a:tcPr>
                </a:tc>
                <a:tc>
                  <a:txBody>
                    <a:bodyPr/>
                    <a:lstStyle/>
                    <a:p>
                      <a:pPr>
                        <a:spcAft>
                          <a:spcPts val="600"/>
                        </a:spcAft>
                      </a:pPr>
                      <a:r>
                        <a:rPr lang="en-US" sz="2400" dirty="0">
                          <a:solidFill>
                            <a:schemeClr val="tx1"/>
                          </a:solidFill>
                        </a:rPr>
                        <a:t>Sign up for health classes and support groups at many of our facilities. See what’s available near you at </a:t>
                      </a:r>
                      <a:r>
                        <a:rPr lang="en-US" sz="2400" dirty="0">
                          <a:solidFill>
                            <a:schemeClr val="tx1"/>
                          </a:solidFill>
                          <a:hlinkClick r:id="rId4">
                            <a:extLst>
                              <a:ext uri="{A12FA001-AC4F-418D-AE19-62706E023703}">
                                <ahyp:hlinkClr xmlns:ahyp="http://schemas.microsoft.com/office/drawing/2018/hyperlinkcolor" val="tx"/>
                              </a:ext>
                            </a:extLst>
                          </a:hlinkClick>
                        </a:rPr>
                        <a:t>kp.org/classes </a:t>
                      </a:r>
                      <a:r>
                        <a:rPr lang="en-US" sz="2400" dirty="0">
                          <a:solidFill>
                            <a:schemeClr val="tx1"/>
                          </a:solidFill>
                        </a:rPr>
                        <a:t>– some may require a fee.  </a:t>
                      </a:r>
                    </a:p>
                  </a:txBody>
                  <a:tcPr>
                    <a:lnT w="3175">
                      <a:solidFill>
                        <a:srgbClr val="4471C4"/>
                      </a:solidFill>
                      <a:prstDash val="solid"/>
                    </a:lnT>
                    <a:lnB w="3175">
                      <a:solidFill>
                        <a:srgbClr val="4471C4"/>
                      </a:solidFill>
                      <a:prstDash val="solid"/>
                    </a:lnB>
                  </a:tcPr>
                </a:tc>
                <a:extLst>
                  <a:ext uri="{0D108BD9-81ED-4DB2-BD59-A6C34878D82A}">
                    <a16:rowId xmlns:a16="http://schemas.microsoft.com/office/drawing/2014/main" val="10004"/>
                  </a:ext>
                </a:extLst>
              </a:tr>
              <a:tr h="967740">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2400" b="0" kern="1200" dirty="0">
                          <a:solidFill>
                            <a:schemeClr val="accent1"/>
                          </a:solidFill>
                          <a:latin typeface="+mn-lt"/>
                          <a:ea typeface="+mn-ea"/>
                          <a:cs typeface="+mn-cs"/>
                        </a:rPr>
                        <a:t>Personal wellness coaching</a:t>
                      </a:r>
                    </a:p>
                  </a:txBody>
                  <a:tcPr>
                    <a:lnT w="3175">
                      <a:solidFill>
                        <a:srgbClr val="4471C4"/>
                      </a:solidFill>
                      <a:prstDash val="solid"/>
                    </a:lnT>
                    <a:lnB w="3175">
                      <a:solidFill>
                        <a:srgbClr val="4471C4"/>
                      </a:solidFill>
                      <a:prstDash val="solid"/>
                    </a:lnB>
                  </a:tcPr>
                </a:tc>
                <a:tc>
                  <a:txBody>
                    <a:bodyPr/>
                    <a:lstStyle/>
                    <a:p>
                      <a:pPr>
                        <a:spcAft>
                          <a:spcPts val="600"/>
                        </a:spcAft>
                        <a:defRPr/>
                      </a:pPr>
                      <a:r>
                        <a:rPr lang="en-US" sz="2400" dirty="0">
                          <a:solidFill>
                            <a:schemeClr val="tx1"/>
                          </a:solidFill>
                        </a:rPr>
                        <a:t>Get help reaching your health goals. Work one on one with a wellness coach by phone at no cost. Find out more at </a:t>
                      </a:r>
                      <a:r>
                        <a:rPr lang="en-US" sz="2400" dirty="0">
                          <a:solidFill>
                            <a:srgbClr val="0000FF"/>
                          </a:solidFill>
                          <a:hlinkClick r:id="rId5">
                            <a:extLst>
                              <a:ext uri="{A12FA001-AC4F-418D-AE19-62706E023703}">
                                <ahyp:hlinkClr xmlns:ahyp="http://schemas.microsoft.com/office/drawing/2018/hyperlinkcolor" val="tx"/>
                              </a:ext>
                            </a:extLst>
                          </a:hlinkClick>
                        </a:rPr>
                        <a:t>kp.org/</a:t>
                      </a:r>
                      <a:r>
                        <a:rPr lang="en-US" sz="2400" dirty="0" err="1">
                          <a:solidFill>
                            <a:schemeClr val="tx1"/>
                          </a:solidFill>
                          <a:hlinkClick r:id="rId5">
                            <a:extLst>
                              <a:ext uri="{A12FA001-AC4F-418D-AE19-62706E023703}">
                                <ahyp:hlinkClr xmlns:ahyp="http://schemas.microsoft.com/office/drawing/2018/hyperlinkcolor" val="tx"/>
                              </a:ext>
                            </a:extLst>
                          </a:hlinkClick>
                        </a:rPr>
                        <a:t>wellnesscoach</a:t>
                      </a:r>
                      <a:r>
                        <a:rPr lang="en-US" sz="2400" dirty="0">
                          <a:solidFill>
                            <a:schemeClr val="tx1"/>
                          </a:solidFill>
                        </a:rPr>
                        <a:t>.   </a:t>
                      </a:r>
                    </a:p>
                  </a:txBody>
                  <a:tcPr>
                    <a:lnT w="3175">
                      <a:solidFill>
                        <a:srgbClr val="4471C4"/>
                      </a:solidFill>
                      <a:prstDash val="solid"/>
                    </a:lnT>
                    <a:lnB w="3175">
                      <a:solidFill>
                        <a:srgbClr val="4471C4"/>
                      </a:solidFill>
                      <a:prstDash val="solid"/>
                    </a:lnB>
                  </a:tcPr>
                </a:tc>
                <a:extLst>
                  <a:ext uri="{0D108BD9-81ED-4DB2-BD59-A6C34878D82A}">
                    <a16:rowId xmlns:a16="http://schemas.microsoft.com/office/drawing/2014/main" val="10005"/>
                  </a:ext>
                </a:extLst>
              </a:tr>
              <a:tr h="675640">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2400" dirty="0" err="1">
                          <a:solidFill>
                            <a:schemeClr val="accent1"/>
                          </a:solidFill>
                          <a:latin typeface="+mn-lt"/>
                        </a:rPr>
                        <a:t>ChooseHealthy</a:t>
                      </a:r>
                      <a:r>
                        <a:rPr lang="en-US" sz="2400" dirty="0">
                          <a:solidFill>
                            <a:schemeClr val="accent1"/>
                          </a:solidFill>
                          <a:latin typeface="+mn-lt"/>
                        </a:rPr>
                        <a:t> </a:t>
                      </a:r>
                    </a:p>
                    <a:p>
                      <a:pPr marL="11430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accent1"/>
                          </a:solidFill>
                          <a:latin typeface="+mn-lt"/>
                        </a:rPr>
                        <a:t>member discounts</a:t>
                      </a:r>
                    </a:p>
                  </a:txBody>
                  <a:tcPr>
                    <a:lnT w="3175">
                      <a:solidFill>
                        <a:srgbClr val="4471C4"/>
                      </a:solidFill>
                      <a:prstDash val="solid"/>
                    </a:lnT>
                  </a:tcPr>
                </a:tc>
                <a:tc>
                  <a:txBody>
                    <a:bodyPr/>
                    <a:lstStyle/>
                    <a:p>
                      <a:pPr marR="9360" algn="l">
                        <a:spcAft>
                          <a:spcPts val="600"/>
                        </a:spcAft>
                      </a:pPr>
                      <a:r>
                        <a:rPr lang="en-US" sz="2400" b="0" i="0" u="none" strike="noStrike" baseline="0" dirty="0">
                          <a:solidFill>
                            <a:schemeClr val="tx1"/>
                          </a:solidFill>
                          <a:latin typeface="Calibri" panose="020F0502020204030204" pitchFamily="34" charset="0"/>
                        </a:rPr>
                        <a:t>Members get reduced rates on a variety of health-related products including </a:t>
                      </a:r>
                      <a:r>
                        <a:rPr lang="en-US" sz="2400" dirty="0">
                          <a:solidFill>
                            <a:schemeClr val="tx1"/>
                          </a:solidFill>
                          <a:latin typeface="+mn-lt"/>
                        </a:rPr>
                        <a:t>Acupuncture, </a:t>
                      </a:r>
                      <a:r>
                        <a:rPr lang="en-US" sz="2400" b="0" i="0" u="none" strike="noStrike" baseline="0" dirty="0">
                          <a:solidFill>
                            <a:schemeClr val="tx1"/>
                          </a:solidFill>
                          <a:latin typeface="Calibri" panose="020F0502020204030204" pitchFamily="34" charset="0"/>
                        </a:rPr>
                        <a:t>Massage Therapy, Chiropractic Care, and Gym Memberships. Visit </a:t>
                      </a:r>
                      <a:r>
                        <a:rPr lang="en-US" sz="2400" dirty="0">
                          <a:solidFill>
                            <a:srgbClr val="0000FF"/>
                          </a:solidFill>
                          <a:latin typeface="Calibri" panose="020F0502020204030204" pitchFamily="34" charset="0"/>
                          <a:hlinkClick r:id="rId6">
                            <a:extLst>
                              <a:ext uri="{A12FA001-AC4F-418D-AE19-62706E023703}">
                                <ahyp:hlinkClr xmlns:ahyp="http://schemas.microsoft.com/office/drawing/2018/hyperlinkcolor" val="tx"/>
                              </a:ext>
                            </a:extLst>
                          </a:hlinkClick>
                        </a:rPr>
                        <a:t>kp.org/</a:t>
                      </a:r>
                      <a:r>
                        <a:rPr lang="en-US" sz="2400" dirty="0" err="1">
                          <a:solidFill>
                            <a:schemeClr val="tx1"/>
                          </a:solidFill>
                          <a:latin typeface="Calibri" panose="020F0502020204030204" pitchFamily="34" charset="0"/>
                          <a:hlinkClick r:id="rId6">
                            <a:extLst>
                              <a:ext uri="{A12FA001-AC4F-418D-AE19-62706E023703}">
                                <ahyp:hlinkClr xmlns:ahyp="http://schemas.microsoft.com/office/drawing/2018/hyperlinkcolor" val="tx"/>
                              </a:ext>
                            </a:extLst>
                          </a:hlinkClick>
                        </a:rPr>
                        <a:t>choosehealthy</a:t>
                      </a:r>
                      <a:r>
                        <a:rPr lang="en-US" sz="2400" dirty="0">
                          <a:solidFill>
                            <a:schemeClr val="tx1"/>
                          </a:solidFill>
                          <a:latin typeface="Calibri" panose="020F0502020204030204" pitchFamily="34" charset="0"/>
                        </a:rPr>
                        <a:t> to learn more.</a:t>
                      </a:r>
                      <a:endParaRPr lang="en-US" sz="2400" b="0" i="0" u="none" strike="noStrike" baseline="0" dirty="0">
                        <a:solidFill>
                          <a:schemeClr val="tx1"/>
                        </a:solidFill>
                        <a:latin typeface="Calibri" panose="020F0502020204030204" pitchFamily="34" charset="0"/>
                      </a:endParaRPr>
                    </a:p>
                  </a:txBody>
                  <a:tcPr>
                    <a:lnT w="3175">
                      <a:solidFill>
                        <a:srgbClr val="4471C4"/>
                      </a:solidFill>
                      <a:prstDash val="solid"/>
                    </a:lnT>
                  </a:tcPr>
                </a:tc>
                <a:extLst>
                  <a:ext uri="{0D108BD9-81ED-4DB2-BD59-A6C34878D82A}">
                    <a16:rowId xmlns:a16="http://schemas.microsoft.com/office/drawing/2014/main" val="10006"/>
                  </a:ext>
                </a:extLst>
              </a:tr>
            </a:tbl>
          </a:graphicData>
        </a:graphic>
      </p:graphicFrame>
      <p:sp>
        <p:nvSpPr>
          <p:cNvPr id="4" name="object 4"/>
          <p:cNvSpPr/>
          <p:nvPr/>
        </p:nvSpPr>
        <p:spPr>
          <a:xfrm>
            <a:off x="2160711" y="9480620"/>
            <a:ext cx="15972790" cy="0"/>
          </a:xfrm>
          <a:custGeom>
            <a:avLst/>
            <a:gdLst/>
            <a:ahLst/>
            <a:cxnLst/>
            <a:rect l="l" t="t" r="r" b="b"/>
            <a:pathLst>
              <a:path w="15972790">
                <a:moveTo>
                  <a:pt x="0" y="0"/>
                </a:moveTo>
                <a:lnTo>
                  <a:pt x="15972595" y="0"/>
                </a:lnTo>
              </a:path>
            </a:pathLst>
          </a:custGeom>
          <a:ln w="3175">
            <a:solidFill>
              <a:srgbClr val="4471C4"/>
            </a:solidFill>
          </a:ln>
        </p:spPr>
        <p:txBody>
          <a:bodyPr wrap="square" lIns="0" tIns="0" rIns="0" bIns="0" rtlCol="0"/>
          <a:lstStyle/>
          <a:p>
            <a:endParaRPr/>
          </a:p>
        </p:txBody>
      </p:sp>
      <p:sp>
        <p:nvSpPr>
          <p:cNvPr id="5" name="object 5"/>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spc="-20" dirty="0"/>
              <a:t>202</a:t>
            </a:r>
            <a:r>
              <a:rPr lang="en-US" spc="-20" dirty="0"/>
              <a:t>7</a:t>
            </a:r>
            <a:endParaRPr spc="-2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1430" rIns="0" bIns="0" rtlCol="0">
            <a:spAutoFit/>
          </a:bodyPr>
          <a:lstStyle/>
          <a:p>
            <a:pPr marL="320675">
              <a:lnSpc>
                <a:spcPct val="100000"/>
              </a:lnSpc>
              <a:spcBef>
                <a:spcPts val="90"/>
              </a:spcBef>
            </a:pPr>
            <a:r>
              <a:rPr sz="5450" dirty="0"/>
              <a:t>Anthem</a:t>
            </a:r>
            <a:r>
              <a:rPr sz="5450" spc="-100" dirty="0"/>
              <a:t> </a:t>
            </a:r>
            <a:r>
              <a:rPr sz="5450" dirty="0"/>
              <a:t>Select</a:t>
            </a:r>
            <a:r>
              <a:rPr sz="5450" spc="-100" dirty="0"/>
              <a:t> </a:t>
            </a:r>
            <a:r>
              <a:rPr sz="5450" dirty="0"/>
              <a:t>HMO</a:t>
            </a:r>
            <a:r>
              <a:rPr sz="5450" spc="-95" dirty="0"/>
              <a:t> </a:t>
            </a:r>
            <a:r>
              <a:rPr sz="5450" dirty="0"/>
              <a:t>$15</a:t>
            </a:r>
            <a:r>
              <a:rPr sz="5450" spc="-100" dirty="0"/>
              <a:t> </a:t>
            </a:r>
            <a:r>
              <a:rPr sz="5450" dirty="0"/>
              <a:t>&amp;</a:t>
            </a:r>
            <a:r>
              <a:rPr sz="5450" spc="-95" dirty="0"/>
              <a:t> </a:t>
            </a:r>
            <a:r>
              <a:rPr sz="5450" dirty="0"/>
              <a:t>HMO</a:t>
            </a:r>
            <a:r>
              <a:rPr sz="5450" spc="-100" dirty="0"/>
              <a:t> </a:t>
            </a:r>
            <a:r>
              <a:rPr sz="5450" dirty="0"/>
              <a:t>$20</a:t>
            </a:r>
            <a:r>
              <a:rPr sz="5450" spc="-80" dirty="0"/>
              <a:t> </a:t>
            </a:r>
            <a:r>
              <a:rPr sz="5450" dirty="0"/>
              <a:t>Plan</a:t>
            </a:r>
            <a:r>
              <a:rPr sz="5450" spc="-95" dirty="0"/>
              <a:t> </a:t>
            </a:r>
            <a:r>
              <a:rPr sz="5450" spc="-10" dirty="0"/>
              <a:t>Summaries</a:t>
            </a:r>
            <a:endParaRPr sz="5450"/>
          </a:p>
        </p:txBody>
      </p:sp>
      <p:sp>
        <p:nvSpPr>
          <p:cNvPr id="3" name="object 3"/>
          <p:cNvSpPr txBox="1"/>
          <p:nvPr/>
        </p:nvSpPr>
        <p:spPr>
          <a:xfrm>
            <a:off x="1060450" y="2182457"/>
            <a:ext cx="6748780" cy="566181"/>
          </a:xfrm>
          <a:prstGeom prst="rect">
            <a:avLst/>
          </a:prstGeom>
        </p:spPr>
        <p:txBody>
          <a:bodyPr vert="horz" wrap="square" lIns="0" tIns="12065" rIns="0" bIns="0" rtlCol="0">
            <a:spAutoFit/>
          </a:bodyPr>
          <a:lstStyle/>
          <a:p>
            <a:pPr fontAlgn="base"/>
            <a:r>
              <a:rPr lang="en-US" sz="3600" u="sng" dirty="0">
                <a:hlinkClick r:id="rId2"/>
              </a:rPr>
              <a:t>Anthem HMO 15 Plan Summary</a:t>
            </a:r>
            <a:endParaRPr lang="en-US" sz="3600" dirty="0"/>
          </a:p>
        </p:txBody>
      </p:sp>
      <p:sp>
        <p:nvSpPr>
          <p:cNvPr id="4" name="object 4"/>
          <p:cNvSpPr txBox="1"/>
          <p:nvPr/>
        </p:nvSpPr>
        <p:spPr>
          <a:xfrm>
            <a:off x="10890250" y="2182456"/>
            <a:ext cx="6874509" cy="566181"/>
          </a:xfrm>
          <a:prstGeom prst="rect">
            <a:avLst/>
          </a:prstGeom>
        </p:spPr>
        <p:txBody>
          <a:bodyPr vert="horz" wrap="square" lIns="0" tIns="12065" rIns="0" bIns="0" rtlCol="0">
            <a:spAutoFit/>
          </a:bodyPr>
          <a:lstStyle/>
          <a:p>
            <a:pPr fontAlgn="base"/>
            <a:r>
              <a:rPr lang="en-US" sz="3600" u="sng" dirty="0">
                <a:hlinkClick r:id="rId3"/>
              </a:rPr>
              <a:t>Anthem HMO 20 Plan Summary</a:t>
            </a:r>
            <a:endParaRPr lang="en-US" sz="3600" dirty="0"/>
          </a:p>
        </p:txBody>
      </p:sp>
      <p:sp>
        <p:nvSpPr>
          <p:cNvPr id="6" name="object 6"/>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spc="-20" dirty="0"/>
              <a:t>202</a:t>
            </a:r>
            <a:r>
              <a:rPr lang="en-US" spc="-20" dirty="0"/>
              <a:t>7</a:t>
            </a:r>
            <a:endParaRPr spc="-20" dirty="0"/>
          </a:p>
        </p:txBody>
      </p:sp>
      <p:pic>
        <p:nvPicPr>
          <p:cNvPr id="23" name="Picture 22">
            <a:extLst>
              <a:ext uri="{FF2B5EF4-FFF2-40B4-BE49-F238E27FC236}">
                <a16:creationId xmlns:a16="http://schemas.microsoft.com/office/drawing/2014/main" id="{A431B1C9-75E9-6987-37C5-BADD6875F6FE}"/>
              </a:ext>
            </a:extLst>
          </p:cNvPr>
          <p:cNvPicPr>
            <a:picLocks noChangeAspect="1"/>
          </p:cNvPicPr>
          <p:nvPr/>
        </p:nvPicPr>
        <p:blipFill>
          <a:blip r:embed="rId4"/>
          <a:srcRect b="32773"/>
          <a:stretch>
            <a:fillRect/>
          </a:stretch>
        </p:blipFill>
        <p:spPr>
          <a:xfrm>
            <a:off x="2660649" y="3233398"/>
            <a:ext cx="14782800" cy="589413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1430" rIns="0" bIns="0" rtlCol="0">
            <a:spAutoFit/>
          </a:bodyPr>
          <a:lstStyle/>
          <a:p>
            <a:pPr marL="320675">
              <a:lnSpc>
                <a:spcPct val="100000"/>
              </a:lnSpc>
              <a:spcBef>
                <a:spcPts val="90"/>
              </a:spcBef>
            </a:pPr>
            <a:r>
              <a:rPr sz="5450" dirty="0"/>
              <a:t>Anthem</a:t>
            </a:r>
            <a:r>
              <a:rPr sz="5450" spc="-130" dirty="0"/>
              <a:t> </a:t>
            </a:r>
            <a:r>
              <a:rPr sz="5450" dirty="0"/>
              <a:t>Select</a:t>
            </a:r>
            <a:r>
              <a:rPr sz="5450" spc="-125" dirty="0"/>
              <a:t> </a:t>
            </a:r>
            <a:r>
              <a:rPr sz="5450" dirty="0"/>
              <a:t>HMO</a:t>
            </a:r>
            <a:r>
              <a:rPr sz="5450" spc="-125" dirty="0"/>
              <a:t> </a:t>
            </a:r>
            <a:r>
              <a:rPr sz="5450" dirty="0"/>
              <a:t>$15</a:t>
            </a:r>
            <a:r>
              <a:rPr sz="5450" spc="-125" dirty="0"/>
              <a:t> </a:t>
            </a:r>
            <a:r>
              <a:rPr sz="5450" dirty="0"/>
              <a:t>&amp;</a:t>
            </a:r>
            <a:r>
              <a:rPr sz="5450" spc="-125" dirty="0"/>
              <a:t> </a:t>
            </a:r>
            <a:r>
              <a:rPr sz="5450" dirty="0"/>
              <a:t>HMO</a:t>
            </a:r>
            <a:r>
              <a:rPr sz="5450" spc="-125" dirty="0"/>
              <a:t> </a:t>
            </a:r>
            <a:r>
              <a:rPr sz="5450" dirty="0"/>
              <a:t>$20</a:t>
            </a:r>
            <a:r>
              <a:rPr sz="5450" spc="-105" dirty="0"/>
              <a:t> </a:t>
            </a:r>
            <a:r>
              <a:rPr sz="5450" dirty="0"/>
              <a:t>Prescription</a:t>
            </a:r>
            <a:r>
              <a:rPr sz="5450" spc="-125" dirty="0"/>
              <a:t> </a:t>
            </a:r>
            <a:r>
              <a:rPr sz="5450" spc="-20" dirty="0"/>
              <a:t>Plan</a:t>
            </a:r>
            <a:endParaRPr sz="5450"/>
          </a:p>
        </p:txBody>
      </p:sp>
      <p:sp>
        <p:nvSpPr>
          <p:cNvPr id="4" name="object 4"/>
          <p:cNvSpPr txBox="1"/>
          <p:nvPr/>
        </p:nvSpPr>
        <p:spPr>
          <a:xfrm>
            <a:off x="2039614" y="2682318"/>
            <a:ext cx="6748145" cy="566181"/>
          </a:xfrm>
          <a:prstGeom prst="rect">
            <a:avLst/>
          </a:prstGeom>
        </p:spPr>
        <p:txBody>
          <a:bodyPr vert="horz" wrap="square" lIns="0" tIns="12065" rIns="0" bIns="0" rtlCol="0">
            <a:spAutoFit/>
          </a:bodyPr>
          <a:lstStyle/>
          <a:p>
            <a:pPr fontAlgn="base"/>
            <a:r>
              <a:rPr lang="en-US" sz="3600" u="sng" dirty="0">
                <a:hlinkClick r:id="rId2"/>
              </a:rPr>
              <a:t>Anthem HMO 15 Plan Summary</a:t>
            </a:r>
            <a:endParaRPr lang="en-US" sz="3600" dirty="0"/>
          </a:p>
        </p:txBody>
      </p:sp>
      <p:sp>
        <p:nvSpPr>
          <p:cNvPr id="6" name="object 6"/>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spc="-20" dirty="0"/>
              <a:t>202</a:t>
            </a:r>
            <a:r>
              <a:rPr lang="en-US" spc="-20" dirty="0"/>
              <a:t>7</a:t>
            </a:r>
            <a:endParaRPr spc="-20" dirty="0"/>
          </a:p>
        </p:txBody>
      </p:sp>
      <p:sp>
        <p:nvSpPr>
          <p:cNvPr id="5" name="object 5"/>
          <p:cNvSpPr txBox="1"/>
          <p:nvPr/>
        </p:nvSpPr>
        <p:spPr>
          <a:xfrm>
            <a:off x="10280650" y="2682318"/>
            <a:ext cx="6873875" cy="566181"/>
          </a:xfrm>
          <a:prstGeom prst="rect">
            <a:avLst/>
          </a:prstGeom>
        </p:spPr>
        <p:txBody>
          <a:bodyPr vert="horz" wrap="square" lIns="0" tIns="12065" rIns="0" bIns="0" rtlCol="0">
            <a:spAutoFit/>
          </a:bodyPr>
          <a:lstStyle/>
          <a:p>
            <a:pPr fontAlgn="base"/>
            <a:r>
              <a:rPr lang="en-US" sz="3600" u="sng" dirty="0">
                <a:hlinkClick r:id="rId3"/>
              </a:rPr>
              <a:t>Anthem HMO 20 Plan Summary</a:t>
            </a:r>
            <a:endParaRPr lang="en-US" sz="3600" dirty="0"/>
          </a:p>
        </p:txBody>
      </p:sp>
      <p:pic>
        <p:nvPicPr>
          <p:cNvPr id="8" name="Picture 7">
            <a:extLst>
              <a:ext uri="{FF2B5EF4-FFF2-40B4-BE49-F238E27FC236}">
                <a16:creationId xmlns:a16="http://schemas.microsoft.com/office/drawing/2014/main" id="{5AA1CAFF-295C-91E5-23BD-B4DE4C4B9F41}"/>
              </a:ext>
            </a:extLst>
          </p:cNvPr>
          <p:cNvPicPr>
            <a:picLocks noChangeAspect="1"/>
          </p:cNvPicPr>
          <p:nvPr/>
        </p:nvPicPr>
        <p:blipFill>
          <a:blip r:embed="rId4"/>
          <a:stretch>
            <a:fillRect/>
          </a:stretch>
        </p:blipFill>
        <p:spPr>
          <a:xfrm>
            <a:off x="1719101" y="4139593"/>
            <a:ext cx="16665898" cy="3030163"/>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145" rIns="0" bIns="0" rtlCol="0">
            <a:spAutoFit/>
          </a:bodyPr>
          <a:lstStyle/>
          <a:p>
            <a:pPr marL="320675">
              <a:lnSpc>
                <a:spcPct val="100000"/>
              </a:lnSpc>
              <a:spcBef>
                <a:spcPts val="135"/>
              </a:spcBef>
            </a:pPr>
            <a:r>
              <a:rPr dirty="0"/>
              <a:t>Anthem</a:t>
            </a:r>
            <a:r>
              <a:rPr spc="-25" dirty="0"/>
              <a:t> </a:t>
            </a:r>
            <a:r>
              <a:rPr dirty="0"/>
              <a:t>PPO</a:t>
            </a:r>
            <a:r>
              <a:rPr spc="5" dirty="0"/>
              <a:t> </a:t>
            </a:r>
            <a:r>
              <a:rPr dirty="0"/>
              <a:t>80 Plan</a:t>
            </a:r>
            <a:r>
              <a:rPr spc="5" dirty="0"/>
              <a:t> </a:t>
            </a:r>
            <a:r>
              <a:rPr spc="-10" dirty="0"/>
              <a:t>Summary</a:t>
            </a:r>
          </a:p>
        </p:txBody>
      </p:sp>
      <p:sp>
        <p:nvSpPr>
          <p:cNvPr id="3" name="object 3"/>
          <p:cNvSpPr txBox="1"/>
          <p:nvPr/>
        </p:nvSpPr>
        <p:spPr>
          <a:xfrm>
            <a:off x="1060450" y="2234539"/>
            <a:ext cx="6766559" cy="566181"/>
          </a:xfrm>
          <a:prstGeom prst="rect">
            <a:avLst/>
          </a:prstGeom>
        </p:spPr>
        <p:txBody>
          <a:bodyPr vert="horz" wrap="square" lIns="0" tIns="12065" rIns="0" bIns="0" rtlCol="0">
            <a:spAutoFit/>
          </a:bodyPr>
          <a:lstStyle/>
          <a:p>
            <a:pPr fontAlgn="base"/>
            <a:r>
              <a:rPr lang="en-US" sz="3600" u="sng" dirty="0">
                <a:hlinkClick r:id="rId2"/>
              </a:rPr>
              <a:t>Anthem PPO 80 Plan Summary</a:t>
            </a:r>
            <a:endParaRPr lang="en-US" sz="3600" dirty="0"/>
          </a:p>
        </p:txBody>
      </p:sp>
      <p:sp>
        <p:nvSpPr>
          <p:cNvPr id="4" name="object 4"/>
          <p:cNvSpPr txBox="1"/>
          <p:nvPr/>
        </p:nvSpPr>
        <p:spPr>
          <a:xfrm>
            <a:off x="13062336" y="3276213"/>
            <a:ext cx="3317240" cy="478155"/>
          </a:xfrm>
          <a:prstGeom prst="rect">
            <a:avLst/>
          </a:prstGeom>
        </p:spPr>
        <p:txBody>
          <a:bodyPr vert="horz" wrap="square" lIns="0" tIns="14604" rIns="0" bIns="0" rtlCol="0">
            <a:spAutoFit/>
          </a:bodyPr>
          <a:lstStyle/>
          <a:p>
            <a:pPr marL="12700">
              <a:lnSpc>
                <a:spcPct val="100000"/>
              </a:lnSpc>
              <a:spcBef>
                <a:spcPts val="114"/>
              </a:spcBef>
            </a:pPr>
            <a:r>
              <a:rPr sz="2950" b="0" dirty="0">
                <a:solidFill>
                  <a:srgbClr val="850038"/>
                </a:solidFill>
                <a:latin typeface="Montserrat Medium"/>
                <a:cs typeface="Montserrat Medium"/>
              </a:rPr>
              <a:t>Prescription</a:t>
            </a:r>
            <a:r>
              <a:rPr sz="2950" b="0" spc="-35" dirty="0">
                <a:solidFill>
                  <a:srgbClr val="850038"/>
                </a:solidFill>
                <a:latin typeface="Montserrat Medium"/>
                <a:cs typeface="Montserrat Medium"/>
              </a:rPr>
              <a:t> </a:t>
            </a:r>
            <a:r>
              <a:rPr sz="2950" b="0" spc="-20" dirty="0">
                <a:solidFill>
                  <a:srgbClr val="850038"/>
                </a:solidFill>
                <a:latin typeface="Montserrat Medium"/>
                <a:cs typeface="Montserrat Medium"/>
              </a:rPr>
              <a:t>Plan</a:t>
            </a:r>
            <a:endParaRPr sz="2950">
              <a:latin typeface="Montserrat Medium"/>
              <a:cs typeface="Montserrat Medium"/>
            </a:endParaRPr>
          </a:p>
        </p:txBody>
      </p:sp>
      <p:sp>
        <p:nvSpPr>
          <p:cNvPr id="7" name="object 7"/>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spc="-20" dirty="0"/>
              <a:t>20</a:t>
            </a:r>
            <a:r>
              <a:rPr lang="en-US" spc="-20" dirty="0"/>
              <a:t>27</a:t>
            </a:r>
            <a:endParaRPr spc="-20" dirty="0"/>
          </a:p>
        </p:txBody>
      </p:sp>
      <p:pic>
        <p:nvPicPr>
          <p:cNvPr id="9" name="Picture 8">
            <a:extLst>
              <a:ext uri="{FF2B5EF4-FFF2-40B4-BE49-F238E27FC236}">
                <a16:creationId xmlns:a16="http://schemas.microsoft.com/office/drawing/2014/main" id="{63AD9048-8CDD-ECC6-A374-38520F51B822}"/>
              </a:ext>
            </a:extLst>
          </p:cNvPr>
          <p:cNvPicPr>
            <a:picLocks noChangeAspect="1"/>
          </p:cNvPicPr>
          <p:nvPr/>
        </p:nvPicPr>
        <p:blipFill>
          <a:blip r:embed="rId3"/>
          <a:stretch>
            <a:fillRect/>
          </a:stretch>
        </p:blipFill>
        <p:spPr>
          <a:xfrm>
            <a:off x="10015220" y="4130675"/>
            <a:ext cx="9420798" cy="4191000"/>
          </a:xfrm>
          <a:prstGeom prst="rect">
            <a:avLst/>
          </a:prstGeom>
        </p:spPr>
      </p:pic>
      <p:pic>
        <p:nvPicPr>
          <p:cNvPr id="15" name="Picture 14">
            <a:extLst>
              <a:ext uri="{FF2B5EF4-FFF2-40B4-BE49-F238E27FC236}">
                <a16:creationId xmlns:a16="http://schemas.microsoft.com/office/drawing/2014/main" id="{349A1D52-7A50-D25F-775A-62456352D48F}"/>
              </a:ext>
            </a:extLst>
          </p:cNvPr>
          <p:cNvPicPr>
            <a:picLocks noChangeAspect="1"/>
          </p:cNvPicPr>
          <p:nvPr/>
        </p:nvPicPr>
        <p:blipFill>
          <a:blip r:embed="rId4"/>
          <a:stretch>
            <a:fillRect/>
          </a:stretch>
        </p:blipFill>
        <p:spPr>
          <a:xfrm>
            <a:off x="668081" y="3375387"/>
            <a:ext cx="8733911" cy="5174888"/>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55912" y="339559"/>
            <a:ext cx="19392274" cy="925253"/>
          </a:xfrm>
          <a:prstGeom prst="rect">
            <a:avLst/>
          </a:prstGeom>
        </p:spPr>
        <p:txBody>
          <a:bodyPr vert="horz" wrap="square" lIns="0" tIns="17145" rIns="0" bIns="0" rtlCol="0">
            <a:spAutoFit/>
          </a:bodyPr>
          <a:lstStyle/>
          <a:p>
            <a:pPr marL="320675">
              <a:lnSpc>
                <a:spcPct val="100000"/>
              </a:lnSpc>
              <a:spcBef>
                <a:spcPts val="135"/>
              </a:spcBef>
            </a:pPr>
            <a:r>
              <a:rPr lang="en-US" dirty="0"/>
              <a:t>Prescription Drugs - Navitus</a:t>
            </a:r>
            <a:endParaRPr spc="-10" dirty="0"/>
          </a:p>
        </p:txBody>
      </p:sp>
      <p:sp>
        <p:nvSpPr>
          <p:cNvPr id="3" name="object 3"/>
          <p:cNvSpPr txBox="1"/>
          <p:nvPr/>
        </p:nvSpPr>
        <p:spPr>
          <a:xfrm>
            <a:off x="355912" y="2039990"/>
            <a:ext cx="18611538" cy="1244571"/>
          </a:xfrm>
          <a:prstGeom prst="rect">
            <a:avLst/>
          </a:prstGeom>
        </p:spPr>
        <p:txBody>
          <a:bodyPr vert="horz" wrap="square" lIns="0" tIns="13335" rIns="0" bIns="0" rtlCol="0">
            <a:spAutoFit/>
          </a:bodyPr>
          <a:lstStyle/>
          <a:p>
            <a:pPr marL="12700" algn="ctr">
              <a:lnSpc>
                <a:spcPct val="100000"/>
              </a:lnSpc>
              <a:spcBef>
                <a:spcPts val="90"/>
              </a:spcBef>
              <a:tabLst>
                <a:tab pos="389255" algn="l"/>
              </a:tabLst>
            </a:pPr>
            <a:r>
              <a:rPr lang="en-US" sz="4000" b="1" spc="-25" dirty="0">
                <a:solidFill>
                  <a:srgbClr val="850038"/>
                </a:solidFill>
                <a:latin typeface="Montserrat Medium"/>
                <a:cs typeface="Montserrat Medium"/>
              </a:rPr>
              <a:t>Anthem members have access to prescription drug coverage through Navitus.</a:t>
            </a:r>
          </a:p>
        </p:txBody>
      </p:sp>
      <p:sp>
        <p:nvSpPr>
          <p:cNvPr id="4" name="object 4"/>
          <p:cNvSpPr txBox="1"/>
          <p:nvPr/>
        </p:nvSpPr>
        <p:spPr>
          <a:xfrm>
            <a:off x="355912" y="3647568"/>
            <a:ext cx="19602138" cy="5628464"/>
          </a:xfrm>
          <a:prstGeom prst="rect">
            <a:avLst/>
          </a:prstGeom>
        </p:spPr>
        <p:txBody>
          <a:bodyPr vert="horz" wrap="square" lIns="0" tIns="11430" rIns="0" bIns="0" rtlCol="0">
            <a:spAutoFit/>
          </a:bodyPr>
          <a:lstStyle/>
          <a:p>
            <a:pPr marL="12700">
              <a:lnSpc>
                <a:spcPct val="100000"/>
              </a:lnSpc>
              <a:spcBef>
                <a:spcPts val="90"/>
              </a:spcBef>
              <a:tabLst>
                <a:tab pos="389255" algn="l"/>
              </a:tabLst>
            </a:pPr>
            <a:r>
              <a:rPr lang="en-US" sz="3000" b="1" spc="-25" dirty="0">
                <a:solidFill>
                  <a:srgbClr val="850038"/>
                </a:solidFill>
                <a:latin typeface="Montserrat Medium"/>
                <a:cs typeface="Montserrat Medium"/>
              </a:rPr>
              <a:t>Network Pharmacy </a:t>
            </a:r>
            <a:r>
              <a:rPr lang="en-US" sz="3000" b="0" spc="-25" dirty="0">
                <a:solidFill>
                  <a:srgbClr val="850038"/>
                </a:solidFill>
                <a:latin typeface="Montserrat Medium"/>
                <a:cs typeface="Montserrat Medium"/>
              </a:rPr>
              <a:t>– Most independent and all major chain pharmacies, are part of your benefit network.</a:t>
            </a:r>
          </a:p>
          <a:p>
            <a:pPr marL="12700">
              <a:lnSpc>
                <a:spcPct val="100000"/>
              </a:lnSpc>
              <a:spcBef>
                <a:spcPts val="90"/>
              </a:spcBef>
              <a:tabLst>
                <a:tab pos="389255" algn="l"/>
              </a:tabLst>
            </a:pPr>
            <a:endParaRPr lang="en-US" sz="3000" b="0" spc="-25" dirty="0">
              <a:solidFill>
                <a:srgbClr val="850038"/>
              </a:solidFill>
              <a:latin typeface="Montserrat Medium"/>
              <a:cs typeface="Montserrat Medium"/>
            </a:endParaRPr>
          </a:p>
          <a:p>
            <a:pPr marL="12700">
              <a:lnSpc>
                <a:spcPct val="100000"/>
              </a:lnSpc>
              <a:spcBef>
                <a:spcPts val="90"/>
              </a:spcBef>
              <a:tabLst>
                <a:tab pos="389255" algn="l"/>
              </a:tabLst>
            </a:pPr>
            <a:r>
              <a:rPr lang="en-US" sz="3000" b="1" spc="-25" dirty="0">
                <a:solidFill>
                  <a:srgbClr val="850038"/>
                </a:solidFill>
                <a:latin typeface="Montserrat Medium"/>
                <a:cs typeface="Montserrat Medium"/>
              </a:rPr>
              <a:t>Costco Mail Order </a:t>
            </a:r>
            <a:r>
              <a:rPr lang="en-US" sz="3000" b="0" spc="-25" dirty="0">
                <a:solidFill>
                  <a:srgbClr val="850038"/>
                </a:solidFill>
                <a:latin typeface="Montserrat Medium"/>
                <a:cs typeface="Montserrat Medium"/>
              </a:rPr>
              <a:t>– A 90-day supply of maintenance medications can be mailed right to your door. You don’t need to be a Costco member to use their pharmacies.</a:t>
            </a:r>
          </a:p>
          <a:p>
            <a:pPr marL="12700">
              <a:lnSpc>
                <a:spcPct val="100000"/>
              </a:lnSpc>
              <a:spcBef>
                <a:spcPts val="90"/>
              </a:spcBef>
              <a:tabLst>
                <a:tab pos="389255" algn="l"/>
              </a:tabLst>
            </a:pPr>
            <a:endParaRPr lang="en-US" sz="3000" b="1" spc="-25" dirty="0">
              <a:solidFill>
                <a:srgbClr val="850038"/>
              </a:solidFill>
              <a:latin typeface="Montserrat Medium"/>
              <a:cs typeface="Montserrat Medium"/>
            </a:endParaRPr>
          </a:p>
          <a:p>
            <a:pPr marL="12700">
              <a:lnSpc>
                <a:spcPct val="100000"/>
              </a:lnSpc>
              <a:spcBef>
                <a:spcPts val="90"/>
              </a:spcBef>
              <a:tabLst>
                <a:tab pos="389255" algn="l"/>
              </a:tabLst>
            </a:pPr>
            <a:r>
              <a:rPr lang="en-US" sz="3000" b="1" spc="-25" dirty="0">
                <a:solidFill>
                  <a:srgbClr val="850038"/>
                </a:solidFill>
                <a:latin typeface="Montserrat Medium"/>
                <a:cs typeface="Montserrat Medium"/>
              </a:rPr>
              <a:t>Specialty Pharmacy </a:t>
            </a:r>
            <a:r>
              <a:rPr lang="en-US" sz="3000" b="0" spc="-25" dirty="0">
                <a:solidFill>
                  <a:srgbClr val="850038"/>
                </a:solidFill>
                <a:latin typeface="Montserrat Medium"/>
                <a:cs typeface="Montserrat Medium"/>
              </a:rPr>
              <a:t>- </a:t>
            </a:r>
            <a:r>
              <a:rPr lang="en-US" sz="3000" b="0" spc="-25" dirty="0" err="1">
                <a:solidFill>
                  <a:srgbClr val="850038"/>
                </a:solidFill>
                <a:latin typeface="Montserrat Medium"/>
                <a:cs typeface="Montserrat Medium"/>
              </a:rPr>
              <a:t>Lumicera</a:t>
            </a:r>
            <a:r>
              <a:rPr lang="en-US" sz="3000" b="0" spc="-25" dirty="0">
                <a:solidFill>
                  <a:srgbClr val="850038"/>
                </a:solidFill>
                <a:latin typeface="Montserrat Medium"/>
                <a:cs typeface="Montserrat Medium"/>
              </a:rPr>
              <a:t> Health Services provides a high level of personalized care for members with complex conditions. </a:t>
            </a:r>
          </a:p>
          <a:p>
            <a:pPr marL="12700">
              <a:lnSpc>
                <a:spcPct val="100000"/>
              </a:lnSpc>
              <a:spcBef>
                <a:spcPts val="90"/>
              </a:spcBef>
              <a:tabLst>
                <a:tab pos="389255" algn="l"/>
              </a:tabLst>
            </a:pPr>
            <a:endParaRPr lang="en-US" sz="3000" b="1" spc="-25" dirty="0">
              <a:solidFill>
                <a:srgbClr val="850038"/>
              </a:solidFill>
              <a:latin typeface="Montserrat Medium"/>
              <a:cs typeface="Montserrat Medium"/>
            </a:endParaRPr>
          </a:p>
          <a:p>
            <a:pPr marL="12700">
              <a:lnSpc>
                <a:spcPct val="100000"/>
              </a:lnSpc>
              <a:spcBef>
                <a:spcPts val="90"/>
              </a:spcBef>
              <a:tabLst>
                <a:tab pos="389255" algn="l"/>
              </a:tabLst>
            </a:pPr>
            <a:r>
              <a:rPr lang="en-US" sz="3000" b="1" spc="-25" dirty="0">
                <a:solidFill>
                  <a:srgbClr val="850038"/>
                </a:solidFill>
                <a:latin typeface="Montserrat Medium"/>
                <a:cs typeface="Montserrat Medium"/>
              </a:rPr>
              <a:t>Simplifying Prior Authorization, Step Therapy &amp; Exception to Coverage </a:t>
            </a:r>
            <a:r>
              <a:rPr lang="en-US" sz="3000" b="0" spc="-25" dirty="0">
                <a:solidFill>
                  <a:srgbClr val="850038"/>
                </a:solidFill>
                <a:latin typeface="Montserrat Medium"/>
                <a:cs typeface="Montserrat Medium"/>
              </a:rPr>
              <a:t>- There are certain conditions and medications which require extra steps to gain approval to fill the prescription, but Navitus tries to make it as easy as possible.</a:t>
            </a:r>
          </a:p>
        </p:txBody>
      </p:sp>
      <p:sp>
        <p:nvSpPr>
          <p:cNvPr id="6" name="object 6"/>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spc="-20" dirty="0"/>
              <a:t>202</a:t>
            </a:r>
            <a:r>
              <a:rPr lang="en-US" spc="-20" dirty="0"/>
              <a:t>7</a:t>
            </a:r>
            <a:endParaRPr spc="-2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71181-105F-8A8E-E89C-DFE9F461497C}"/>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C1E1E7DD-1A7F-4D39-54E2-02C9ED073C85}"/>
              </a:ext>
            </a:extLst>
          </p:cNvPr>
          <p:cNvSpPr txBox="1">
            <a:spLocks noGrp="1"/>
          </p:cNvSpPr>
          <p:nvPr>
            <p:ph type="title"/>
          </p:nvPr>
        </p:nvSpPr>
        <p:spPr>
          <a:xfrm>
            <a:off x="355912" y="339559"/>
            <a:ext cx="19392274" cy="925253"/>
          </a:xfrm>
          <a:prstGeom prst="rect">
            <a:avLst/>
          </a:prstGeom>
        </p:spPr>
        <p:txBody>
          <a:bodyPr vert="horz" wrap="square" lIns="0" tIns="17145" rIns="0" bIns="0" rtlCol="0">
            <a:spAutoFit/>
          </a:bodyPr>
          <a:lstStyle/>
          <a:p>
            <a:pPr marL="320675">
              <a:lnSpc>
                <a:spcPct val="100000"/>
              </a:lnSpc>
              <a:spcBef>
                <a:spcPts val="135"/>
              </a:spcBef>
            </a:pPr>
            <a:r>
              <a:rPr lang="en-US" dirty="0"/>
              <a:t>Prescription Drugs - Navitus</a:t>
            </a:r>
            <a:endParaRPr spc="-10" dirty="0"/>
          </a:p>
        </p:txBody>
      </p:sp>
      <p:sp>
        <p:nvSpPr>
          <p:cNvPr id="3" name="object 3">
            <a:extLst>
              <a:ext uri="{FF2B5EF4-FFF2-40B4-BE49-F238E27FC236}">
                <a16:creationId xmlns:a16="http://schemas.microsoft.com/office/drawing/2014/main" id="{1646B13C-62EB-F637-422E-9D82457950F6}"/>
              </a:ext>
            </a:extLst>
          </p:cNvPr>
          <p:cNvSpPr txBox="1"/>
          <p:nvPr/>
        </p:nvSpPr>
        <p:spPr>
          <a:xfrm>
            <a:off x="355912" y="2244119"/>
            <a:ext cx="18611538" cy="1490793"/>
          </a:xfrm>
          <a:prstGeom prst="rect">
            <a:avLst/>
          </a:prstGeom>
        </p:spPr>
        <p:txBody>
          <a:bodyPr vert="horz" wrap="square" lIns="0" tIns="13335" rIns="0" bIns="0" rtlCol="0">
            <a:spAutoFit/>
          </a:bodyPr>
          <a:lstStyle/>
          <a:p>
            <a:pPr marL="12700" algn="l">
              <a:lnSpc>
                <a:spcPct val="100000"/>
              </a:lnSpc>
              <a:spcBef>
                <a:spcPts val="90"/>
              </a:spcBef>
              <a:tabLst>
                <a:tab pos="389255" algn="l"/>
              </a:tabLst>
            </a:pPr>
            <a:r>
              <a:rPr lang="en-US" sz="3200" b="1" spc="-25" dirty="0">
                <a:solidFill>
                  <a:srgbClr val="850038"/>
                </a:solidFill>
                <a:latin typeface="Montserrat Medium"/>
                <a:cs typeface="Montserrat Medium"/>
              </a:rPr>
              <a:t>Navitus </a:t>
            </a:r>
            <a:r>
              <a:rPr lang="en-US" sz="3200" spc="-25" dirty="0">
                <a:solidFill>
                  <a:srgbClr val="850038"/>
                </a:solidFill>
                <a:latin typeface="Montserrat Medium"/>
                <a:cs typeface="Montserrat Medium"/>
              </a:rPr>
              <a:t>manages pharmacy benefits for all Anthem members. Members can access the member portal by visiting the site to get more information about coverage, drug prices, and medication history. </a:t>
            </a:r>
          </a:p>
        </p:txBody>
      </p:sp>
      <p:sp>
        <p:nvSpPr>
          <p:cNvPr id="4" name="object 4">
            <a:extLst>
              <a:ext uri="{FF2B5EF4-FFF2-40B4-BE49-F238E27FC236}">
                <a16:creationId xmlns:a16="http://schemas.microsoft.com/office/drawing/2014/main" id="{CB7C1573-742C-6C82-936F-B8DE80156CBC}"/>
              </a:ext>
            </a:extLst>
          </p:cNvPr>
          <p:cNvSpPr txBox="1"/>
          <p:nvPr/>
        </p:nvSpPr>
        <p:spPr>
          <a:xfrm>
            <a:off x="527050" y="4206875"/>
            <a:ext cx="17544738" cy="4515339"/>
          </a:xfrm>
          <a:prstGeom prst="rect">
            <a:avLst/>
          </a:prstGeom>
        </p:spPr>
        <p:txBody>
          <a:bodyPr vert="horz" wrap="square" lIns="0" tIns="11430" rIns="0" bIns="0" rtlCol="0">
            <a:spAutoFit/>
          </a:bodyPr>
          <a:lstStyle/>
          <a:p>
            <a:pPr marL="12700">
              <a:lnSpc>
                <a:spcPct val="100000"/>
              </a:lnSpc>
              <a:spcBef>
                <a:spcPts val="90"/>
              </a:spcBef>
              <a:tabLst>
                <a:tab pos="389255" algn="l"/>
              </a:tabLst>
            </a:pPr>
            <a:r>
              <a:rPr lang="en-US" sz="3200" b="1" spc="-25" dirty="0">
                <a:solidFill>
                  <a:srgbClr val="850038"/>
                </a:solidFill>
                <a:latin typeface="Montserrat Medium"/>
                <a:cs typeface="Montserrat Medium"/>
              </a:rPr>
              <a:t>Member Portal &amp; App</a:t>
            </a:r>
          </a:p>
          <a:p>
            <a:pPr marL="12700">
              <a:lnSpc>
                <a:spcPct val="100000"/>
              </a:lnSpc>
              <a:spcBef>
                <a:spcPts val="90"/>
              </a:spcBef>
              <a:tabLst>
                <a:tab pos="389255" algn="l"/>
              </a:tabLst>
            </a:pPr>
            <a:endParaRPr lang="en-US" sz="3200" b="1" spc="-25" dirty="0">
              <a:solidFill>
                <a:srgbClr val="850038"/>
              </a:solidFill>
              <a:latin typeface="Montserrat Medium"/>
              <a:cs typeface="Montserrat Medium"/>
            </a:endParaRPr>
          </a:p>
          <a:p>
            <a:pPr marL="12700">
              <a:lnSpc>
                <a:spcPct val="100000"/>
              </a:lnSpc>
              <a:spcBef>
                <a:spcPts val="90"/>
              </a:spcBef>
              <a:tabLst>
                <a:tab pos="389255" algn="l"/>
              </a:tabLst>
            </a:pPr>
            <a:r>
              <a:rPr lang="en-US" sz="3200" b="0" spc="-25" dirty="0">
                <a:solidFill>
                  <a:srgbClr val="850038"/>
                </a:solidFill>
                <a:latin typeface="Montserrat Medium"/>
                <a:cs typeface="Montserrat Medium"/>
              </a:rPr>
              <a:t>Go to </a:t>
            </a:r>
            <a:r>
              <a:rPr lang="en-US" sz="3200" b="0" spc="-25" dirty="0">
                <a:solidFill>
                  <a:srgbClr val="850038"/>
                </a:solidFill>
                <a:latin typeface="Montserrat Medium"/>
                <a:cs typeface="Montserrat Medium"/>
                <a:hlinkClick r:id="rId2"/>
              </a:rPr>
              <a:t>navitus.com/members  </a:t>
            </a:r>
            <a:r>
              <a:rPr lang="en-US" sz="3200" b="0" spc="-25" dirty="0">
                <a:solidFill>
                  <a:srgbClr val="850038"/>
                </a:solidFill>
                <a:latin typeface="Montserrat Medium"/>
                <a:cs typeface="Montserrat Medium"/>
              </a:rPr>
              <a:t>to access the member portal or download </a:t>
            </a:r>
          </a:p>
          <a:p>
            <a:pPr marL="12700">
              <a:lnSpc>
                <a:spcPct val="100000"/>
              </a:lnSpc>
              <a:spcBef>
                <a:spcPts val="90"/>
              </a:spcBef>
              <a:tabLst>
                <a:tab pos="389255" algn="l"/>
              </a:tabLst>
            </a:pPr>
            <a:r>
              <a:rPr lang="en-US" sz="3200" b="0" spc="-25" dirty="0">
                <a:solidFill>
                  <a:srgbClr val="850038"/>
                </a:solidFill>
                <a:latin typeface="Montserrat Medium"/>
                <a:cs typeface="Montserrat Medium"/>
              </a:rPr>
              <a:t>the Navitus mobile app to access: </a:t>
            </a:r>
          </a:p>
          <a:p>
            <a:pPr marL="469900" indent="-457200">
              <a:lnSpc>
                <a:spcPct val="100000"/>
              </a:lnSpc>
              <a:spcBef>
                <a:spcPts val="90"/>
              </a:spcBef>
              <a:buFont typeface="Arial" panose="020B0604020202020204" pitchFamily="34" charset="0"/>
              <a:buChar char="•"/>
              <a:tabLst>
                <a:tab pos="389255" algn="l"/>
              </a:tabLst>
            </a:pPr>
            <a:r>
              <a:rPr lang="en-US" sz="3200" b="0" spc="-25" dirty="0">
                <a:solidFill>
                  <a:srgbClr val="850038"/>
                </a:solidFill>
                <a:latin typeface="Montserrat Medium"/>
                <a:cs typeface="Montserrat Medium"/>
              </a:rPr>
              <a:t>ID card </a:t>
            </a:r>
          </a:p>
          <a:p>
            <a:pPr marL="469900" indent="-457200">
              <a:lnSpc>
                <a:spcPct val="100000"/>
              </a:lnSpc>
              <a:spcBef>
                <a:spcPts val="90"/>
              </a:spcBef>
              <a:buFont typeface="Arial" panose="020B0604020202020204" pitchFamily="34" charset="0"/>
              <a:buChar char="•"/>
              <a:tabLst>
                <a:tab pos="389255" algn="l"/>
              </a:tabLst>
            </a:pPr>
            <a:r>
              <a:rPr lang="en-US" sz="3200" b="0" spc="-25" dirty="0">
                <a:solidFill>
                  <a:srgbClr val="850038"/>
                </a:solidFill>
                <a:latin typeface="Montserrat Medium"/>
                <a:cs typeface="Montserrat Medium"/>
              </a:rPr>
              <a:t>Coverage details </a:t>
            </a:r>
          </a:p>
          <a:p>
            <a:pPr marL="469900" indent="-457200">
              <a:lnSpc>
                <a:spcPct val="100000"/>
              </a:lnSpc>
              <a:spcBef>
                <a:spcPts val="90"/>
              </a:spcBef>
              <a:buFont typeface="Arial" panose="020B0604020202020204" pitchFamily="34" charset="0"/>
              <a:buChar char="•"/>
              <a:tabLst>
                <a:tab pos="389255" algn="l"/>
              </a:tabLst>
            </a:pPr>
            <a:r>
              <a:rPr lang="en-US" sz="3200" b="0" spc="-25" dirty="0">
                <a:solidFill>
                  <a:srgbClr val="850038"/>
                </a:solidFill>
                <a:latin typeface="Montserrat Medium"/>
                <a:cs typeface="Montserrat Medium"/>
              </a:rPr>
              <a:t>Drug prices &amp; pharmacy locations </a:t>
            </a:r>
          </a:p>
          <a:p>
            <a:pPr marL="469900" indent="-457200">
              <a:lnSpc>
                <a:spcPct val="100000"/>
              </a:lnSpc>
              <a:spcBef>
                <a:spcPts val="90"/>
              </a:spcBef>
              <a:buFont typeface="Arial" panose="020B0604020202020204" pitchFamily="34" charset="0"/>
              <a:buChar char="•"/>
              <a:tabLst>
                <a:tab pos="389255" algn="l"/>
              </a:tabLst>
            </a:pPr>
            <a:r>
              <a:rPr lang="en-US" sz="3200" b="0" spc="-25" dirty="0">
                <a:solidFill>
                  <a:srgbClr val="850038"/>
                </a:solidFill>
                <a:latin typeface="Montserrat Medium"/>
                <a:cs typeface="Montserrat Medium"/>
              </a:rPr>
              <a:t>Your medication history</a:t>
            </a:r>
          </a:p>
          <a:p>
            <a:pPr marL="12700">
              <a:lnSpc>
                <a:spcPct val="100000"/>
              </a:lnSpc>
              <a:spcBef>
                <a:spcPts val="90"/>
              </a:spcBef>
              <a:tabLst>
                <a:tab pos="389255" algn="l"/>
              </a:tabLst>
            </a:pPr>
            <a:endParaRPr lang="en-US" sz="3000" b="0" spc="-25" dirty="0">
              <a:solidFill>
                <a:srgbClr val="850038"/>
              </a:solidFill>
              <a:latin typeface="Montserrat Medium"/>
              <a:cs typeface="Montserrat Medium"/>
            </a:endParaRPr>
          </a:p>
        </p:txBody>
      </p:sp>
      <p:sp>
        <p:nvSpPr>
          <p:cNvPr id="6" name="object 6">
            <a:extLst>
              <a:ext uri="{FF2B5EF4-FFF2-40B4-BE49-F238E27FC236}">
                <a16:creationId xmlns:a16="http://schemas.microsoft.com/office/drawing/2014/main" id="{A456BF19-B58F-A899-DD76-676CE16AC124}"/>
              </a:ext>
            </a:extLst>
          </p:cNvPr>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spc="-20" dirty="0"/>
              <a:t>202</a:t>
            </a:r>
            <a:r>
              <a:rPr lang="en-US" spc="-20" dirty="0"/>
              <a:t>7</a:t>
            </a:r>
            <a:endParaRPr spc="-20" dirty="0"/>
          </a:p>
        </p:txBody>
      </p:sp>
    </p:spTree>
    <p:extLst>
      <p:ext uri="{BB962C8B-B14F-4D97-AF65-F5344CB8AC3E}">
        <p14:creationId xmlns:p14="http://schemas.microsoft.com/office/powerpoint/2010/main" val="6573245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145" rIns="0" bIns="0" rtlCol="0">
            <a:spAutoFit/>
          </a:bodyPr>
          <a:lstStyle/>
          <a:p>
            <a:pPr marL="320675">
              <a:lnSpc>
                <a:spcPct val="100000"/>
              </a:lnSpc>
              <a:spcBef>
                <a:spcPts val="135"/>
              </a:spcBef>
            </a:pPr>
            <a:r>
              <a:rPr dirty="0"/>
              <a:t>Anthem</a:t>
            </a:r>
            <a:r>
              <a:rPr spc="-25" dirty="0"/>
              <a:t> </a:t>
            </a:r>
            <a:r>
              <a:rPr spc="-100" dirty="0"/>
              <a:t>Value</a:t>
            </a:r>
            <a:r>
              <a:rPr spc="-315" dirty="0"/>
              <a:t> </a:t>
            </a:r>
            <a:r>
              <a:rPr dirty="0"/>
              <a:t>Added</a:t>
            </a:r>
            <a:r>
              <a:rPr spc="-5" dirty="0"/>
              <a:t> </a:t>
            </a:r>
            <a:r>
              <a:rPr spc="-10" dirty="0"/>
              <a:t>Services</a:t>
            </a:r>
          </a:p>
        </p:txBody>
      </p:sp>
      <p:sp>
        <p:nvSpPr>
          <p:cNvPr id="9" name="object 9"/>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spc="-20" dirty="0"/>
              <a:t>202</a:t>
            </a:r>
            <a:r>
              <a:rPr lang="en-US" spc="-20" dirty="0"/>
              <a:t>7</a:t>
            </a:r>
            <a:endParaRPr spc="-20" dirty="0"/>
          </a:p>
        </p:txBody>
      </p:sp>
      <p:pic>
        <p:nvPicPr>
          <p:cNvPr id="7" name="Picture 6">
            <a:extLst>
              <a:ext uri="{FF2B5EF4-FFF2-40B4-BE49-F238E27FC236}">
                <a16:creationId xmlns:a16="http://schemas.microsoft.com/office/drawing/2014/main" id="{E70E45B1-34A7-C8ED-4B23-84994C6B19FE}"/>
              </a:ext>
            </a:extLst>
          </p:cNvPr>
          <p:cNvPicPr>
            <a:picLocks noChangeAspect="1"/>
          </p:cNvPicPr>
          <p:nvPr/>
        </p:nvPicPr>
        <p:blipFill>
          <a:blip r:embed="rId2"/>
          <a:srcRect l="433" r="1"/>
          <a:stretch>
            <a:fillRect/>
          </a:stretch>
        </p:blipFill>
        <p:spPr>
          <a:xfrm>
            <a:off x="2470149" y="2054677"/>
            <a:ext cx="15163800" cy="7199996"/>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46574" y="104696"/>
            <a:ext cx="19808825" cy="1424305"/>
          </a:xfrm>
          <a:custGeom>
            <a:avLst/>
            <a:gdLst/>
            <a:ahLst/>
            <a:cxnLst/>
            <a:rect l="l" t="t" r="r" b="b"/>
            <a:pathLst>
              <a:path w="19808825" h="1424305">
                <a:moveTo>
                  <a:pt x="19666471" y="0"/>
                </a:moveTo>
                <a:lnTo>
                  <a:pt x="141977" y="0"/>
                </a:lnTo>
                <a:lnTo>
                  <a:pt x="97100" y="7236"/>
                </a:lnTo>
                <a:lnTo>
                  <a:pt x="58125" y="27388"/>
                </a:lnTo>
                <a:lnTo>
                  <a:pt x="27392" y="58118"/>
                </a:lnTo>
                <a:lnTo>
                  <a:pt x="7237" y="97090"/>
                </a:lnTo>
                <a:lnTo>
                  <a:pt x="0" y="141967"/>
                </a:lnTo>
                <a:lnTo>
                  <a:pt x="0" y="1281894"/>
                </a:lnTo>
                <a:lnTo>
                  <a:pt x="7237" y="1326771"/>
                </a:lnTo>
                <a:lnTo>
                  <a:pt x="27392" y="1365743"/>
                </a:lnTo>
                <a:lnTo>
                  <a:pt x="58125" y="1396473"/>
                </a:lnTo>
                <a:lnTo>
                  <a:pt x="97100" y="1416625"/>
                </a:lnTo>
                <a:lnTo>
                  <a:pt x="141977" y="1423862"/>
                </a:lnTo>
                <a:lnTo>
                  <a:pt x="19666471" y="1423862"/>
                </a:lnTo>
                <a:lnTo>
                  <a:pt x="19711348" y="1416625"/>
                </a:lnTo>
                <a:lnTo>
                  <a:pt x="19750320" y="1396473"/>
                </a:lnTo>
                <a:lnTo>
                  <a:pt x="19781050" y="1365743"/>
                </a:lnTo>
                <a:lnTo>
                  <a:pt x="19801202" y="1326771"/>
                </a:lnTo>
                <a:lnTo>
                  <a:pt x="19808438" y="1281894"/>
                </a:lnTo>
                <a:lnTo>
                  <a:pt x="19808438" y="141967"/>
                </a:lnTo>
                <a:lnTo>
                  <a:pt x="19801202" y="97090"/>
                </a:lnTo>
                <a:lnTo>
                  <a:pt x="19781050" y="58118"/>
                </a:lnTo>
                <a:lnTo>
                  <a:pt x="19750320" y="27388"/>
                </a:lnTo>
                <a:lnTo>
                  <a:pt x="19711348" y="7236"/>
                </a:lnTo>
                <a:lnTo>
                  <a:pt x="19666471" y="0"/>
                </a:lnTo>
                <a:close/>
              </a:path>
            </a:pathLst>
          </a:custGeom>
          <a:solidFill>
            <a:srgbClr val="4D4D4D"/>
          </a:solidFill>
        </p:spPr>
        <p:txBody>
          <a:bodyPr wrap="square" lIns="0" tIns="0" rIns="0" bIns="0" rtlCol="0"/>
          <a:lstStyle/>
          <a:p>
            <a:endParaRPr/>
          </a:p>
        </p:txBody>
      </p:sp>
      <p:sp>
        <p:nvSpPr>
          <p:cNvPr id="3" name="object 3"/>
          <p:cNvSpPr/>
          <p:nvPr/>
        </p:nvSpPr>
        <p:spPr>
          <a:xfrm>
            <a:off x="82261" y="1717675"/>
            <a:ext cx="19808825" cy="7874000"/>
          </a:xfrm>
          <a:custGeom>
            <a:avLst/>
            <a:gdLst/>
            <a:ahLst/>
            <a:cxnLst/>
            <a:rect l="l" t="t" r="r" b="b"/>
            <a:pathLst>
              <a:path w="19808825" h="7874000">
                <a:moveTo>
                  <a:pt x="19619986" y="0"/>
                </a:moveTo>
                <a:lnTo>
                  <a:pt x="188483" y="0"/>
                </a:lnTo>
                <a:lnTo>
                  <a:pt x="138376" y="6740"/>
                </a:lnTo>
                <a:lnTo>
                  <a:pt x="93351" y="25759"/>
                </a:lnTo>
                <a:lnTo>
                  <a:pt x="55204" y="55253"/>
                </a:lnTo>
                <a:lnTo>
                  <a:pt x="25733" y="93419"/>
                </a:lnTo>
                <a:lnTo>
                  <a:pt x="6732" y="138455"/>
                </a:lnTo>
                <a:lnTo>
                  <a:pt x="0" y="188557"/>
                </a:lnTo>
                <a:lnTo>
                  <a:pt x="0" y="7685192"/>
                </a:lnTo>
                <a:lnTo>
                  <a:pt x="6732" y="7735294"/>
                </a:lnTo>
                <a:lnTo>
                  <a:pt x="25733" y="7780330"/>
                </a:lnTo>
                <a:lnTo>
                  <a:pt x="55204" y="7818496"/>
                </a:lnTo>
                <a:lnTo>
                  <a:pt x="93351" y="7847990"/>
                </a:lnTo>
                <a:lnTo>
                  <a:pt x="138376" y="7867009"/>
                </a:lnTo>
                <a:lnTo>
                  <a:pt x="188483" y="7873749"/>
                </a:lnTo>
                <a:lnTo>
                  <a:pt x="19619986" y="7873749"/>
                </a:lnTo>
                <a:lnTo>
                  <a:pt x="19670080" y="7867009"/>
                </a:lnTo>
                <a:lnTo>
                  <a:pt x="19715096" y="7847990"/>
                </a:lnTo>
                <a:lnTo>
                  <a:pt x="19753237" y="7818496"/>
                </a:lnTo>
                <a:lnTo>
                  <a:pt x="19782706" y="7780330"/>
                </a:lnTo>
                <a:lnTo>
                  <a:pt x="19801706" y="7735294"/>
                </a:lnTo>
                <a:lnTo>
                  <a:pt x="19808438" y="7685192"/>
                </a:lnTo>
                <a:lnTo>
                  <a:pt x="19808438" y="188557"/>
                </a:lnTo>
                <a:lnTo>
                  <a:pt x="19801706" y="138455"/>
                </a:lnTo>
                <a:lnTo>
                  <a:pt x="19782706" y="93419"/>
                </a:lnTo>
                <a:lnTo>
                  <a:pt x="19753237" y="55253"/>
                </a:lnTo>
                <a:lnTo>
                  <a:pt x="19715096" y="25759"/>
                </a:lnTo>
                <a:lnTo>
                  <a:pt x="19670080" y="6740"/>
                </a:lnTo>
                <a:lnTo>
                  <a:pt x="19619986" y="0"/>
                </a:lnTo>
                <a:close/>
              </a:path>
            </a:pathLst>
          </a:custGeom>
          <a:solidFill>
            <a:srgbClr val="D9D9D9"/>
          </a:solidFill>
        </p:spPr>
        <p:txBody>
          <a:bodyPr wrap="square" lIns="0" tIns="0" rIns="0" bIns="0" rtlCol="0"/>
          <a:lstStyle/>
          <a:p>
            <a:endParaRPr/>
          </a:p>
        </p:txBody>
      </p:sp>
      <p:sp>
        <p:nvSpPr>
          <p:cNvPr id="4" name="object 4"/>
          <p:cNvSpPr/>
          <p:nvPr/>
        </p:nvSpPr>
        <p:spPr>
          <a:xfrm>
            <a:off x="146574" y="9778584"/>
            <a:ext cx="15976600" cy="1424305"/>
          </a:xfrm>
          <a:custGeom>
            <a:avLst/>
            <a:gdLst/>
            <a:ahLst/>
            <a:cxnLst/>
            <a:rect l="l" t="t" r="r" b="b"/>
            <a:pathLst>
              <a:path w="15976600" h="1424304">
                <a:moveTo>
                  <a:pt x="15739228" y="0"/>
                </a:moveTo>
                <a:lnTo>
                  <a:pt x="237303" y="0"/>
                </a:lnTo>
                <a:lnTo>
                  <a:pt x="189478" y="4822"/>
                </a:lnTo>
                <a:lnTo>
                  <a:pt x="144934" y="18652"/>
                </a:lnTo>
                <a:lnTo>
                  <a:pt x="104625" y="40535"/>
                </a:lnTo>
                <a:lnTo>
                  <a:pt x="69504" y="69517"/>
                </a:lnTo>
                <a:lnTo>
                  <a:pt x="40527" y="104644"/>
                </a:lnTo>
                <a:lnTo>
                  <a:pt x="18648" y="144961"/>
                </a:lnTo>
                <a:lnTo>
                  <a:pt x="4821" y="189512"/>
                </a:lnTo>
                <a:lnTo>
                  <a:pt x="0" y="237345"/>
                </a:lnTo>
                <a:lnTo>
                  <a:pt x="0" y="1186548"/>
                </a:lnTo>
                <a:lnTo>
                  <a:pt x="4821" y="1234376"/>
                </a:lnTo>
                <a:lnTo>
                  <a:pt x="18648" y="1278923"/>
                </a:lnTo>
                <a:lnTo>
                  <a:pt x="40527" y="1319234"/>
                </a:lnTo>
                <a:lnTo>
                  <a:pt x="69504" y="1354356"/>
                </a:lnTo>
                <a:lnTo>
                  <a:pt x="104625" y="1383333"/>
                </a:lnTo>
                <a:lnTo>
                  <a:pt x="144934" y="1405213"/>
                </a:lnTo>
                <a:lnTo>
                  <a:pt x="189478" y="1419041"/>
                </a:lnTo>
                <a:lnTo>
                  <a:pt x="237303" y="1423862"/>
                </a:lnTo>
                <a:lnTo>
                  <a:pt x="15739228" y="1423862"/>
                </a:lnTo>
                <a:lnTo>
                  <a:pt x="15787060" y="1419041"/>
                </a:lnTo>
                <a:lnTo>
                  <a:pt x="15831612" y="1405213"/>
                </a:lnTo>
                <a:lnTo>
                  <a:pt x="15871929" y="1383333"/>
                </a:lnTo>
                <a:lnTo>
                  <a:pt x="15907055" y="1354356"/>
                </a:lnTo>
                <a:lnTo>
                  <a:pt x="15936038" y="1319234"/>
                </a:lnTo>
                <a:lnTo>
                  <a:pt x="15957921" y="1278923"/>
                </a:lnTo>
                <a:lnTo>
                  <a:pt x="15971751" y="1234376"/>
                </a:lnTo>
                <a:lnTo>
                  <a:pt x="15976573" y="1186548"/>
                </a:lnTo>
                <a:lnTo>
                  <a:pt x="15976573" y="237345"/>
                </a:lnTo>
                <a:lnTo>
                  <a:pt x="15971751" y="189512"/>
                </a:lnTo>
                <a:lnTo>
                  <a:pt x="15957921" y="144961"/>
                </a:lnTo>
                <a:lnTo>
                  <a:pt x="15936038" y="104644"/>
                </a:lnTo>
                <a:lnTo>
                  <a:pt x="15907055" y="69517"/>
                </a:lnTo>
                <a:lnTo>
                  <a:pt x="15871929" y="40535"/>
                </a:lnTo>
                <a:lnTo>
                  <a:pt x="15831612" y="18652"/>
                </a:lnTo>
                <a:lnTo>
                  <a:pt x="15787060" y="4822"/>
                </a:lnTo>
                <a:lnTo>
                  <a:pt x="15739228" y="0"/>
                </a:lnTo>
                <a:close/>
              </a:path>
            </a:pathLst>
          </a:custGeom>
          <a:solidFill>
            <a:srgbClr val="850038"/>
          </a:solidFill>
        </p:spPr>
        <p:txBody>
          <a:bodyPr wrap="square" lIns="0" tIns="0" rIns="0" bIns="0" rtlCol="0"/>
          <a:lstStyle/>
          <a:p>
            <a:endParaRPr/>
          </a:p>
        </p:txBody>
      </p:sp>
      <p:pic>
        <p:nvPicPr>
          <p:cNvPr id="5" name="object 5"/>
          <p:cNvPicPr/>
          <p:nvPr/>
        </p:nvPicPr>
        <p:blipFill>
          <a:blip r:embed="rId2" cstate="print"/>
          <a:stretch>
            <a:fillRect/>
          </a:stretch>
        </p:blipFill>
        <p:spPr>
          <a:xfrm>
            <a:off x="16394577" y="10259490"/>
            <a:ext cx="3477459" cy="558782"/>
          </a:xfrm>
          <a:prstGeom prst="rect">
            <a:avLst/>
          </a:prstGeom>
        </p:spPr>
      </p:pic>
      <p:sp>
        <p:nvSpPr>
          <p:cNvPr id="6" name="object 6"/>
          <p:cNvSpPr txBox="1">
            <a:spLocks noGrp="1"/>
          </p:cNvSpPr>
          <p:nvPr>
            <p:ph type="title"/>
          </p:nvPr>
        </p:nvSpPr>
        <p:spPr>
          <a:prstGeom prst="rect">
            <a:avLst/>
          </a:prstGeom>
        </p:spPr>
        <p:txBody>
          <a:bodyPr vert="horz" wrap="square" lIns="0" tIns="17145" rIns="0" bIns="0" rtlCol="0">
            <a:spAutoFit/>
          </a:bodyPr>
          <a:lstStyle/>
          <a:p>
            <a:pPr marL="320675">
              <a:lnSpc>
                <a:spcPct val="100000"/>
              </a:lnSpc>
              <a:spcBef>
                <a:spcPts val="135"/>
              </a:spcBef>
            </a:pPr>
            <a:r>
              <a:rPr dirty="0"/>
              <a:t>Resources</a:t>
            </a:r>
            <a:r>
              <a:rPr spc="-25" dirty="0"/>
              <a:t> </a:t>
            </a:r>
            <a:r>
              <a:rPr dirty="0"/>
              <a:t>for</a:t>
            </a:r>
            <a:r>
              <a:rPr spc="-320" dirty="0"/>
              <a:t> </a:t>
            </a:r>
            <a:r>
              <a:rPr dirty="0"/>
              <a:t>Anthem</a:t>
            </a:r>
            <a:r>
              <a:rPr spc="-15" dirty="0"/>
              <a:t> </a:t>
            </a:r>
            <a:r>
              <a:rPr spc="-10" dirty="0"/>
              <a:t>Members</a:t>
            </a:r>
          </a:p>
        </p:txBody>
      </p:sp>
      <p:sp>
        <p:nvSpPr>
          <p:cNvPr id="8" name="object 8"/>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spc="-20" dirty="0"/>
              <a:t>202</a:t>
            </a:r>
            <a:r>
              <a:rPr lang="en-US" spc="-20" dirty="0"/>
              <a:t>7</a:t>
            </a:r>
            <a:endParaRPr spc="-20" dirty="0"/>
          </a:p>
        </p:txBody>
      </p:sp>
      <p:graphicFrame>
        <p:nvGraphicFramePr>
          <p:cNvPr id="9" name="Table 8">
            <a:extLst>
              <a:ext uri="{FF2B5EF4-FFF2-40B4-BE49-F238E27FC236}">
                <a16:creationId xmlns:a16="http://schemas.microsoft.com/office/drawing/2014/main" id="{4D87F74C-8997-2876-D594-CE935672904A}"/>
              </a:ext>
            </a:extLst>
          </p:cNvPr>
          <p:cNvGraphicFramePr>
            <a:graphicFrameLocks noGrp="1"/>
          </p:cNvGraphicFramePr>
          <p:nvPr>
            <p:extLst>
              <p:ext uri="{D42A27DB-BD31-4B8C-83A1-F6EECF244321}">
                <p14:modId xmlns:p14="http://schemas.microsoft.com/office/powerpoint/2010/main" val="296154846"/>
              </p:ext>
            </p:extLst>
          </p:nvPr>
        </p:nvGraphicFramePr>
        <p:xfrm>
          <a:off x="755650" y="2008178"/>
          <a:ext cx="18211800" cy="6846898"/>
        </p:xfrm>
        <a:graphic>
          <a:graphicData uri="http://schemas.openxmlformats.org/drawingml/2006/table">
            <a:tbl>
              <a:tblPr firstRow="1" bandRow="1">
                <a:tableStyleId>{2D5ABB26-0587-4C30-8999-92F81FD0307C}</a:tableStyleId>
              </a:tblPr>
              <a:tblGrid>
                <a:gridCol w="4348233">
                  <a:extLst>
                    <a:ext uri="{9D8B030D-6E8A-4147-A177-3AD203B41FA5}">
                      <a16:colId xmlns:a16="http://schemas.microsoft.com/office/drawing/2014/main" val="2697202247"/>
                    </a:ext>
                  </a:extLst>
                </a:gridCol>
                <a:gridCol w="13863567">
                  <a:extLst>
                    <a:ext uri="{9D8B030D-6E8A-4147-A177-3AD203B41FA5}">
                      <a16:colId xmlns:a16="http://schemas.microsoft.com/office/drawing/2014/main" val="983561181"/>
                    </a:ext>
                  </a:extLst>
                </a:gridCol>
              </a:tblGrid>
              <a:tr h="706426">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schemeClr val="tx1"/>
                          </a:solidFill>
                        </a:rPr>
                        <a:t>Anthem Blue Cross</a:t>
                      </a:r>
                    </a:p>
                  </a:txBody>
                  <a:tcPr>
                    <a:lnB w="3175" cap="flat" cmpd="sng" algn="ctr">
                      <a:solidFill>
                        <a:schemeClr val="accent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1" dirty="0">
                        <a:solidFill>
                          <a:schemeClr val="tx2"/>
                        </a:solidFill>
                      </a:endParaRPr>
                    </a:p>
                  </a:txBody>
                  <a:tcPr>
                    <a:lnB w="317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918083355"/>
                  </a:ext>
                </a:extLst>
              </a:tr>
              <a:tr h="1304171">
                <a:tc>
                  <a:txBody>
                    <a:bodyPr/>
                    <a:lstStyle/>
                    <a:p>
                      <a:pPr marL="114300" indent="0" algn="ctr">
                        <a:lnSpc>
                          <a:spcPct val="100000"/>
                        </a:lnSpc>
                      </a:pPr>
                      <a:r>
                        <a:rPr lang="en-US" sz="2400" b="1" kern="1200" dirty="0">
                          <a:solidFill>
                            <a:srgbClr val="0070C0"/>
                          </a:solidFill>
                          <a:latin typeface="+mn-lt"/>
                          <a:ea typeface="+mn-ea"/>
                          <a:cs typeface="+mn-cs"/>
                        </a:rPr>
                        <a:t>Sydney Mobile App</a:t>
                      </a:r>
                    </a:p>
                  </a:txBody>
                  <a:tcPr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tcPr>
                </a:tc>
                <a:tc>
                  <a:txBody>
                    <a:bodyPr/>
                    <a:lstStyle/>
                    <a:p>
                      <a:pPr marL="0" marR="0" lvl="0" indent="0" algn="l" defTabSz="777240" rtl="0" eaLnBrk="1" fontAlgn="auto" latinLnBrk="0" hangingPunct="1">
                        <a:spcBef>
                          <a:spcPts val="0"/>
                        </a:spcBef>
                        <a:spcAft>
                          <a:spcPts val="600"/>
                        </a:spcAft>
                        <a:buClrTx/>
                        <a:buSzTx/>
                        <a:buFont typeface="Arial" panose="020B0604020202020204" pitchFamily="34" charset="0"/>
                        <a:buNone/>
                        <a:tabLst/>
                        <a:defRPr/>
                      </a:pPr>
                      <a:r>
                        <a:rPr kumimoji="0" lang="en-US" sz="2400" b="0" i="0" u="none" strike="noStrike" kern="1200" cap="none" normalizeH="0" baseline="0" noProof="0" dirty="0">
                          <a:ln>
                            <a:noFill/>
                          </a:ln>
                          <a:solidFill>
                            <a:schemeClr val="tx1"/>
                          </a:solidFill>
                          <a:effectLst/>
                          <a:uLnTx/>
                          <a:uFillTx/>
                          <a:latin typeface="+mn-lt"/>
                          <a:ea typeface="+mn-ea"/>
                          <a:cs typeface="+mn-cs"/>
                        </a:rPr>
                        <a:t>Use </a:t>
                      </a:r>
                      <a:r>
                        <a:rPr kumimoji="0" lang="en-US" sz="2400" b="0" i="0" u="none" strike="noStrike" kern="1200" cap="none" normalizeH="0" baseline="0" noProof="0" dirty="0" err="1">
                          <a:ln>
                            <a:noFill/>
                          </a:ln>
                          <a:solidFill>
                            <a:schemeClr val="tx1"/>
                          </a:solidFill>
                          <a:effectLst/>
                          <a:uLnTx/>
                          <a:uFillTx/>
                          <a:latin typeface="+mn-lt"/>
                          <a:ea typeface="+mn-ea"/>
                          <a:cs typeface="+mn-cs"/>
                        </a:rPr>
                        <a:t>Sydney</a:t>
                      </a:r>
                      <a:r>
                        <a:rPr kumimoji="0" lang="en-US" sz="2400" b="0" i="0" u="none" strike="noStrike" kern="1200" cap="none" normalizeH="0" baseline="30000" noProof="0" dirty="0" err="1">
                          <a:ln>
                            <a:noFill/>
                          </a:ln>
                          <a:solidFill>
                            <a:schemeClr val="tx1"/>
                          </a:solidFill>
                          <a:effectLst/>
                          <a:uLnTx/>
                          <a:uFillTx/>
                          <a:latin typeface="+mn-lt"/>
                          <a:ea typeface="+mn-ea"/>
                          <a:cs typeface="+mn-cs"/>
                        </a:rPr>
                        <a:t>TM</a:t>
                      </a:r>
                      <a:r>
                        <a:rPr kumimoji="0" lang="en-US" sz="2400" b="0" i="0" u="none" strike="noStrike" kern="1200" cap="none" normalizeH="0" baseline="0" noProof="0" dirty="0">
                          <a:ln>
                            <a:noFill/>
                          </a:ln>
                          <a:solidFill>
                            <a:schemeClr val="tx1"/>
                          </a:solidFill>
                          <a:effectLst/>
                          <a:uLnTx/>
                          <a:uFillTx/>
                          <a:latin typeface="+mn-lt"/>
                          <a:ea typeface="+mn-ea"/>
                          <a:cs typeface="+mn-cs"/>
                        </a:rPr>
                        <a:t> Health to keep track of your health and benefits- all in one place. Access your plan details, Member Services, virtual care, and wellness resources. You can also set up an account at </a:t>
                      </a:r>
                      <a:r>
                        <a:rPr kumimoji="0" lang="en-US" sz="2400" b="0" i="0" u="none" strike="noStrike" kern="1200" cap="none" normalizeH="0" baseline="0" noProof="0" dirty="0">
                          <a:ln>
                            <a:noFill/>
                          </a:ln>
                          <a:solidFill>
                            <a:schemeClr val="tx1"/>
                          </a:solidFill>
                          <a:effectLst/>
                          <a:uLnTx/>
                          <a:uFillTx/>
                          <a:latin typeface="+mn-lt"/>
                          <a:ea typeface="+mn-ea"/>
                          <a:cs typeface="+mn-cs"/>
                          <a:hlinkClick r:id="rId3">
                            <a:extLst>
                              <a:ext uri="{A12FA001-AC4F-418D-AE19-62706E023703}">
                                <ahyp:hlinkClr xmlns:ahyp="http://schemas.microsoft.com/office/drawing/2018/hyperlinkcolor" val="tx"/>
                              </a:ext>
                            </a:extLst>
                          </a:hlinkClick>
                        </a:rPr>
                        <a:t>anthem.com/ca/register </a:t>
                      </a:r>
                      <a:r>
                        <a:rPr kumimoji="0" lang="en-US" sz="2400" b="0" i="0" u="none" strike="noStrike" kern="1200" cap="none" normalizeH="0" baseline="0" noProof="0" dirty="0">
                          <a:ln>
                            <a:noFill/>
                          </a:ln>
                          <a:solidFill>
                            <a:schemeClr val="tx1"/>
                          </a:solidFill>
                          <a:effectLst/>
                          <a:uLnTx/>
                          <a:uFillTx/>
                          <a:latin typeface="+mn-lt"/>
                          <a:ea typeface="+mn-ea"/>
                          <a:cs typeface="+mn-cs"/>
                        </a:rPr>
                        <a:t>to access most of the same features from your computer. </a:t>
                      </a:r>
                      <a:endParaRPr lang="en-US" sz="3200" dirty="0">
                        <a:solidFill>
                          <a:schemeClr val="tx1"/>
                        </a:solidFill>
                        <a:latin typeface="Calibri" panose="020F0502020204030204" pitchFamily="34" charset="0"/>
                      </a:endParaRPr>
                    </a:p>
                  </a:txBody>
                  <a:tcP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510227100"/>
                  </a:ext>
                </a:extLst>
              </a:tr>
              <a:tr h="1304171">
                <a:tc>
                  <a:txBody>
                    <a:bodyPr/>
                    <a:lstStyle/>
                    <a:p>
                      <a:pPr marL="114300" marR="0" lvl="0" indent="0" algn="ctr" defTabSz="914400" rtl="0" eaLnBrk="1" fontAlgn="auto" latinLnBrk="0" hangingPunct="1">
                        <a:lnSpc>
                          <a:spcPct val="100000"/>
                        </a:lnSpc>
                        <a:spcBef>
                          <a:spcPts val="0"/>
                        </a:spcBef>
                        <a:spcAft>
                          <a:spcPts val="0"/>
                        </a:spcAft>
                        <a:buClrTx/>
                        <a:buSzTx/>
                        <a:buFontTx/>
                        <a:buNone/>
                        <a:tabLst/>
                        <a:defRPr/>
                      </a:pPr>
                      <a:r>
                        <a:rPr lang="en-US" sz="2400" b="1" kern="1200" dirty="0">
                          <a:solidFill>
                            <a:srgbClr val="0070C0"/>
                          </a:solidFill>
                          <a:latin typeface="+mn-lt"/>
                          <a:ea typeface="+mn-ea"/>
                          <a:cs typeface="+mn-cs"/>
                        </a:rPr>
                        <a:t>Building Healthy Families </a:t>
                      </a:r>
                    </a:p>
                  </a:txBody>
                  <a:tcPr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tcPr>
                </a:tc>
                <a:tc>
                  <a:txBody>
                    <a:bodyPr/>
                    <a:lstStyle/>
                    <a:p>
                      <a:pPr algn="l">
                        <a:spcAft>
                          <a:spcPts val="600"/>
                        </a:spcAft>
                      </a:pPr>
                      <a:r>
                        <a:rPr lang="en-US" sz="2400" dirty="0">
                          <a:solidFill>
                            <a:schemeClr val="tx1"/>
                          </a:solidFill>
                          <a:latin typeface="Calibri" panose="020F0502020204030204" pitchFamily="34" charset="0"/>
                        </a:rPr>
                        <a:t>Building Healthy Families offers personalized, digital support through the </a:t>
                      </a:r>
                      <a:r>
                        <a:rPr lang="en-US" sz="2400" dirty="0" err="1">
                          <a:solidFill>
                            <a:schemeClr val="tx1"/>
                          </a:solidFill>
                          <a:latin typeface="Calibri" panose="020F0502020204030204" pitchFamily="34" charset="0"/>
                        </a:rPr>
                        <a:t>Sydney</a:t>
                      </a:r>
                      <a:r>
                        <a:rPr lang="en-US" sz="2400" baseline="30000" dirty="0" err="1">
                          <a:solidFill>
                            <a:schemeClr val="tx1"/>
                          </a:solidFill>
                          <a:latin typeface="Calibri" panose="020F0502020204030204" pitchFamily="34" charset="0"/>
                        </a:rPr>
                        <a:t>SM</a:t>
                      </a:r>
                      <a:r>
                        <a:rPr lang="en-US" sz="2400" dirty="0">
                          <a:solidFill>
                            <a:schemeClr val="tx1"/>
                          </a:solidFill>
                          <a:latin typeface="Calibri" panose="020F0502020204030204" pitchFamily="34" charset="0"/>
                        </a:rPr>
                        <a:t> Health mobile app or on </a:t>
                      </a:r>
                      <a:r>
                        <a:rPr lang="en-US" sz="2400" b="0" i="0" u="none" strike="noStrike" baseline="0" dirty="0">
                          <a:solidFill>
                            <a:schemeClr val="tx1"/>
                          </a:solidFill>
                          <a:latin typeface="Calibri" panose="020F0502020204030204" pitchFamily="34" charset="0"/>
                          <a:hlinkClick r:id="rId4">
                            <a:extLst>
                              <a:ext uri="{A12FA001-AC4F-418D-AE19-62706E023703}">
                                <ahyp:hlinkClr xmlns:ahyp="http://schemas.microsoft.com/office/drawing/2018/hyperlinkcolor" val="tx"/>
                              </a:ext>
                            </a:extLst>
                          </a:hlinkClick>
                        </a:rPr>
                        <a:t>anthem.com/ca</a:t>
                      </a:r>
                      <a:r>
                        <a:rPr lang="en-US" sz="2400" dirty="0">
                          <a:solidFill>
                            <a:schemeClr val="tx1"/>
                          </a:solidFill>
                          <a:latin typeface="Calibri" panose="020F0502020204030204" pitchFamily="34" charset="0"/>
                        </a:rPr>
                        <a:t>. This all-in-one program, at no extra cost to you, can help your family grow strong whether you’re trying to conceive, expecting a child, or in the thick of raising young children. </a:t>
                      </a:r>
                      <a:endParaRPr lang="en-US" sz="3200" dirty="0">
                        <a:solidFill>
                          <a:schemeClr val="tx1"/>
                        </a:solidFill>
                        <a:latin typeface="Calibri" panose="020F0502020204030204" pitchFamily="34" charset="0"/>
                      </a:endParaRPr>
                    </a:p>
                  </a:txBody>
                  <a:tcP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306911595"/>
                  </a:ext>
                </a:extLst>
              </a:tr>
              <a:tr h="1304171">
                <a:tc>
                  <a:txBody>
                    <a:bodyPr/>
                    <a:lstStyle/>
                    <a:p>
                      <a:pPr marL="114300" marR="0" lvl="0" indent="0" algn="ctr" defTabSz="914400" rtl="0" eaLnBrk="1" fontAlgn="auto" latinLnBrk="0" hangingPunct="1">
                        <a:lnSpc>
                          <a:spcPct val="100000"/>
                        </a:lnSpc>
                        <a:spcBef>
                          <a:spcPts val="0"/>
                        </a:spcBef>
                        <a:spcAft>
                          <a:spcPts val="0"/>
                        </a:spcAft>
                        <a:buClrTx/>
                        <a:buSzTx/>
                        <a:buFontTx/>
                        <a:buNone/>
                        <a:tabLst/>
                        <a:defRPr/>
                      </a:pPr>
                      <a:r>
                        <a:rPr lang="en-US" sz="2400" b="1" dirty="0" err="1">
                          <a:solidFill>
                            <a:srgbClr val="0070C0"/>
                          </a:solidFill>
                          <a:latin typeface="+mn-lt"/>
                        </a:rPr>
                        <a:t>Livehealth</a:t>
                      </a:r>
                      <a:r>
                        <a:rPr lang="en-US" sz="2400" b="1" dirty="0">
                          <a:solidFill>
                            <a:srgbClr val="0070C0"/>
                          </a:solidFill>
                          <a:latin typeface="+mn-lt"/>
                        </a:rPr>
                        <a:t> Online</a:t>
                      </a:r>
                    </a:p>
                  </a:txBody>
                  <a:tcPr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tcPr>
                </a:tc>
                <a:tc>
                  <a:txBody>
                    <a:bodyPr/>
                    <a:lstStyle/>
                    <a:p>
                      <a:pPr>
                        <a:spcAft>
                          <a:spcPts val="600"/>
                        </a:spcAft>
                      </a:pPr>
                      <a:r>
                        <a:rPr lang="en-US" sz="2400" dirty="0">
                          <a:solidFill>
                            <a:schemeClr val="tx1"/>
                          </a:solidFill>
                          <a:latin typeface="Calibri" panose="020F0502020204030204" pitchFamily="34" charset="0"/>
                        </a:rPr>
                        <a:t>V</a:t>
                      </a:r>
                      <a:r>
                        <a:rPr lang="en-US" sz="2400" b="0" i="0" u="none" strike="noStrike" baseline="0" dirty="0">
                          <a:solidFill>
                            <a:schemeClr val="tx1"/>
                          </a:solidFill>
                          <a:latin typeface="Calibri" panose="020F0502020204030204" pitchFamily="34" charset="0"/>
                        </a:rPr>
                        <a:t>isit with a board-certified doctor using your smartphone, tablet or computer with a webcam. Doctors are available 24/7 to assess your condition and, if it’s needed, they can send a prescription to your local pharmacy. Register online and download the mobile app. </a:t>
                      </a:r>
                    </a:p>
                  </a:txBody>
                  <a:tcP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412584937"/>
                  </a:ext>
                </a:extLst>
              </a:tr>
              <a:tr h="1304171">
                <a:tc>
                  <a:txBody>
                    <a:bodyPr/>
                    <a:lstStyle/>
                    <a:p>
                      <a:pPr marL="114300" marR="0" lvl="0" indent="0" algn="ctr" defTabSz="914400" rtl="0" eaLnBrk="1" fontAlgn="auto" latinLnBrk="0" hangingPunct="1">
                        <a:lnSpc>
                          <a:spcPct val="100000"/>
                        </a:lnSpc>
                        <a:spcBef>
                          <a:spcPts val="0"/>
                        </a:spcBef>
                        <a:spcAft>
                          <a:spcPts val="0"/>
                        </a:spcAft>
                        <a:buClrTx/>
                        <a:buSzTx/>
                        <a:buFontTx/>
                        <a:buNone/>
                        <a:tabLst/>
                        <a:defRPr/>
                      </a:pPr>
                      <a:r>
                        <a:rPr lang="en-US" sz="2400" b="1" kern="1200" dirty="0">
                          <a:solidFill>
                            <a:srgbClr val="0070C0"/>
                          </a:solidFill>
                          <a:latin typeface="+mn-lt"/>
                          <a:ea typeface="+mn-ea"/>
                          <a:cs typeface="+mn-cs"/>
                        </a:rPr>
                        <a:t>24/7 Nurse Line</a:t>
                      </a:r>
                    </a:p>
                  </a:txBody>
                  <a:tcPr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tcPr>
                </a:tc>
                <a:tc>
                  <a:txBody>
                    <a:bodyPr/>
                    <a:lstStyle/>
                    <a:p>
                      <a:pPr>
                        <a:spcAft>
                          <a:spcPts val="600"/>
                        </a:spcAft>
                      </a:pPr>
                      <a:r>
                        <a:rPr lang="en-US" sz="2400" b="0" i="0" u="none" strike="noStrike" baseline="0" dirty="0">
                          <a:solidFill>
                            <a:schemeClr val="tx1"/>
                          </a:solidFill>
                          <a:latin typeface="Calibri" panose="020F0502020204030204" pitchFamily="34" charset="0"/>
                        </a:rPr>
                        <a:t>24/7 </a:t>
                      </a:r>
                      <a:r>
                        <a:rPr lang="en-US" sz="2400" b="0" i="0" u="none" strike="noStrike" baseline="0" dirty="0" err="1">
                          <a:solidFill>
                            <a:schemeClr val="tx1"/>
                          </a:solidFill>
                          <a:latin typeface="Calibri" panose="020F0502020204030204" pitchFamily="34" charset="0"/>
                        </a:rPr>
                        <a:t>NurseLine</a:t>
                      </a:r>
                      <a:r>
                        <a:rPr lang="en-US" sz="2400" b="0" i="0" u="none" strike="noStrike" baseline="0" dirty="0">
                          <a:solidFill>
                            <a:schemeClr val="tx1"/>
                          </a:solidFill>
                          <a:latin typeface="Calibri" panose="020F0502020204030204" pitchFamily="34" charset="0"/>
                        </a:rPr>
                        <a:t> serves as your first line of defense for unexpected health issues. You can call a trained, registered nurse to decide what to do about a fever, give you allergy relief tips, or advise you where to go for care. For help, look on the back of your ID card to call 24/7 </a:t>
                      </a:r>
                      <a:r>
                        <a:rPr lang="en-US" sz="2400" b="0" i="0" u="none" strike="noStrike" baseline="0" dirty="0" err="1">
                          <a:solidFill>
                            <a:schemeClr val="tx1"/>
                          </a:solidFill>
                          <a:latin typeface="Calibri" panose="020F0502020204030204" pitchFamily="34" charset="0"/>
                        </a:rPr>
                        <a:t>NurseLine</a:t>
                      </a:r>
                      <a:r>
                        <a:rPr lang="en-US" sz="2400" b="0" i="0" u="none" strike="noStrike" baseline="0" dirty="0">
                          <a:solidFill>
                            <a:schemeClr val="tx1"/>
                          </a:solidFill>
                          <a:latin typeface="Calibri" panose="020F0502020204030204" pitchFamily="34" charset="0"/>
                        </a:rPr>
                        <a:t>. </a:t>
                      </a:r>
                    </a:p>
                  </a:txBody>
                  <a:tcP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44253625"/>
                  </a:ext>
                </a:extLst>
              </a:tr>
              <a:tr h="923788">
                <a:tc>
                  <a:txBody>
                    <a:bodyPr/>
                    <a:lstStyle/>
                    <a:p>
                      <a:pPr marL="114300" marR="0" lvl="0" indent="0" algn="ctr" defTabSz="914400" rtl="0" eaLnBrk="1" fontAlgn="auto" latinLnBrk="0" hangingPunct="1">
                        <a:lnSpc>
                          <a:spcPct val="100000"/>
                        </a:lnSpc>
                        <a:spcBef>
                          <a:spcPts val="0"/>
                        </a:spcBef>
                        <a:spcAft>
                          <a:spcPts val="0"/>
                        </a:spcAft>
                        <a:buClrTx/>
                        <a:buSzTx/>
                        <a:buFontTx/>
                        <a:buNone/>
                        <a:tabLst/>
                        <a:defRPr/>
                      </a:pPr>
                      <a:r>
                        <a:rPr lang="en-US" sz="2400" b="1" kern="1200" dirty="0">
                          <a:solidFill>
                            <a:srgbClr val="0070C0"/>
                          </a:solidFill>
                          <a:latin typeface="+mn-lt"/>
                          <a:ea typeface="+mn-ea"/>
                          <a:cs typeface="+mn-cs"/>
                        </a:rPr>
                        <a:t>Anthem Total Health Select</a:t>
                      </a:r>
                    </a:p>
                  </a:txBody>
                  <a:tcPr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tcPr>
                </a:tc>
                <a:tc>
                  <a:txBody>
                    <a:bodyPr/>
                    <a:lstStyle/>
                    <a:p>
                      <a:pPr>
                        <a:spcAft>
                          <a:spcPts val="600"/>
                        </a:spcAft>
                      </a:pPr>
                      <a:r>
                        <a:rPr lang="en-US" sz="2400" b="0" i="0" u="none" strike="noStrike" kern="1200" baseline="0" dirty="0">
                          <a:solidFill>
                            <a:schemeClr val="tx1"/>
                          </a:solidFill>
                          <a:latin typeface="Calibri" panose="020F0502020204030204" pitchFamily="34" charset="0"/>
                          <a:ea typeface="+mn-ea"/>
                          <a:cs typeface="+mn-cs"/>
                        </a:rPr>
                        <a:t>a new platform to help you navigate benefits, coordinate care, and access well-being resources for Anthem PPO/EPO/HDHP Members .  Register for the Sydney app </a:t>
                      </a:r>
                      <a:r>
                        <a:rPr kumimoji="0" lang="en-US" sz="2400" b="0" i="0" u="none" strike="noStrike" kern="1200" cap="none" normalizeH="0" baseline="0" noProof="0" dirty="0">
                          <a:ln>
                            <a:noFill/>
                          </a:ln>
                          <a:solidFill>
                            <a:schemeClr val="tx1"/>
                          </a:solidFill>
                          <a:effectLst/>
                          <a:uLnTx/>
                          <a:uFillTx/>
                          <a:latin typeface="+mn-lt"/>
                          <a:ea typeface="+mn-ea"/>
                          <a:cs typeface="+mn-cs"/>
                          <a:hlinkClick r:id="rId3">
                            <a:extLst>
                              <a:ext uri="{A12FA001-AC4F-418D-AE19-62706E023703}">
                                <ahyp:hlinkClr xmlns:ahyp="http://schemas.microsoft.com/office/drawing/2018/hyperlinkcolor" val="tx"/>
                              </a:ext>
                            </a:extLst>
                          </a:hlinkClick>
                        </a:rPr>
                        <a:t>anthem.com/ca/register </a:t>
                      </a:r>
                      <a:r>
                        <a:rPr kumimoji="0" lang="en-US" sz="2400" b="0" i="0" u="none" strike="noStrike" kern="1200" cap="none" normalizeH="0" baseline="0" noProof="0" dirty="0">
                          <a:ln>
                            <a:noFill/>
                          </a:ln>
                          <a:solidFill>
                            <a:schemeClr val="tx1"/>
                          </a:solidFill>
                          <a:effectLst/>
                          <a:uLnTx/>
                          <a:uFillTx/>
                          <a:latin typeface="+mn-lt"/>
                          <a:ea typeface="+mn-ea"/>
                          <a:cs typeface="+mn-cs"/>
                        </a:rPr>
                        <a:t> to access. </a:t>
                      </a:r>
                      <a:endParaRPr lang="en-US" sz="2400" b="0" i="0" u="none" strike="noStrike" kern="1200" baseline="0" dirty="0">
                        <a:solidFill>
                          <a:schemeClr val="tx1"/>
                        </a:solidFill>
                        <a:latin typeface="Calibri" panose="020F0502020204030204" pitchFamily="34" charset="0"/>
                        <a:ea typeface="+mn-ea"/>
                        <a:cs typeface="+mn-cs"/>
                      </a:endParaRPr>
                    </a:p>
                  </a:txBody>
                  <a:tcP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475050624"/>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46574" y="104696"/>
            <a:ext cx="19808825" cy="1424305"/>
          </a:xfrm>
          <a:custGeom>
            <a:avLst/>
            <a:gdLst/>
            <a:ahLst/>
            <a:cxnLst/>
            <a:rect l="l" t="t" r="r" b="b"/>
            <a:pathLst>
              <a:path w="19808825" h="1424305">
                <a:moveTo>
                  <a:pt x="19666471" y="0"/>
                </a:moveTo>
                <a:lnTo>
                  <a:pt x="141977" y="0"/>
                </a:lnTo>
                <a:lnTo>
                  <a:pt x="97100" y="7236"/>
                </a:lnTo>
                <a:lnTo>
                  <a:pt x="58125" y="27388"/>
                </a:lnTo>
                <a:lnTo>
                  <a:pt x="27392" y="58118"/>
                </a:lnTo>
                <a:lnTo>
                  <a:pt x="7237" y="97090"/>
                </a:lnTo>
                <a:lnTo>
                  <a:pt x="0" y="141967"/>
                </a:lnTo>
                <a:lnTo>
                  <a:pt x="0" y="1281894"/>
                </a:lnTo>
                <a:lnTo>
                  <a:pt x="7237" y="1326771"/>
                </a:lnTo>
                <a:lnTo>
                  <a:pt x="27392" y="1365743"/>
                </a:lnTo>
                <a:lnTo>
                  <a:pt x="58125" y="1396473"/>
                </a:lnTo>
                <a:lnTo>
                  <a:pt x="97100" y="1416625"/>
                </a:lnTo>
                <a:lnTo>
                  <a:pt x="141977" y="1423862"/>
                </a:lnTo>
                <a:lnTo>
                  <a:pt x="19666471" y="1423862"/>
                </a:lnTo>
                <a:lnTo>
                  <a:pt x="19711348" y="1416625"/>
                </a:lnTo>
                <a:lnTo>
                  <a:pt x="19750320" y="1396473"/>
                </a:lnTo>
                <a:lnTo>
                  <a:pt x="19781050" y="1365743"/>
                </a:lnTo>
                <a:lnTo>
                  <a:pt x="19801202" y="1326771"/>
                </a:lnTo>
                <a:lnTo>
                  <a:pt x="19808438" y="1281894"/>
                </a:lnTo>
                <a:lnTo>
                  <a:pt x="19808438" y="141967"/>
                </a:lnTo>
                <a:lnTo>
                  <a:pt x="19801202" y="97090"/>
                </a:lnTo>
                <a:lnTo>
                  <a:pt x="19781050" y="58118"/>
                </a:lnTo>
                <a:lnTo>
                  <a:pt x="19750320" y="27388"/>
                </a:lnTo>
                <a:lnTo>
                  <a:pt x="19711348" y="7236"/>
                </a:lnTo>
                <a:lnTo>
                  <a:pt x="19666471" y="0"/>
                </a:lnTo>
                <a:close/>
              </a:path>
            </a:pathLst>
          </a:custGeom>
          <a:solidFill>
            <a:srgbClr val="4D4D4D"/>
          </a:solidFill>
        </p:spPr>
        <p:txBody>
          <a:bodyPr wrap="square" lIns="0" tIns="0" rIns="0" bIns="0" rtlCol="0"/>
          <a:lstStyle/>
          <a:p>
            <a:endParaRPr/>
          </a:p>
        </p:txBody>
      </p:sp>
      <p:sp>
        <p:nvSpPr>
          <p:cNvPr id="4" name="object 4"/>
          <p:cNvSpPr/>
          <p:nvPr/>
        </p:nvSpPr>
        <p:spPr>
          <a:xfrm>
            <a:off x="146574" y="9778584"/>
            <a:ext cx="15976600" cy="1424305"/>
          </a:xfrm>
          <a:custGeom>
            <a:avLst/>
            <a:gdLst/>
            <a:ahLst/>
            <a:cxnLst/>
            <a:rect l="l" t="t" r="r" b="b"/>
            <a:pathLst>
              <a:path w="15976600" h="1424304">
                <a:moveTo>
                  <a:pt x="15739228" y="0"/>
                </a:moveTo>
                <a:lnTo>
                  <a:pt x="237303" y="0"/>
                </a:lnTo>
                <a:lnTo>
                  <a:pt x="189478" y="4822"/>
                </a:lnTo>
                <a:lnTo>
                  <a:pt x="144934" y="18652"/>
                </a:lnTo>
                <a:lnTo>
                  <a:pt x="104625" y="40535"/>
                </a:lnTo>
                <a:lnTo>
                  <a:pt x="69504" y="69517"/>
                </a:lnTo>
                <a:lnTo>
                  <a:pt x="40527" y="104644"/>
                </a:lnTo>
                <a:lnTo>
                  <a:pt x="18648" y="144961"/>
                </a:lnTo>
                <a:lnTo>
                  <a:pt x="4821" y="189512"/>
                </a:lnTo>
                <a:lnTo>
                  <a:pt x="0" y="237345"/>
                </a:lnTo>
                <a:lnTo>
                  <a:pt x="0" y="1186548"/>
                </a:lnTo>
                <a:lnTo>
                  <a:pt x="4821" y="1234376"/>
                </a:lnTo>
                <a:lnTo>
                  <a:pt x="18648" y="1278923"/>
                </a:lnTo>
                <a:lnTo>
                  <a:pt x="40527" y="1319234"/>
                </a:lnTo>
                <a:lnTo>
                  <a:pt x="69504" y="1354356"/>
                </a:lnTo>
                <a:lnTo>
                  <a:pt x="104625" y="1383333"/>
                </a:lnTo>
                <a:lnTo>
                  <a:pt x="144934" y="1405213"/>
                </a:lnTo>
                <a:lnTo>
                  <a:pt x="189478" y="1419041"/>
                </a:lnTo>
                <a:lnTo>
                  <a:pt x="237303" y="1423862"/>
                </a:lnTo>
                <a:lnTo>
                  <a:pt x="15739228" y="1423862"/>
                </a:lnTo>
                <a:lnTo>
                  <a:pt x="15787060" y="1419041"/>
                </a:lnTo>
                <a:lnTo>
                  <a:pt x="15831612" y="1405213"/>
                </a:lnTo>
                <a:lnTo>
                  <a:pt x="15871929" y="1383333"/>
                </a:lnTo>
                <a:lnTo>
                  <a:pt x="15907055" y="1354356"/>
                </a:lnTo>
                <a:lnTo>
                  <a:pt x="15936038" y="1319234"/>
                </a:lnTo>
                <a:lnTo>
                  <a:pt x="15957921" y="1278923"/>
                </a:lnTo>
                <a:lnTo>
                  <a:pt x="15971751" y="1234376"/>
                </a:lnTo>
                <a:lnTo>
                  <a:pt x="15976573" y="1186548"/>
                </a:lnTo>
                <a:lnTo>
                  <a:pt x="15976573" y="237345"/>
                </a:lnTo>
                <a:lnTo>
                  <a:pt x="15971751" y="189512"/>
                </a:lnTo>
                <a:lnTo>
                  <a:pt x="15957921" y="144961"/>
                </a:lnTo>
                <a:lnTo>
                  <a:pt x="15936038" y="104644"/>
                </a:lnTo>
                <a:lnTo>
                  <a:pt x="15907055" y="69517"/>
                </a:lnTo>
                <a:lnTo>
                  <a:pt x="15871929" y="40535"/>
                </a:lnTo>
                <a:lnTo>
                  <a:pt x="15831612" y="18652"/>
                </a:lnTo>
                <a:lnTo>
                  <a:pt x="15787060" y="4822"/>
                </a:lnTo>
                <a:lnTo>
                  <a:pt x="15739228" y="0"/>
                </a:lnTo>
                <a:close/>
              </a:path>
            </a:pathLst>
          </a:custGeom>
          <a:solidFill>
            <a:srgbClr val="850038"/>
          </a:solidFill>
        </p:spPr>
        <p:txBody>
          <a:bodyPr wrap="square" lIns="0" tIns="0" rIns="0" bIns="0" rtlCol="0"/>
          <a:lstStyle/>
          <a:p>
            <a:endParaRPr/>
          </a:p>
        </p:txBody>
      </p:sp>
      <p:pic>
        <p:nvPicPr>
          <p:cNvPr id="5" name="object 5"/>
          <p:cNvPicPr/>
          <p:nvPr/>
        </p:nvPicPr>
        <p:blipFill>
          <a:blip r:embed="rId2" cstate="print"/>
          <a:stretch>
            <a:fillRect/>
          </a:stretch>
        </p:blipFill>
        <p:spPr>
          <a:xfrm>
            <a:off x="16394577" y="10259490"/>
            <a:ext cx="3477459" cy="558782"/>
          </a:xfrm>
          <a:prstGeom prst="rect">
            <a:avLst/>
          </a:prstGeom>
        </p:spPr>
      </p:pic>
      <p:sp>
        <p:nvSpPr>
          <p:cNvPr id="6" name="object 6"/>
          <p:cNvSpPr txBox="1">
            <a:spLocks noGrp="1"/>
          </p:cNvSpPr>
          <p:nvPr>
            <p:ph type="title"/>
          </p:nvPr>
        </p:nvSpPr>
        <p:spPr>
          <a:prstGeom prst="rect">
            <a:avLst/>
          </a:prstGeom>
        </p:spPr>
        <p:txBody>
          <a:bodyPr vert="horz" wrap="square" lIns="0" tIns="17145" rIns="0" bIns="0" rtlCol="0">
            <a:spAutoFit/>
          </a:bodyPr>
          <a:lstStyle/>
          <a:p>
            <a:pPr marL="320675">
              <a:lnSpc>
                <a:spcPct val="100000"/>
              </a:lnSpc>
              <a:spcBef>
                <a:spcPts val="135"/>
              </a:spcBef>
            </a:pPr>
            <a:r>
              <a:rPr dirty="0"/>
              <a:t>Engage</a:t>
            </a:r>
            <a:r>
              <a:rPr spc="-150" dirty="0"/>
              <a:t> </a:t>
            </a:r>
            <a:r>
              <a:rPr dirty="0"/>
              <a:t>With</a:t>
            </a:r>
            <a:r>
              <a:rPr spc="-225" dirty="0"/>
              <a:t> </a:t>
            </a:r>
            <a:r>
              <a:rPr spc="-465" dirty="0"/>
              <a:t>Y</a:t>
            </a:r>
            <a:r>
              <a:rPr spc="85" dirty="0"/>
              <a:t>our</a:t>
            </a:r>
            <a:r>
              <a:rPr spc="-120" dirty="0"/>
              <a:t> </a:t>
            </a:r>
            <a:r>
              <a:rPr spc="-10" dirty="0"/>
              <a:t>Health</a:t>
            </a:r>
          </a:p>
        </p:txBody>
      </p:sp>
      <p:sp>
        <p:nvSpPr>
          <p:cNvPr id="8" name="object 8"/>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spc="-20" dirty="0"/>
              <a:t>202</a:t>
            </a:r>
            <a:r>
              <a:rPr lang="en-US" spc="-20" dirty="0"/>
              <a:t>7</a:t>
            </a:r>
            <a:endParaRPr spc="-20" dirty="0"/>
          </a:p>
        </p:txBody>
      </p:sp>
      <p:pic>
        <p:nvPicPr>
          <p:cNvPr id="10" name="Picture 9">
            <a:extLst>
              <a:ext uri="{FF2B5EF4-FFF2-40B4-BE49-F238E27FC236}">
                <a16:creationId xmlns:a16="http://schemas.microsoft.com/office/drawing/2014/main" id="{BB7B785B-4F66-B6F5-6D16-5C9CDE3F5EC6}"/>
              </a:ext>
            </a:extLst>
          </p:cNvPr>
          <p:cNvPicPr>
            <a:picLocks noChangeAspect="1"/>
          </p:cNvPicPr>
          <p:nvPr/>
        </p:nvPicPr>
        <p:blipFill>
          <a:blip r:embed="rId3"/>
          <a:stretch>
            <a:fillRect/>
          </a:stretch>
        </p:blipFill>
        <p:spPr>
          <a:xfrm>
            <a:off x="857774" y="2031572"/>
            <a:ext cx="14554200" cy="7244247"/>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46574" y="104696"/>
            <a:ext cx="19808825" cy="1424305"/>
          </a:xfrm>
          <a:custGeom>
            <a:avLst/>
            <a:gdLst/>
            <a:ahLst/>
            <a:cxnLst/>
            <a:rect l="l" t="t" r="r" b="b"/>
            <a:pathLst>
              <a:path w="19808825" h="1424305">
                <a:moveTo>
                  <a:pt x="19666471" y="0"/>
                </a:moveTo>
                <a:lnTo>
                  <a:pt x="141977" y="0"/>
                </a:lnTo>
                <a:lnTo>
                  <a:pt x="97100" y="7236"/>
                </a:lnTo>
                <a:lnTo>
                  <a:pt x="58125" y="27388"/>
                </a:lnTo>
                <a:lnTo>
                  <a:pt x="27392" y="58118"/>
                </a:lnTo>
                <a:lnTo>
                  <a:pt x="7237" y="97090"/>
                </a:lnTo>
                <a:lnTo>
                  <a:pt x="0" y="141967"/>
                </a:lnTo>
                <a:lnTo>
                  <a:pt x="0" y="1281894"/>
                </a:lnTo>
                <a:lnTo>
                  <a:pt x="7237" y="1326771"/>
                </a:lnTo>
                <a:lnTo>
                  <a:pt x="27392" y="1365743"/>
                </a:lnTo>
                <a:lnTo>
                  <a:pt x="58125" y="1396473"/>
                </a:lnTo>
                <a:lnTo>
                  <a:pt x="97100" y="1416625"/>
                </a:lnTo>
                <a:lnTo>
                  <a:pt x="141977" y="1423862"/>
                </a:lnTo>
                <a:lnTo>
                  <a:pt x="19666471" y="1423862"/>
                </a:lnTo>
                <a:lnTo>
                  <a:pt x="19711348" y="1416625"/>
                </a:lnTo>
                <a:lnTo>
                  <a:pt x="19750320" y="1396473"/>
                </a:lnTo>
                <a:lnTo>
                  <a:pt x="19781050" y="1365743"/>
                </a:lnTo>
                <a:lnTo>
                  <a:pt x="19801202" y="1326771"/>
                </a:lnTo>
                <a:lnTo>
                  <a:pt x="19808438" y="1281894"/>
                </a:lnTo>
                <a:lnTo>
                  <a:pt x="19808438" y="141967"/>
                </a:lnTo>
                <a:lnTo>
                  <a:pt x="19801202" y="97090"/>
                </a:lnTo>
                <a:lnTo>
                  <a:pt x="19781050" y="58118"/>
                </a:lnTo>
                <a:lnTo>
                  <a:pt x="19750320" y="27388"/>
                </a:lnTo>
                <a:lnTo>
                  <a:pt x="19711348" y="7236"/>
                </a:lnTo>
                <a:lnTo>
                  <a:pt x="19666471" y="0"/>
                </a:lnTo>
                <a:close/>
              </a:path>
            </a:pathLst>
          </a:custGeom>
          <a:solidFill>
            <a:srgbClr val="4D4D4D"/>
          </a:solidFill>
        </p:spPr>
        <p:txBody>
          <a:bodyPr wrap="square" lIns="0" tIns="0" rIns="0" bIns="0" rtlCol="0"/>
          <a:lstStyle/>
          <a:p>
            <a:endParaRPr/>
          </a:p>
        </p:txBody>
      </p:sp>
      <p:sp>
        <p:nvSpPr>
          <p:cNvPr id="4" name="object 4"/>
          <p:cNvSpPr/>
          <p:nvPr/>
        </p:nvSpPr>
        <p:spPr>
          <a:xfrm>
            <a:off x="146574" y="9778584"/>
            <a:ext cx="15976600" cy="1424305"/>
          </a:xfrm>
          <a:custGeom>
            <a:avLst/>
            <a:gdLst/>
            <a:ahLst/>
            <a:cxnLst/>
            <a:rect l="l" t="t" r="r" b="b"/>
            <a:pathLst>
              <a:path w="15976600" h="1424304">
                <a:moveTo>
                  <a:pt x="15739228" y="0"/>
                </a:moveTo>
                <a:lnTo>
                  <a:pt x="237303" y="0"/>
                </a:lnTo>
                <a:lnTo>
                  <a:pt x="189478" y="4822"/>
                </a:lnTo>
                <a:lnTo>
                  <a:pt x="144934" y="18652"/>
                </a:lnTo>
                <a:lnTo>
                  <a:pt x="104625" y="40535"/>
                </a:lnTo>
                <a:lnTo>
                  <a:pt x="69504" y="69517"/>
                </a:lnTo>
                <a:lnTo>
                  <a:pt x="40527" y="104644"/>
                </a:lnTo>
                <a:lnTo>
                  <a:pt x="18648" y="144961"/>
                </a:lnTo>
                <a:lnTo>
                  <a:pt x="4821" y="189512"/>
                </a:lnTo>
                <a:lnTo>
                  <a:pt x="0" y="237345"/>
                </a:lnTo>
                <a:lnTo>
                  <a:pt x="0" y="1186548"/>
                </a:lnTo>
                <a:lnTo>
                  <a:pt x="4821" y="1234376"/>
                </a:lnTo>
                <a:lnTo>
                  <a:pt x="18648" y="1278923"/>
                </a:lnTo>
                <a:lnTo>
                  <a:pt x="40527" y="1319234"/>
                </a:lnTo>
                <a:lnTo>
                  <a:pt x="69504" y="1354356"/>
                </a:lnTo>
                <a:lnTo>
                  <a:pt x="104625" y="1383333"/>
                </a:lnTo>
                <a:lnTo>
                  <a:pt x="144934" y="1405213"/>
                </a:lnTo>
                <a:lnTo>
                  <a:pt x="189478" y="1419041"/>
                </a:lnTo>
                <a:lnTo>
                  <a:pt x="237303" y="1423862"/>
                </a:lnTo>
                <a:lnTo>
                  <a:pt x="15739228" y="1423862"/>
                </a:lnTo>
                <a:lnTo>
                  <a:pt x="15787060" y="1419041"/>
                </a:lnTo>
                <a:lnTo>
                  <a:pt x="15831612" y="1405213"/>
                </a:lnTo>
                <a:lnTo>
                  <a:pt x="15871929" y="1383333"/>
                </a:lnTo>
                <a:lnTo>
                  <a:pt x="15907055" y="1354356"/>
                </a:lnTo>
                <a:lnTo>
                  <a:pt x="15936038" y="1319234"/>
                </a:lnTo>
                <a:lnTo>
                  <a:pt x="15957921" y="1278923"/>
                </a:lnTo>
                <a:lnTo>
                  <a:pt x="15971751" y="1234376"/>
                </a:lnTo>
                <a:lnTo>
                  <a:pt x="15976573" y="1186548"/>
                </a:lnTo>
                <a:lnTo>
                  <a:pt x="15976573" y="237345"/>
                </a:lnTo>
                <a:lnTo>
                  <a:pt x="15971751" y="189512"/>
                </a:lnTo>
                <a:lnTo>
                  <a:pt x="15957921" y="144961"/>
                </a:lnTo>
                <a:lnTo>
                  <a:pt x="15936038" y="104644"/>
                </a:lnTo>
                <a:lnTo>
                  <a:pt x="15907055" y="69517"/>
                </a:lnTo>
                <a:lnTo>
                  <a:pt x="15871929" y="40535"/>
                </a:lnTo>
                <a:lnTo>
                  <a:pt x="15831612" y="18652"/>
                </a:lnTo>
                <a:lnTo>
                  <a:pt x="15787060" y="4822"/>
                </a:lnTo>
                <a:lnTo>
                  <a:pt x="15739228" y="0"/>
                </a:lnTo>
                <a:close/>
              </a:path>
            </a:pathLst>
          </a:custGeom>
          <a:solidFill>
            <a:srgbClr val="850038"/>
          </a:solidFill>
        </p:spPr>
        <p:txBody>
          <a:bodyPr wrap="square" lIns="0" tIns="0" rIns="0" bIns="0" rtlCol="0"/>
          <a:lstStyle/>
          <a:p>
            <a:endParaRPr/>
          </a:p>
        </p:txBody>
      </p:sp>
      <p:pic>
        <p:nvPicPr>
          <p:cNvPr id="5" name="object 5"/>
          <p:cNvPicPr/>
          <p:nvPr/>
        </p:nvPicPr>
        <p:blipFill>
          <a:blip r:embed="rId2" cstate="print"/>
          <a:stretch>
            <a:fillRect/>
          </a:stretch>
        </p:blipFill>
        <p:spPr>
          <a:xfrm>
            <a:off x="16394577" y="10259490"/>
            <a:ext cx="3477459" cy="558782"/>
          </a:xfrm>
          <a:prstGeom prst="rect">
            <a:avLst/>
          </a:prstGeom>
        </p:spPr>
      </p:pic>
      <p:sp>
        <p:nvSpPr>
          <p:cNvPr id="6" name="object 6"/>
          <p:cNvSpPr txBox="1">
            <a:spLocks noGrp="1"/>
          </p:cNvSpPr>
          <p:nvPr>
            <p:ph type="title"/>
          </p:nvPr>
        </p:nvSpPr>
        <p:spPr>
          <a:prstGeom prst="rect">
            <a:avLst/>
          </a:prstGeom>
        </p:spPr>
        <p:txBody>
          <a:bodyPr vert="horz" wrap="square" lIns="0" tIns="17145" rIns="0" bIns="0" rtlCol="0">
            <a:spAutoFit/>
          </a:bodyPr>
          <a:lstStyle/>
          <a:p>
            <a:pPr marL="320675">
              <a:lnSpc>
                <a:spcPct val="100000"/>
              </a:lnSpc>
              <a:spcBef>
                <a:spcPts val="135"/>
              </a:spcBef>
            </a:pPr>
            <a:r>
              <a:rPr dirty="0"/>
              <a:t>Engage</a:t>
            </a:r>
            <a:r>
              <a:rPr spc="-150" dirty="0"/>
              <a:t> </a:t>
            </a:r>
            <a:r>
              <a:rPr dirty="0"/>
              <a:t>With</a:t>
            </a:r>
            <a:r>
              <a:rPr spc="-225" dirty="0"/>
              <a:t> </a:t>
            </a:r>
            <a:r>
              <a:rPr spc="-465" dirty="0"/>
              <a:t>Y</a:t>
            </a:r>
            <a:r>
              <a:rPr spc="85" dirty="0"/>
              <a:t>our</a:t>
            </a:r>
            <a:r>
              <a:rPr spc="-120" dirty="0"/>
              <a:t> </a:t>
            </a:r>
            <a:r>
              <a:rPr spc="-10" dirty="0"/>
              <a:t>Health</a:t>
            </a:r>
          </a:p>
        </p:txBody>
      </p:sp>
      <p:sp>
        <p:nvSpPr>
          <p:cNvPr id="8" name="object 8"/>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spc="-20" dirty="0"/>
              <a:t>202</a:t>
            </a:r>
            <a:r>
              <a:rPr lang="en-US" spc="-20" dirty="0"/>
              <a:t>7</a:t>
            </a:r>
            <a:endParaRPr spc="-20" dirty="0"/>
          </a:p>
        </p:txBody>
      </p:sp>
      <p:pic>
        <p:nvPicPr>
          <p:cNvPr id="10" name="Picture 9">
            <a:extLst>
              <a:ext uri="{FF2B5EF4-FFF2-40B4-BE49-F238E27FC236}">
                <a16:creationId xmlns:a16="http://schemas.microsoft.com/office/drawing/2014/main" id="{1DDFBC87-88EE-0D33-894A-9D5FB40B54BC}"/>
              </a:ext>
            </a:extLst>
          </p:cNvPr>
          <p:cNvPicPr>
            <a:picLocks noChangeAspect="1"/>
          </p:cNvPicPr>
          <p:nvPr/>
        </p:nvPicPr>
        <p:blipFill>
          <a:blip r:embed="rId3"/>
          <a:stretch>
            <a:fillRect/>
          </a:stretch>
        </p:blipFill>
        <p:spPr>
          <a:xfrm>
            <a:off x="1212850" y="2263818"/>
            <a:ext cx="14020800" cy="6781714"/>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145" rIns="0" bIns="0" rtlCol="0">
            <a:spAutoFit/>
          </a:bodyPr>
          <a:lstStyle/>
          <a:p>
            <a:pPr marL="320675">
              <a:lnSpc>
                <a:spcPct val="100000"/>
              </a:lnSpc>
              <a:spcBef>
                <a:spcPts val="135"/>
              </a:spcBef>
            </a:pPr>
            <a:r>
              <a:rPr dirty="0"/>
              <a:t>Engage</a:t>
            </a:r>
            <a:r>
              <a:rPr spc="-150" dirty="0"/>
              <a:t> </a:t>
            </a:r>
            <a:r>
              <a:rPr dirty="0"/>
              <a:t>With</a:t>
            </a:r>
            <a:r>
              <a:rPr spc="-225" dirty="0"/>
              <a:t> </a:t>
            </a:r>
            <a:r>
              <a:rPr spc="-465" dirty="0"/>
              <a:t>Y</a:t>
            </a:r>
            <a:r>
              <a:rPr spc="85" dirty="0"/>
              <a:t>our</a:t>
            </a:r>
            <a:r>
              <a:rPr spc="-120" dirty="0"/>
              <a:t> </a:t>
            </a:r>
            <a:r>
              <a:rPr spc="-10" dirty="0"/>
              <a:t>Health</a:t>
            </a:r>
          </a:p>
        </p:txBody>
      </p:sp>
      <p:sp>
        <p:nvSpPr>
          <p:cNvPr id="6" name="object 6"/>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spc="-20" dirty="0"/>
              <a:t>202</a:t>
            </a:r>
            <a:r>
              <a:rPr lang="en-US" spc="-20" dirty="0"/>
              <a:t>7</a:t>
            </a:r>
            <a:endParaRPr spc="-20" dirty="0"/>
          </a:p>
        </p:txBody>
      </p:sp>
      <p:sp>
        <p:nvSpPr>
          <p:cNvPr id="3" name="object 3"/>
          <p:cNvSpPr txBox="1"/>
          <p:nvPr/>
        </p:nvSpPr>
        <p:spPr>
          <a:xfrm>
            <a:off x="920744" y="2253516"/>
            <a:ext cx="3928110" cy="629285"/>
          </a:xfrm>
          <a:prstGeom prst="rect">
            <a:avLst/>
          </a:prstGeom>
        </p:spPr>
        <p:txBody>
          <a:bodyPr vert="horz" wrap="square" lIns="0" tIns="13335" rIns="0" bIns="0" rtlCol="0">
            <a:spAutoFit/>
          </a:bodyPr>
          <a:lstStyle/>
          <a:p>
            <a:pPr marL="12700">
              <a:lnSpc>
                <a:spcPct val="100000"/>
              </a:lnSpc>
              <a:spcBef>
                <a:spcPts val="105"/>
              </a:spcBef>
            </a:pPr>
            <a:r>
              <a:rPr sz="3950" b="0" spc="-35" dirty="0">
                <a:solidFill>
                  <a:srgbClr val="850038"/>
                </a:solidFill>
                <a:latin typeface="Montserrat Medium"/>
                <a:cs typeface="Montserrat Medium"/>
              </a:rPr>
              <a:t>Preventive</a:t>
            </a:r>
            <a:r>
              <a:rPr sz="3950" b="0" spc="-210" dirty="0">
                <a:solidFill>
                  <a:srgbClr val="850038"/>
                </a:solidFill>
                <a:latin typeface="Montserrat Medium"/>
                <a:cs typeface="Montserrat Medium"/>
              </a:rPr>
              <a:t> </a:t>
            </a:r>
            <a:r>
              <a:rPr sz="3950" b="0" spc="-20" dirty="0">
                <a:solidFill>
                  <a:srgbClr val="850038"/>
                </a:solidFill>
                <a:latin typeface="Montserrat Medium"/>
                <a:cs typeface="Montserrat Medium"/>
              </a:rPr>
              <a:t>care</a:t>
            </a:r>
            <a:endParaRPr sz="3950" dirty="0">
              <a:latin typeface="Montserrat Medium"/>
              <a:cs typeface="Montserrat Medium"/>
            </a:endParaRPr>
          </a:p>
        </p:txBody>
      </p:sp>
      <p:sp>
        <p:nvSpPr>
          <p:cNvPr id="4" name="object 4"/>
          <p:cNvSpPr txBox="1"/>
          <p:nvPr/>
        </p:nvSpPr>
        <p:spPr>
          <a:xfrm>
            <a:off x="888840" y="3496806"/>
            <a:ext cx="8899692" cy="4846198"/>
          </a:xfrm>
          <a:prstGeom prst="rect">
            <a:avLst/>
          </a:prstGeom>
        </p:spPr>
        <p:txBody>
          <a:bodyPr vert="horz" wrap="square" lIns="0" tIns="11430" rIns="0" bIns="0" rtlCol="0">
            <a:spAutoFit/>
          </a:bodyPr>
          <a:lstStyle/>
          <a:p>
            <a:pPr marL="12700">
              <a:spcBef>
                <a:spcPts val="90"/>
              </a:spcBef>
            </a:pPr>
            <a:r>
              <a:rPr sz="3200" b="0" spc="-20" dirty="0">
                <a:solidFill>
                  <a:srgbClr val="850038"/>
                </a:solidFill>
                <a:latin typeface="Montserrat Medium"/>
                <a:cs typeface="Montserrat Medium"/>
              </a:rPr>
              <a:t>Preventive</a:t>
            </a:r>
            <a:r>
              <a:rPr sz="3200" b="0" spc="-160" dirty="0">
                <a:solidFill>
                  <a:srgbClr val="850038"/>
                </a:solidFill>
                <a:latin typeface="Montserrat Medium"/>
                <a:cs typeface="Montserrat Medium"/>
              </a:rPr>
              <a:t> </a:t>
            </a:r>
            <a:r>
              <a:rPr sz="3200" b="0" dirty="0">
                <a:solidFill>
                  <a:srgbClr val="850038"/>
                </a:solidFill>
                <a:latin typeface="Montserrat Medium"/>
                <a:cs typeface="Montserrat Medium"/>
              </a:rPr>
              <a:t>care</a:t>
            </a:r>
            <a:r>
              <a:rPr sz="3200" b="0" spc="-60" dirty="0">
                <a:solidFill>
                  <a:srgbClr val="850038"/>
                </a:solidFill>
                <a:latin typeface="Montserrat Medium"/>
                <a:cs typeface="Montserrat Medium"/>
              </a:rPr>
              <a:t> </a:t>
            </a:r>
            <a:r>
              <a:rPr sz="3200" b="0" dirty="0">
                <a:solidFill>
                  <a:srgbClr val="850038"/>
                </a:solidFill>
                <a:latin typeface="Montserrat Medium"/>
                <a:cs typeface="Montserrat Medium"/>
              </a:rPr>
              <a:t>is</a:t>
            </a:r>
            <a:r>
              <a:rPr sz="3200" b="0" spc="-65" dirty="0">
                <a:solidFill>
                  <a:srgbClr val="850038"/>
                </a:solidFill>
                <a:latin typeface="Montserrat Medium"/>
                <a:cs typeface="Montserrat Medium"/>
              </a:rPr>
              <a:t> </a:t>
            </a:r>
            <a:r>
              <a:rPr sz="3200" b="0" dirty="0">
                <a:solidFill>
                  <a:srgbClr val="850038"/>
                </a:solidFill>
                <a:latin typeface="Montserrat Medium"/>
                <a:cs typeface="Montserrat Medium"/>
              </a:rPr>
              <a:t>100%</a:t>
            </a:r>
            <a:r>
              <a:rPr sz="3200" b="0" spc="-50" dirty="0">
                <a:solidFill>
                  <a:srgbClr val="850038"/>
                </a:solidFill>
                <a:latin typeface="Montserrat Medium"/>
                <a:cs typeface="Montserrat Medium"/>
              </a:rPr>
              <a:t> </a:t>
            </a:r>
            <a:r>
              <a:rPr sz="3200" b="0" dirty="0">
                <a:solidFill>
                  <a:srgbClr val="850038"/>
                </a:solidFill>
                <a:latin typeface="Montserrat Medium"/>
                <a:cs typeface="Montserrat Medium"/>
              </a:rPr>
              <a:t>covered</a:t>
            </a:r>
            <a:r>
              <a:rPr sz="3200" b="0" spc="-35" dirty="0">
                <a:solidFill>
                  <a:srgbClr val="850038"/>
                </a:solidFill>
                <a:latin typeface="Montserrat Medium"/>
                <a:cs typeface="Montserrat Medium"/>
              </a:rPr>
              <a:t> </a:t>
            </a:r>
            <a:r>
              <a:rPr sz="3200" b="0" spc="-10" dirty="0">
                <a:solidFill>
                  <a:srgbClr val="850038"/>
                </a:solidFill>
                <a:latin typeface="Montserrat Medium"/>
                <a:cs typeface="Montserrat Medium"/>
              </a:rPr>
              <a:t>in-network</a:t>
            </a:r>
            <a:endParaRPr lang="en-US" sz="3200" b="0" spc="-10" dirty="0">
              <a:solidFill>
                <a:srgbClr val="850038"/>
              </a:solidFill>
              <a:latin typeface="Montserrat Medium"/>
              <a:cs typeface="Montserrat Medium"/>
            </a:endParaRPr>
          </a:p>
          <a:p>
            <a:pPr marL="12700">
              <a:spcBef>
                <a:spcPts val="90"/>
              </a:spcBef>
            </a:pPr>
            <a:endParaRPr sz="3200" dirty="0">
              <a:latin typeface="Montserrat Medium"/>
              <a:cs typeface="Montserrat Medium"/>
            </a:endParaRPr>
          </a:p>
          <a:p>
            <a:pPr marL="766445" marR="5080" indent="-377190">
              <a:spcBef>
                <a:spcPts val="5"/>
              </a:spcBef>
              <a:buFont typeface="Arial"/>
              <a:buChar char="•"/>
              <a:tabLst>
                <a:tab pos="766445" algn="l"/>
              </a:tabLst>
            </a:pPr>
            <a:r>
              <a:rPr sz="2800" dirty="0">
                <a:solidFill>
                  <a:srgbClr val="850038"/>
                </a:solidFill>
                <a:latin typeface="Montserrat Medium"/>
              </a:rPr>
              <a:t>Preventive care = annual exam and lab tests to monitor health and detect potential issues</a:t>
            </a:r>
          </a:p>
          <a:p>
            <a:pPr marL="766445" marR="1121410" indent="-377190">
              <a:spcBef>
                <a:spcPts val="3155"/>
              </a:spcBef>
              <a:buFont typeface="Arial"/>
              <a:buChar char="•"/>
              <a:tabLst>
                <a:tab pos="766445" algn="l"/>
              </a:tabLst>
            </a:pPr>
            <a:r>
              <a:rPr sz="2800" dirty="0">
                <a:solidFill>
                  <a:srgbClr val="850038"/>
                </a:solidFill>
                <a:latin typeface="Montserrat Medium"/>
              </a:rPr>
              <a:t>Not all exams and tests are considered preventive</a:t>
            </a:r>
          </a:p>
          <a:p>
            <a:pPr marL="766445" marR="970280" indent="-377190">
              <a:spcBef>
                <a:spcPts val="3150"/>
              </a:spcBef>
              <a:buFont typeface="Arial"/>
              <a:buChar char="•"/>
              <a:tabLst>
                <a:tab pos="766445" algn="l"/>
              </a:tabLst>
            </a:pPr>
            <a:r>
              <a:rPr sz="2800" dirty="0">
                <a:solidFill>
                  <a:srgbClr val="850038"/>
                </a:solidFill>
                <a:latin typeface="Montserrat Medium"/>
              </a:rPr>
              <a:t>Check with your health plan if you have questions</a:t>
            </a:r>
          </a:p>
        </p:txBody>
      </p:sp>
      <p:sp>
        <p:nvSpPr>
          <p:cNvPr id="5" name="object 5"/>
          <p:cNvSpPr txBox="1"/>
          <p:nvPr/>
        </p:nvSpPr>
        <p:spPr>
          <a:xfrm>
            <a:off x="11195050" y="3521148"/>
            <a:ext cx="8020210" cy="4329390"/>
          </a:xfrm>
          <a:prstGeom prst="rect">
            <a:avLst/>
          </a:prstGeom>
        </p:spPr>
        <p:txBody>
          <a:bodyPr vert="horz" wrap="square" lIns="0" tIns="78740" rIns="0" bIns="0" rtlCol="0">
            <a:spAutoFit/>
          </a:bodyPr>
          <a:lstStyle/>
          <a:p>
            <a:pPr marL="12700">
              <a:lnSpc>
                <a:spcPct val="100000"/>
              </a:lnSpc>
              <a:spcBef>
                <a:spcPts val="620"/>
              </a:spcBef>
            </a:pPr>
            <a:r>
              <a:rPr sz="3200" b="0" u="sng" dirty="0">
                <a:solidFill>
                  <a:srgbClr val="850038"/>
                </a:solidFill>
                <a:uFill>
                  <a:solidFill>
                    <a:srgbClr val="850038"/>
                  </a:solidFill>
                </a:uFill>
                <a:latin typeface="Montserrat Medium"/>
                <a:cs typeface="Montserrat Medium"/>
              </a:rPr>
              <a:t>Typical</a:t>
            </a:r>
            <a:r>
              <a:rPr sz="3200" b="0" u="sng" spc="-95" dirty="0">
                <a:solidFill>
                  <a:srgbClr val="850038"/>
                </a:solidFill>
                <a:uFill>
                  <a:solidFill>
                    <a:srgbClr val="850038"/>
                  </a:solidFill>
                </a:uFill>
                <a:latin typeface="Montserrat Medium"/>
                <a:cs typeface="Montserrat Medium"/>
              </a:rPr>
              <a:t> </a:t>
            </a:r>
            <a:r>
              <a:rPr sz="3200" b="0" u="sng" spc="-10" dirty="0">
                <a:solidFill>
                  <a:srgbClr val="850038"/>
                </a:solidFill>
                <a:uFill>
                  <a:solidFill>
                    <a:srgbClr val="850038"/>
                  </a:solidFill>
                </a:uFill>
                <a:latin typeface="Montserrat Medium"/>
                <a:cs typeface="Montserrat Medium"/>
              </a:rPr>
              <a:t>Screenings</a:t>
            </a:r>
            <a:r>
              <a:rPr sz="3200" b="0" u="sng" spc="-85" dirty="0">
                <a:solidFill>
                  <a:srgbClr val="850038"/>
                </a:solidFill>
                <a:uFill>
                  <a:solidFill>
                    <a:srgbClr val="850038"/>
                  </a:solidFill>
                </a:uFill>
                <a:latin typeface="Montserrat Medium"/>
                <a:cs typeface="Montserrat Medium"/>
              </a:rPr>
              <a:t> </a:t>
            </a:r>
            <a:r>
              <a:rPr sz="3200" b="0" u="sng" dirty="0">
                <a:solidFill>
                  <a:srgbClr val="850038"/>
                </a:solidFill>
                <a:uFill>
                  <a:solidFill>
                    <a:srgbClr val="850038"/>
                  </a:solidFill>
                </a:uFill>
                <a:latin typeface="Montserrat Medium"/>
                <a:cs typeface="Montserrat Medium"/>
              </a:rPr>
              <a:t>for</a:t>
            </a:r>
            <a:r>
              <a:rPr sz="3200" b="0" u="sng" spc="-75" dirty="0">
                <a:solidFill>
                  <a:srgbClr val="850038"/>
                </a:solidFill>
                <a:uFill>
                  <a:solidFill>
                    <a:srgbClr val="850038"/>
                  </a:solidFill>
                </a:uFill>
                <a:latin typeface="Montserrat Medium"/>
                <a:cs typeface="Montserrat Medium"/>
              </a:rPr>
              <a:t> </a:t>
            </a:r>
            <a:r>
              <a:rPr sz="3200" b="0" u="sng" spc="-10" dirty="0">
                <a:solidFill>
                  <a:srgbClr val="850038"/>
                </a:solidFill>
                <a:uFill>
                  <a:solidFill>
                    <a:srgbClr val="850038"/>
                  </a:solidFill>
                </a:uFill>
                <a:latin typeface="Montserrat Medium"/>
                <a:cs typeface="Montserrat Medium"/>
              </a:rPr>
              <a:t>Adults</a:t>
            </a:r>
            <a:endParaRPr sz="3200" dirty="0">
              <a:latin typeface="Montserrat Medium"/>
              <a:cs typeface="Montserrat Medium"/>
            </a:endParaRPr>
          </a:p>
          <a:p>
            <a:pPr marL="766445" indent="-377190">
              <a:lnSpc>
                <a:spcPts val="3175"/>
              </a:lnSpc>
              <a:spcBef>
                <a:spcPts val="520"/>
              </a:spcBef>
              <a:buFont typeface="Arial"/>
              <a:buChar char="•"/>
              <a:tabLst>
                <a:tab pos="766445" algn="l"/>
              </a:tabLst>
            </a:pPr>
            <a:r>
              <a:rPr sz="3200" b="0" dirty="0">
                <a:solidFill>
                  <a:srgbClr val="850038"/>
                </a:solidFill>
                <a:latin typeface="Montserrat Medium"/>
                <a:cs typeface="Montserrat Medium"/>
              </a:rPr>
              <a:t>Blood</a:t>
            </a:r>
            <a:r>
              <a:rPr sz="3200" b="0" spc="-80" dirty="0">
                <a:solidFill>
                  <a:srgbClr val="850038"/>
                </a:solidFill>
                <a:latin typeface="Montserrat Medium"/>
                <a:cs typeface="Montserrat Medium"/>
              </a:rPr>
              <a:t> </a:t>
            </a:r>
            <a:r>
              <a:rPr sz="3200" b="0" spc="-10" dirty="0">
                <a:solidFill>
                  <a:srgbClr val="850038"/>
                </a:solidFill>
                <a:latin typeface="Montserrat Medium"/>
                <a:cs typeface="Montserrat Medium"/>
              </a:rPr>
              <a:t>pressure</a:t>
            </a:r>
            <a:endParaRPr sz="3200" dirty="0">
              <a:latin typeface="Montserrat Medium"/>
              <a:cs typeface="Montserrat Medium"/>
            </a:endParaRPr>
          </a:p>
          <a:p>
            <a:pPr marL="766445" indent="-377190">
              <a:lnSpc>
                <a:spcPts val="3165"/>
              </a:lnSpc>
              <a:buFont typeface="Arial"/>
              <a:buChar char="•"/>
              <a:tabLst>
                <a:tab pos="766445" algn="l"/>
              </a:tabLst>
            </a:pPr>
            <a:r>
              <a:rPr sz="3200" b="0" spc="-10" dirty="0">
                <a:solidFill>
                  <a:srgbClr val="850038"/>
                </a:solidFill>
                <a:latin typeface="Montserrat Medium"/>
                <a:cs typeface="Montserrat Medium"/>
              </a:rPr>
              <a:t>Cholesterol</a:t>
            </a:r>
            <a:endParaRPr sz="3200" dirty="0">
              <a:latin typeface="Montserrat Medium"/>
              <a:cs typeface="Montserrat Medium"/>
            </a:endParaRPr>
          </a:p>
          <a:p>
            <a:pPr marL="766445" indent="-377190">
              <a:lnSpc>
                <a:spcPts val="3165"/>
              </a:lnSpc>
              <a:buFont typeface="Arial"/>
              <a:buChar char="•"/>
              <a:tabLst>
                <a:tab pos="766445" algn="l"/>
              </a:tabLst>
            </a:pPr>
            <a:r>
              <a:rPr sz="3200" b="0" spc="-10" dirty="0">
                <a:solidFill>
                  <a:srgbClr val="850038"/>
                </a:solidFill>
                <a:latin typeface="Montserrat Medium"/>
                <a:cs typeface="Montserrat Medium"/>
              </a:rPr>
              <a:t>Diabetes</a:t>
            </a:r>
            <a:endParaRPr sz="3200" dirty="0">
              <a:latin typeface="Montserrat Medium"/>
              <a:cs typeface="Montserrat Medium"/>
            </a:endParaRPr>
          </a:p>
          <a:p>
            <a:pPr marL="766445" indent="-377190">
              <a:lnSpc>
                <a:spcPts val="3165"/>
              </a:lnSpc>
              <a:buFont typeface="Arial"/>
              <a:buChar char="•"/>
              <a:tabLst>
                <a:tab pos="766445" algn="l"/>
              </a:tabLst>
            </a:pPr>
            <a:r>
              <a:rPr sz="3200" b="0" dirty="0">
                <a:solidFill>
                  <a:srgbClr val="850038"/>
                </a:solidFill>
                <a:latin typeface="Montserrat Medium"/>
                <a:cs typeface="Montserrat Medium"/>
              </a:rPr>
              <a:t>Colorectal</a:t>
            </a:r>
            <a:r>
              <a:rPr sz="3200" b="0" spc="-150" dirty="0">
                <a:solidFill>
                  <a:srgbClr val="850038"/>
                </a:solidFill>
                <a:latin typeface="Montserrat Medium"/>
                <a:cs typeface="Montserrat Medium"/>
              </a:rPr>
              <a:t> </a:t>
            </a:r>
            <a:r>
              <a:rPr sz="3200" b="0" dirty="0">
                <a:solidFill>
                  <a:srgbClr val="850038"/>
                </a:solidFill>
                <a:latin typeface="Montserrat Medium"/>
                <a:cs typeface="Montserrat Medium"/>
              </a:rPr>
              <a:t>cancer</a:t>
            </a:r>
            <a:r>
              <a:rPr sz="3200" b="0" spc="-140" dirty="0">
                <a:solidFill>
                  <a:srgbClr val="850038"/>
                </a:solidFill>
                <a:latin typeface="Montserrat Medium"/>
                <a:cs typeface="Montserrat Medium"/>
              </a:rPr>
              <a:t> </a:t>
            </a:r>
            <a:r>
              <a:rPr sz="3200" b="0" spc="-10" dirty="0">
                <a:solidFill>
                  <a:srgbClr val="850038"/>
                </a:solidFill>
                <a:latin typeface="Montserrat Medium"/>
                <a:cs typeface="Montserrat Medium"/>
              </a:rPr>
              <a:t>screening</a:t>
            </a:r>
            <a:endParaRPr sz="3200" dirty="0">
              <a:latin typeface="Montserrat Medium"/>
              <a:cs typeface="Montserrat Medium"/>
            </a:endParaRPr>
          </a:p>
          <a:p>
            <a:pPr marL="766445" indent="-377190">
              <a:lnSpc>
                <a:spcPts val="3165"/>
              </a:lnSpc>
              <a:buFont typeface="Arial"/>
              <a:buChar char="•"/>
              <a:tabLst>
                <a:tab pos="766445" algn="l"/>
              </a:tabLst>
            </a:pPr>
            <a:r>
              <a:rPr sz="3200" b="0" spc="-10" dirty="0">
                <a:solidFill>
                  <a:srgbClr val="850038"/>
                </a:solidFill>
                <a:latin typeface="Montserrat Medium"/>
                <a:cs typeface="Montserrat Medium"/>
              </a:rPr>
              <a:t>Depression</a:t>
            </a:r>
            <a:endParaRPr sz="3200" dirty="0">
              <a:latin typeface="Montserrat Medium"/>
              <a:cs typeface="Montserrat Medium"/>
            </a:endParaRPr>
          </a:p>
          <a:p>
            <a:pPr marL="766445" indent="-377190">
              <a:lnSpc>
                <a:spcPts val="3165"/>
              </a:lnSpc>
              <a:buFont typeface="Arial"/>
              <a:buChar char="•"/>
              <a:tabLst>
                <a:tab pos="766445" algn="l"/>
              </a:tabLst>
            </a:pPr>
            <a:r>
              <a:rPr sz="3200" b="0" spc="-10" dirty="0">
                <a:solidFill>
                  <a:srgbClr val="850038"/>
                </a:solidFill>
                <a:latin typeface="Montserrat Medium"/>
                <a:cs typeface="Montserrat Medium"/>
              </a:rPr>
              <a:t>Mammogram</a:t>
            </a:r>
            <a:endParaRPr sz="3200" dirty="0">
              <a:latin typeface="Montserrat Medium"/>
              <a:cs typeface="Montserrat Medium"/>
            </a:endParaRPr>
          </a:p>
          <a:p>
            <a:pPr marL="766445" indent="-377190">
              <a:lnSpc>
                <a:spcPts val="3165"/>
              </a:lnSpc>
              <a:buFont typeface="Arial"/>
              <a:buChar char="•"/>
              <a:tabLst>
                <a:tab pos="766445" algn="l"/>
              </a:tabLst>
            </a:pPr>
            <a:r>
              <a:rPr sz="3200" b="0" dirty="0">
                <a:solidFill>
                  <a:srgbClr val="850038"/>
                </a:solidFill>
                <a:latin typeface="Montserrat Medium"/>
                <a:cs typeface="Montserrat Medium"/>
              </a:rPr>
              <a:t>OB/GYN</a:t>
            </a:r>
            <a:r>
              <a:rPr sz="3200" b="0" spc="-120" dirty="0">
                <a:solidFill>
                  <a:srgbClr val="850038"/>
                </a:solidFill>
                <a:latin typeface="Montserrat Medium"/>
                <a:cs typeface="Montserrat Medium"/>
              </a:rPr>
              <a:t> </a:t>
            </a:r>
            <a:r>
              <a:rPr sz="3200" b="0" spc="-10" dirty="0">
                <a:solidFill>
                  <a:srgbClr val="850038"/>
                </a:solidFill>
                <a:latin typeface="Montserrat Medium"/>
                <a:cs typeface="Montserrat Medium"/>
              </a:rPr>
              <a:t>screening</a:t>
            </a:r>
            <a:endParaRPr sz="3200" dirty="0">
              <a:latin typeface="Montserrat Medium"/>
              <a:cs typeface="Montserrat Medium"/>
            </a:endParaRPr>
          </a:p>
          <a:p>
            <a:pPr marL="766445" indent="-377190">
              <a:lnSpc>
                <a:spcPts val="3165"/>
              </a:lnSpc>
              <a:buFont typeface="Arial"/>
              <a:buChar char="•"/>
              <a:tabLst>
                <a:tab pos="766445" algn="l"/>
              </a:tabLst>
            </a:pPr>
            <a:r>
              <a:rPr sz="3200" b="0" dirty="0">
                <a:solidFill>
                  <a:srgbClr val="850038"/>
                </a:solidFill>
                <a:latin typeface="Montserrat Medium"/>
                <a:cs typeface="Montserrat Medium"/>
              </a:rPr>
              <a:t>Prostate</a:t>
            </a:r>
            <a:r>
              <a:rPr sz="3200" b="0" spc="-135" dirty="0">
                <a:solidFill>
                  <a:srgbClr val="850038"/>
                </a:solidFill>
                <a:latin typeface="Montserrat Medium"/>
                <a:cs typeface="Montserrat Medium"/>
              </a:rPr>
              <a:t> </a:t>
            </a:r>
            <a:r>
              <a:rPr sz="3200" b="0" dirty="0">
                <a:solidFill>
                  <a:srgbClr val="850038"/>
                </a:solidFill>
                <a:latin typeface="Montserrat Medium"/>
                <a:cs typeface="Montserrat Medium"/>
              </a:rPr>
              <a:t>cancer</a:t>
            </a:r>
            <a:r>
              <a:rPr sz="3200" b="0" spc="-135" dirty="0">
                <a:solidFill>
                  <a:srgbClr val="850038"/>
                </a:solidFill>
                <a:latin typeface="Montserrat Medium"/>
                <a:cs typeface="Montserrat Medium"/>
              </a:rPr>
              <a:t> </a:t>
            </a:r>
            <a:r>
              <a:rPr sz="3200" b="0" spc="-10" dirty="0">
                <a:solidFill>
                  <a:srgbClr val="850038"/>
                </a:solidFill>
                <a:latin typeface="Montserrat Medium"/>
                <a:cs typeface="Montserrat Medium"/>
              </a:rPr>
              <a:t>screening</a:t>
            </a:r>
            <a:endParaRPr sz="3200" dirty="0">
              <a:latin typeface="Montserrat Medium"/>
              <a:cs typeface="Montserrat Medium"/>
            </a:endParaRPr>
          </a:p>
          <a:p>
            <a:pPr marL="766445" indent="-377190">
              <a:lnSpc>
                <a:spcPts val="3175"/>
              </a:lnSpc>
              <a:buFont typeface="Arial"/>
              <a:buChar char="•"/>
              <a:tabLst>
                <a:tab pos="766445" algn="l"/>
              </a:tabLst>
            </a:pPr>
            <a:r>
              <a:rPr sz="3200" b="0" dirty="0">
                <a:solidFill>
                  <a:srgbClr val="850038"/>
                </a:solidFill>
                <a:latin typeface="Montserrat Medium"/>
                <a:cs typeface="Montserrat Medium"/>
              </a:rPr>
              <a:t>Testicular</a:t>
            </a:r>
            <a:r>
              <a:rPr sz="3200" b="0" spc="-180" dirty="0">
                <a:solidFill>
                  <a:srgbClr val="850038"/>
                </a:solidFill>
                <a:latin typeface="Montserrat Medium"/>
                <a:cs typeface="Montserrat Medium"/>
              </a:rPr>
              <a:t> </a:t>
            </a:r>
            <a:r>
              <a:rPr sz="3200" b="0" spc="-20" dirty="0">
                <a:solidFill>
                  <a:srgbClr val="850038"/>
                </a:solidFill>
                <a:latin typeface="Montserrat Medium"/>
                <a:cs typeface="Montserrat Medium"/>
              </a:rPr>
              <a:t>exam</a:t>
            </a:r>
            <a:endParaRPr sz="3200" dirty="0">
              <a:latin typeface="Montserrat Medium"/>
              <a:cs typeface="Montserrat Medium"/>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1D9D0-FB31-69F8-2E3E-6396534FB1D6}"/>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E52E4D6D-AAA8-FA84-23CF-38BF182C869F}"/>
              </a:ext>
            </a:extLst>
          </p:cNvPr>
          <p:cNvSpPr txBox="1">
            <a:spLocks noGrp="1"/>
          </p:cNvSpPr>
          <p:nvPr>
            <p:ph type="title"/>
          </p:nvPr>
        </p:nvSpPr>
        <p:spPr>
          <a:prstGeom prst="rect">
            <a:avLst/>
          </a:prstGeom>
        </p:spPr>
        <p:txBody>
          <a:bodyPr vert="horz" wrap="square" lIns="0" tIns="17145" rIns="0" bIns="0" rtlCol="0">
            <a:spAutoFit/>
          </a:bodyPr>
          <a:lstStyle/>
          <a:p>
            <a:pPr marL="320675">
              <a:lnSpc>
                <a:spcPct val="100000"/>
              </a:lnSpc>
              <a:spcBef>
                <a:spcPts val="135"/>
              </a:spcBef>
            </a:pPr>
            <a:r>
              <a:rPr dirty="0"/>
              <a:t>Engage</a:t>
            </a:r>
            <a:r>
              <a:rPr spc="-150" dirty="0"/>
              <a:t> </a:t>
            </a:r>
            <a:r>
              <a:rPr dirty="0"/>
              <a:t>With</a:t>
            </a:r>
            <a:r>
              <a:rPr spc="-225" dirty="0"/>
              <a:t> </a:t>
            </a:r>
            <a:r>
              <a:rPr spc="-465" dirty="0"/>
              <a:t>Y</a:t>
            </a:r>
            <a:r>
              <a:rPr spc="85" dirty="0"/>
              <a:t>our</a:t>
            </a:r>
            <a:r>
              <a:rPr spc="-120" dirty="0"/>
              <a:t> </a:t>
            </a:r>
            <a:r>
              <a:rPr spc="-10" dirty="0"/>
              <a:t>Health</a:t>
            </a:r>
          </a:p>
        </p:txBody>
      </p:sp>
      <p:sp>
        <p:nvSpPr>
          <p:cNvPr id="3" name="object 3">
            <a:extLst>
              <a:ext uri="{FF2B5EF4-FFF2-40B4-BE49-F238E27FC236}">
                <a16:creationId xmlns:a16="http://schemas.microsoft.com/office/drawing/2014/main" id="{C28FD702-E0F7-2619-D37F-F824ACB39F9A}"/>
              </a:ext>
            </a:extLst>
          </p:cNvPr>
          <p:cNvSpPr txBox="1"/>
          <p:nvPr/>
        </p:nvSpPr>
        <p:spPr>
          <a:xfrm>
            <a:off x="504184" y="2070184"/>
            <a:ext cx="4761230" cy="629285"/>
          </a:xfrm>
          <a:prstGeom prst="rect">
            <a:avLst/>
          </a:prstGeom>
        </p:spPr>
        <p:txBody>
          <a:bodyPr vert="horz" wrap="square" lIns="0" tIns="13335" rIns="0" bIns="0" rtlCol="0">
            <a:spAutoFit/>
          </a:bodyPr>
          <a:lstStyle/>
          <a:p>
            <a:pPr marL="12700">
              <a:lnSpc>
                <a:spcPct val="100000"/>
              </a:lnSpc>
              <a:spcBef>
                <a:spcPts val="105"/>
              </a:spcBef>
            </a:pPr>
            <a:r>
              <a:rPr sz="3950" b="1" spc="-25" dirty="0">
                <a:solidFill>
                  <a:srgbClr val="850038"/>
                </a:solidFill>
                <a:latin typeface="Montserrat Medium"/>
                <a:cs typeface="Montserrat Medium"/>
              </a:rPr>
              <a:t>Prescription</a:t>
            </a:r>
            <a:r>
              <a:rPr sz="3950" b="1" spc="-190" dirty="0">
                <a:solidFill>
                  <a:srgbClr val="850038"/>
                </a:solidFill>
                <a:latin typeface="Montserrat Medium"/>
                <a:cs typeface="Montserrat Medium"/>
              </a:rPr>
              <a:t> </a:t>
            </a:r>
            <a:r>
              <a:rPr sz="3950" b="1" spc="-10" dirty="0">
                <a:solidFill>
                  <a:srgbClr val="850038"/>
                </a:solidFill>
                <a:latin typeface="Montserrat Medium"/>
                <a:cs typeface="Montserrat Medium"/>
              </a:rPr>
              <a:t>Drugs</a:t>
            </a:r>
            <a:endParaRPr sz="3950" b="1" dirty="0">
              <a:latin typeface="Montserrat Medium"/>
              <a:cs typeface="Montserrat Medium"/>
            </a:endParaRPr>
          </a:p>
        </p:txBody>
      </p:sp>
      <p:sp>
        <p:nvSpPr>
          <p:cNvPr id="4" name="object 4">
            <a:extLst>
              <a:ext uri="{FF2B5EF4-FFF2-40B4-BE49-F238E27FC236}">
                <a16:creationId xmlns:a16="http://schemas.microsoft.com/office/drawing/2014/main" id="{1224B86E-B47E-069B-4CB1-67F0AE77B9C3}"/>
              </a:ext>
            </a:extLst>
          </p:cNvPr>
          <p:cNvSpPr txBox="1"/>
          <p:nvPr/>
        </p:nvSpPr>
        <p:spPr>
          <a:xfrm>
            <a:off x="661042" y="3430270"/>
            <a:ext cx="9162408" cy="4433201"/>
          </a:xfrm>
          <a:prstGeom prst="rect">
            <a:avLst/>
          </a:prstGeom>
        </p:spPr>
        <p:txBody>
          <a:bodyPr vert="horz" wrap="square" lIns="0" tIns="11430" rIns="0" bIns="0" rtlCol="0">
            <a:spAutoFit/>
          </a:bodyPr>
          <a:lstStyle/>
          <a:p>
            <a:pPr marL="12700">
              <a:lnSpc>
                <a:spcPct val="100000"/>
              </a:lnSpc>
              <a:spcBef>
                <a:spcPts val="90"/>
              </a:spcBef>
              <a:tabLst>
                <a:tab pos="389255" algn="l"/>
              </a:tabLst>
            </a:pPr>
            <a:r>
              <a:rPr sz="2650" b="1" spc="-25" dirty="0">
                <a:solidFill>
                  <a:srgbClr val="850038"/>
                </a:solidFill>
                <a:latin typeface="Montserrat Medium"/>
                <a:cs typeface="Montserrat Medium"/>
              </a:rPr>
              <a:t>Money-</a:t>
            </a:r>
            <a:r>
              <a:rPr sz="2650" b="1" dirty="0">
                <a:solidFill>
                  <a:srgbClr val="850038"/>
                </a:solidFill>
                <a:latin typeface="Montserrat Medium"/>
                <a:cs typeface="Montserrat Medium"/>
              </a:rPr>
              <a:t>saving</a:t>
            </a:r>
            <a:r>
              <a:rPr sz="2650" b="1" spc="-85" dirty="0">
                <a:solidFill>
                  <a:srgbClr val="850038"/>
                </a:solidFill>
                <a:latin typeface="Montserrat Medium"/>
                <a:cs typeface="Montserrat Medium"/>
              </a:rPr>
              <a:t> </a:t>
            </a:r>
            <a:r>
              <a:rPr sz="2650" b="1" spc="-20" dirty="0">
                <a:solidFill>
                  <a:srgbClr val="850038"/>
                </a:solidFill>
                <a:latin typeface="Montserrat Medium"/>
                <a:cs typeface="Montserrat Medium"/>
              </a:rPr>
              <a:t>tips</a:t>
            </a:r>
            <a:endParaRPr sz="2650" b="1" dirty="0">
              <a:latin typeface="Montserrat Medium"/>
              <a:cs typeface="Montserrat Medium"/>
            </a:endParaRPr>
          </a:p>
          <a:p>
            <a:pPr marL="389255" indent="-376555">
              <a:lnSpc>
                <a:spcPct val="100000"/>
              </a:lnSpc>
              <a:spcBef>
                <a:spcPts val="3150"/>
              </a:spcBef>
              <a:buFont typeface="Arial"/>
              <a:buChar char="•"/>
              <a:tabLst>
                <a:tab pos="389255" algn="l"/>
              </a:tabLst>
            </a:pPr>
            <a:r>
              <a:rPr sz="2650" b="0" dirty="0">
                <a:solidFill>
                  <a:srgbClr val="850038"/>
                </a:solidFill>
                <a:latin typeface="Montserrat Medium"/>
                <a:cs typeface="Montserrat Medium"/>
              </a:rPr>
              <a:t>Always</a:t>
            </a:r>
            <a:r>
              <a:rPr sz="2650" b="0" spc="-90" dirty="0">
                <a:solidFill>
                  <a:srgbClr val="850038"/>
                </a:solidFill>
                <a:latin typeface="Montserrat Medium"/>
                <a:cs typeface="Montserrat Medium"/>
              </a:rPr>
              <a:t> </a:t>
            </a:r>
            <a:r>
              <a:rPr sz="2650" b="0" dirty="0">
                <a:solidFill>
                  <a:srgbClr val="850038"/>
                </a:solidFill>
                <a:latin typeface="Montserrat Medium"/>
                <a:cs typeface="Montserrat Medium"/>
              </a:rPr>
              <a:t>ask</a:t>
            </a:r>
            <a:r>
              <a:rPr sz="2650" b="0" spc="-65" dirty="0">
                <a:solidFill>
                  <a:srgbClr val="850038"/>
                </a:solidFill>
                <a:latin typeface="Montserrat Medium"/>
                <a:cs typeface="Montserrat Medium"/>
              </a:rPr>
              <a:t> </a:t>
            </a:r>
            <a:r>
              <a:rPr sz="2650" b="0" dirty="0">
                <a:solidFill>
                  <a:srgbClr val="850038"/>
                </a:solidFill>
                <a:latin typeface="Montserrat Medium"/>
                <a:cs typeface="Montserrat Medium"/>
              </a:rPr>
              <a:t>your</a:t>
            </a:r>
            <a:r>
              <a:rPr sz="2650" b="0" spc="-65" dirty="0">
                <a:solidFill>
                  <a:srgbClr val="850038"/>
                </a:solidFill>
                <a:latin typeface="Montserrat Medium"/>
                <a:cs typeface="Montserrat Medium"/>
              </a:rPr>
              <a:t> </a:t>
            </a:r>
            <a:r>
              <a:rPr sz="2650" b="0" dirty="0">
                <a:solidFill>
                  <a:srgbClr val="850038"/>
                </a:solidFill>
                <a:latin typeface="Montserrat Medium"/>
                <a:cs typeface="Montserrat Medium"/>
              </a:rPr>
              <a:t>doctor</a:t>
            </a:r>
            <a:r>
              <a:rPr sz="2650" b="0" spc="-65" dirty="0">
                <a:solidFill>
                  <a:srgbClr val="850038"/>
                </a:solidFill>
                <a:latin typeface="Montserrat Medium"/>
                <a:cs typeface="Montserrat Medium"/>
              </a:rPr>
              <a:t> </a:t>
            </a:r>
            <a:r>
              <a:rPr sz="2650" b="0" dirty="0">
                <a:solidFill>
                  <a:srgbClr val="850038"/>
                </a:solidFill>
                <a:latin typeface="Montserrat Medium"/>
                <a:cs typeface="Montserrat Medium"/>
              </a:rPr>
              <a:t>if</a:t>
            </a:r>
            <a:r>
              <a:rPr sz="2650" b="0" spc="-80" dirty="0">
                <a:solidFill>
                  <a:srgbClr val="850038"/>
                </a:solidFill>
                <a:latin typeface="Montserrat Medium"/>
                <a:cs typeface="Montserrat Medium"/>
              </a:rPr>
              <a:t> </a:t>
            </a:r>
            <a:r>
              <a:rPr sz="2650" b="0" dirty="0">
                <a:solidFill>
                  <a:srgbClr val="850038"/>
                </a:solidFill>
                <a:latin typeface="Montserrat Medium"/>
                <a:cs typeface="Montserrat Medium"/>
              </a:rPr>
              <a:t>a</a:t>
            </a:r>
            <a:r>
              <a:rPr sz="2650" b="0" spc="-65" dirty="0">
                <a:solidFill>
                  <a:srgbClr val="850038"/>
                </a:solidFill>
                <a:latin typeface="Montserrat Medium"/>
                <a:cs typeface="Montserrat Medium"/>
              </a:rPr>
              <a:t> </a:t>
            </a:r>
            <a:r>
              <a:rPr sz="2650" b="0" dirty="0">
                <a:solidFill>
                  <a:srgbClr val="850038"/>
                </a:solidFill>
                <a:latin typeface="Montserrat Medium"/>
                <a:cs typeface="Montserrat Medium"/>
              </a:rPr>
              <a:t>generic</a:t>
            </a:r>
            <a:r>
              <a:rPr sz="2650" b="0" spc="-65" dirty="0">
                <a:solidFill>
                  <a:srgbClr val="850038"/>
                </a:solidFill>
                <a:latin typeface="Montserrat Medium"/>
                <a:cs typeface="Montserrat Medium"/>
              </a:rPr>
              <a:t> </a:t>
            </a:r>
            <a:r>
              <a:rPr sz="2650" b="0" dirty="0">
                <a:solidFill>
                  <a:srgbClr val="850038"/>
                </a:solidFill>
                <a:latin typeface="Montserrat Medium"/>
                <a:cs typeface="Montserrat Medium"/>
              </a:rPr>
              <a:t>drug</a:t>
            </a:r>
            <a:r>
              <a:rPr sz="2650" b="0" spc="-65" dirty="0">
                <a:solidFill>
                  <a:srgbClr val="850038"/>
                </a:solidFill>
                <a:latin typeface="Montserrat Medium"/>
                <a:cs typeface="Montserrat Medium"/>
              </a:rPr>
              <a:t> </a:t>
            </a:r>
            <a:r>
              <a:rPr sz="2650" b="0" dirty="0">
                <a:solidFill>
                  <a:srgbClr val="850038"/>
                </a:solidFill>
                <a:latin typeface="Montserrat Medium"/>
                <a:cs typeface="Montserrat Medium"/>
              </a:rPr>
              <a:t>is</a:t>
            </a:r>
            <a:r>
              <a:rPr sz="2650" b="0" spc="-80" dirty="0">
                <a:solidFill>
                  <a:srgbClr val="850038"/>
                </a:solidFill>
                <a:latin typeface="Montserrat Medium"/>
                <a:cs typeface="Montserrat Medium"/>
              </a:rPr>
              <a:t> </a:t>
            </a:r>
            <a:r>
              <a:rPr sz="2650" b="0" spc="-10" dirty="0">
                <a:solidFill>
                  <a:srgbClr val="850038"/>
                </a:solidFill>
                <a:latin typeface="Montserrat Medium"/>
                <a:cs typeface="Montserrat Medium"/>
              </a:rPr>
              <a:t>available.</a:t>
            </a:r>
            <a:endParaRPr sz="2650" dirty="0">
              <a:latin typeface="Montserrat Medium"/>
              <a:cs typeface="Montserrat Medium"/>
            </a:endParaRPr>
          </a:p>
          <a:p>
            <a:pPr marL="389255" indent="-376555">
              <a:lnSpc>
                <a:spcPct val="100000"/>
              </a:lnSpc>
              <a:spcBef>
                <a:spcPts val="3155"/>
              </a:spcBef>
              <a:buFont typeface="Arial"/>
              <a:buChar char="•"/>
              <a:tabLst>
                <a:tab pos="389255" algn="l"/>
              </a:tabLst>
            </a:pPr>
            <a:r>
              <a:rPr sz="2650" b="0" dirty="0">
                <a:solidFill>
                  <a:srgbClr val="850038"/>
                </a:solidFill>
                <a:latin typeface="Montserrat Medium"/>
                <a:cs typeface="Montserrat Medium"/>
              </a:rPr>
              <a:t>Check</a:t>
            </a:r>
            <a:r>
              <a:rPr sz="2650" b="0" spc="-95" dirty="0">
                <a:solidFill>
                  <a:srgbClr val="850038"/>
                </a:solidFill>
                <a:latin typeface="Montserrat Medium"/>
                <a:cs typeface="Montserrat Medium"/>
              </a:rPr>
              <a:t> </a:t>
            </a:r>
            <a:r>
              <a:rPr sz="2650" b="0" dirty="0">
                <a:solidFill>
                  <a:srgbClr val="850038"/>
                </a:solidFill>
                <a:latin typeface="Montserrat Medium"/>
                <a:cs typeface="Montserrat Medium"/>
              </a:rPr>
              <a:t>the</a:t>
            </a:r>
            <a:r>
              <a:rPr sz="2650" b="0" spc="-95" dirty="0">
                <a:solidFill>
                  <a:srgbClr val="850038"/>
                </a:solidFill>
                <a:latin typeface="Montserrat Medium"/>
                <a:cs typeface="Montserrat Medium"/>
              </a:rPr>
              <a:t> </a:t>
            </a:r>
            <a:r>
              <a:rPr sz="2650" b="0" dirty="0">
                <a:solidFill>
                  <a:srgbClr val="850038"/>
                </a:solidFill>
                <a:latin typeface="Montserrat Medium"/>
                <a:cs typeface="Montserrat Medium"/>
              </a:rPr>
              <a:t>plan’s</a:t>
            </a:r>
            <a:r>
              <a:rPr sz="2650" b="0" spc="-100" dirty="0">
                <a:solidFill>
                  <a:srgbClr val="850038"/>
                </a:solidFill>
                <a:latin typeface="Montserrat Medium"/>
                <a:cs typeface="Montserrat Medium"/>
              </a:rPr>
              <a:t> </a:t>
            </a:r>
            <a:r>
              <a:rPr sz="2650" b="0" dirty="0">
                <a:solidFill>
                  <a:srgbClr val="850038"/>
                </a:solidFill>
                <a:latin typeface="Montserrat Medium"/>
                <a:cs typeface="Montserrat Medium"/>
              </a:rPr>
              <a:t>formulary</a:t>
            </a:r>
            <a:r>
              <a:rPr sz="2650" b="0" spc="-105" dirty="0">
                <a:solidFill>
                  <a:srgbClr val="850038"/>
                </a:solidFill>
                <a:latin typeface="Montserrat Medium"/>
                <a:cs typeface="Montserrat Medium"/>
              </a:rPr>
              <a:t> </a:t>
            </a:r>
            <a:r>
              <a:rPr sz="2650" b="0" dirty="0">
                <a:solidFill>
                  <a:srgbClr val="850038"/>
                </a:solidFill>
                <a:latin typeface="Montserrat Medium"/>
                <a:cs typeface="Montserrat Medium"/>
              </a:rPr>
              <a:t>(approved</a:t>
            </a:r>
            <a:r>
              <a:rPr sz="2650" b="0" spc="-80" dirty="0">
                <a:solidFill>
                  <a:srgbClr val="850038"/>
                </a:solidFill>
                <a:latin typeface="Montserrat Medium"/>
                <a:cs typeface="Montserrat Medium"/>
              </a:rPr>
              <a:t> </a:t>
            </a:r>
            <a:r>
              <a:rPr sz="2650" b="0" dirty="0">
                <a:solidFill>
                  <a:srgbClr val="850038"/>
                </a:solidFill>
                <a:latin typeface="Montserrat Medium"/>
                <a:cs typeface="Montserrat Medium"/>
              </a:rPr>
              <a:t>drug</a:t>
            </a:r>
            <a:r>
              <a:rPr sz="2650" b="0" spc="-85" dirty="0">
                <a:solidFill>
                  <a:srgbClr val="850038"/>
                </a:solidFill>
                <a:latin typeface="Montserrat Medium"/>
                <a:cs typeface="Montserrat Medium"/>
              </a:rPr>
              <a:t> </a:t>
            </a:r>
            <a:r>
              <a:rPr sz="2650" b="0" dirty="0">
                <a:solidFill>
                  <a:srgbClr val="850038"/>
                </a:solidFill>
                <a:latin typeface="Montserrat Medium"/>
                <a:cs typeface="Montserrat Medium"/>
              </a:rPr>
              <a:t>list).</a:t>
            </a:r>
            <a:r>
              <a:rPr sz="2650" b="0" spc="-105" dirty="0">
                <a:solidFill>
                  <a:srgbClr val="850038"/>
                </a:solidFill>
                <a:latin typeface="Montserrat Medium"/>
                <a:cs typeface="Montserrat Medium"/>
              </a:rPr>
              <a:t> </a:t>
            </a:r>
            <a:r>
              <a:rPr sz="2650" b="0" dirty="0">
                <a:solidFill>
                  <a:srgbClr val="850038"/>
                </a:solidFill>
                <a:latin typeface="Montserrat Medium"/>
                <a:cs typeface="Montserrat Medium"/>
              </a:rPr>
              <a:t>Visit</a:t>
            </a:r>
            <a:r>
              <a:rPr sz="2650" b="0" spc="-114" dirty="0">
                <a:solidFill>
                  <a:srgbClr val="850038"/>
                </a:solidFill>
                <a:latin typeface="Montserrat Medium"/>
                <a:cs typeface="Montserrat Medium"/>
              </a:rPr>
              <a:t> </a:t>
            </a:r>
            <a:r>
              <a:rPr sz="2650" b="0" dirty="0">
                <a:solidFill>
                  <a:srgbClr val="850038"/>
                </a:solidFill>
                <a:latin typeface="Montserrat Medium"/>
                <a:cs typeface="Montserrat Medium"/>
              </a:rPr>
              <a:t>the</a:t>
            </a:r>
            <a:r>
              <a:rPr sz="2650" b="0" spc="-85" dirty="0">
                <a:solidFill>
                  <a:srgbClr val="850038"/>
                </a:solidFill>
                <a:latin typeface="Montserrat Medium"/>
                <a:cs typeface="Montserrat Medium"/>
              </a:rPr>
              <a:t> </a:t>
            </a:r>
            <a:r>
              <a:rPr sz="2650" b="0" spc="-20" dirty="0">
                <a:solidFill>
                  <a:srgbClr val="850038"/>
                </a:solidFill>
                <a:latin typeface="Montserrat Medium"/>
                <a:cs typeface="Montserrat Medium"/>
              </a:rPr>
              <a:t>plan</a:t>
            </a:r>
            <a:r>
              <a:rPr lang="en-US" sz="2650" b="0" spc="-20" dirty="0">
                <a:solidFill>
                  <a:srgbClr val="850038"/>
                </a:solidFill>
                <a:latin typeface="Montserrat Medium"/>
                <a:cs typeface="Montserrat Medium"/>
              </a:rPr>
              <a:t> </a:t>
            </a:r>
            <a:r>
              <a:rPr sz="2650" b="0" dirty="0">
                <a:solidFill>
                  <a:srgbClr val="850038"/>
                </a:solidFill>
                <a:latin typeface="Montserrat Medium"/>
                <a:cs typeface="Montserrat Medium"/>
              </a:rPr>
              <a:t>website</a:t>
            </a:r>
            <a:r>
              <a:rPr sz="2650" b="0" spc="-85" dirty="0">
                <a:solidFill>
                  <a:srgbClr val="850038"/>
                </a:solidFill>
                <a:latin typeface="Montserrat Medium"/>
                <a:cs typeface="Montserrat Medium"/>
              </a:rPr>
              <a:t> </a:t>
            </a:r>
            <a:r>
              <a:rPr sz="2650" b="0" dirty="0">
                <a:solidFill>
                  <a:srgbClr val="850038"/>
                </a:solidFill>
                <a:latin typeface="Montserrat Medium"/>
                <a:cs typeface="Montserrat Medium"/>
              </a:rPr>
              <a:t>or</a:t>
            </a:r>
            <a:r>
              <a:rPr sz="2650" b="0" spc="-85" dirty="0">
                <a:solidFill>
                  <a:srgbClr val="850038"/>
                </a:solidFill>
                <a:latin typeface="Montserrat Medium"/>
                <a:cs typeface="Montserrat Medium"/>
              </a:rPr>
              <a:t> </a:t>
            </a:r>
            <a:r>
              <a:rPr sz="2650" b="0" dirty="0">
                <a:solidFill>
                  <a:srgbClr val="850038"/>
                </a:solidFill>
                <a:latin typeface="Montserrat Medium"/>
                <a:cs typeface="Montserrat Medium"/>
              </a:rPr>
              <a:t>call</a:t>
            </a:r>
            <a:r>
              <a:rPr sz="2650" b="0" spc="-110" dirty="0">
                <a:solidFill>
                  <a:srgbClr val="850038"/>
                </a:solidFill>
                <a:latin typeface="Montserrat Medium"/>
                <a:cs typeface="Montserrat Medium"/>
              </a:rPr>
              <a:t> </a:t>
            </a:r>
            <a:r>
              <a:rPr sz="2650" b="0" dirty="0">
                <a:solidFill>
                  <a:srgbClr val="850038"/>
                </a:solidFill>
                <a:latin typeface="Montserrat Medium"/>
                <a:cs typeface="Montserrat Medium"/>
              </a:rPr>
              <a:t>Member</a:t>
            </a:r>
            <a:r>
              <a:rPr sz="2650" b="0" spc="-80" dirty="0">
                <a:solidFill>
                  <a:srgbClr val="850038"/>
                </a:solidFill>
                <a:latin typeface="Montserrat Medium"/>
                <a:cs typeface="Montserrat Medium"/>
              </a:rPr>
              <a:t> </a:t>
            </a:r>
            <a:r>
              <a:rPr sz="2650" b="0" spc="-10" dirty="0">
                <a:solidFill>
                  <a:srgbClr val="850038"/>
                </a:solidFill>
                <a:latin typeface="Montserrat Medium"/>
                <a:cs typeface="Montserrat Medium"/>
              </a:rPr>
              <a:t>Services.</a:t>
            </a:r>
            <a:endParaRPr sz="2650" dirty="0">
              <a:latin typeface="Montserrat Medium"/>
              <a:cs typeface="Montserrat Medium"/>
            </a:endParaRPr>
          </a:p>
          <a:p>
            <a:pPr marL="389255" marR="1451610" indent="-377190">
              <a:lnSpc>
                <a:spcPts val="6330"/>
              </a:lnSpc>
              <a:spcBef>
                <a:spcPts val="535"/>
              </a:spcBef>
              <a:buFont typeface="Arial"/>
              <a:buChar char="•"/>
              <a:tabLst>
                <a:tab pos="389255" algn="l"/>
              </a:tabLst>
            </a:pPr>
            <a:r>
              <a:rPr sz="2650" b="0" dirty="0">
                <a:solidFill>
                  <a:srgbClr val="850038"/>
                </a:solidFill>
                <a:latin typeface="Montserrat Medium"/>
                <a:cs typeface="Montserrat Medium"/>
              </a:rPr>
              <a:t>Ask</a:t>
            </a:r>
            <a:r>
              <a:rPr sz="2650" b="0" spc="-80" dirty="0">
                <a:solidFill>
                  <a:srgbClr val="850038"/>
                </a:solidFill>
                <a:latin typeface="Montserrat Medium"/>
                <a:cs typeface="Montserrat Medium"/>
              </a:rPr>
              <a:t> </a:t>
            </a:r>
            <a:r>
              <a:rPr sz="2650" b="0" dirty="0">
                <a:solidFill>
                  <a:srgbClr val="850038"/>
                </a:solidFill>
                <a:latin typeface="Montserrat Medium"/>
                <a:cs typeface="Montserrat Medium"/>
              </a:rPr>
              <a:t>about</a:t>
            </a:r>
            <a:r>
              <a:rPr sz="2650" b="0" spc="-75" dirty="0">
                <a:solidFill>
                  <a:srgbClr val="850038"/>
                </a:solidFill>
                <a:latin typeface="Montserrat Medium"/>
                <a:cs typeface="Montserrat Medium"/>
              </a:rPr>
              <a:t> </a:t>
            </a:r>
            <a:r>
              <a:rPr lang="en-US" sz="2650" b="0" spc="-75" dirty="0">
                <a:solidFill>
                  <a:srgbClr val="850038"/>
                </a:solidFill>
                <a:latin typeface="Montserrat Medium"/>
                <a:cs typeface="Montserrat Medium"/>
              </a:rPr>
              <a:t>a </a:t>
            </a:r>
            <a:r>
              <a:rPr sz="2650" b="0" spc="-25" dirty="0">
                <a:solidFill>
                  <a:srgbClr val="850038"/>
                </a:solidFill>
                <a:latin typeface="Montserrat Medium"/>
                <a:cs typeface="Montserrat Medium"/>
              </a:rPr>
              <a:t>90-</a:t>
            </a:r>
            <a:r>
              <a:rPr sz="2650" b="0" dirty="0">
                <a:solidFill>
                  <a:srgbClr val="850038"/>
                </a:solidFill>
                <a:latin typeface="Montserrat Medium"/>
                <a:cs typeface="Montserrat Medium"/>
              </a:rPr>
              <a:t>day</a:t>
            </a:r>
            <a:r>
              <a:rPr sz="2650" b="0" spc="-75" dirty="0">
                <a:solidFill>
                  <a:srgbClr val="850038"/>
                </a:solidFill>
                <a:latin typeface="Montserrat Medium"/>
                <a:cs typeface="Montserrat Medium"/>
              </a:rPr>
              <a:t> </a:t>
            </a:r>
            <a:r>
              <a:rPr sz="2650" b="0" dirty="0">
                <a:solidFill>
                  <a:srgbClr val="850038"/>
                </a:solidFill>
                <a:latin typeface="Montserrat Medium"/>
                <a:cs typeface="Montserrat Medium"/>
              </a:rPr>
              <a:t>mail</a:t>
            </a:r>
            <a:r>
              <a:rPr sz="2650" b="0" spc="-85" dirty="0">
                <a:solidFill>
                  <a:srgbClr val="850038"/>
                </a:solidFill>
                <a:latin typeface="Montserrat Medium"/>
                <a:cs typeface="Montserrat Medium"/>
              </a:rPr>
              <a:t> </a:t>
            </a:r>
            <a:r>
              <a:rPr sz="2650" b="0" dirty="0">
                <a:solidFill>
                  <a:srgbClr val="850038"/>
                </a:solidFill>
                <a:latin typeface="Montserrat Medium"/>
                <a:cs typeface="Montserrat Medium"/>
              </a:rPr>
              <a:t>order</a:t>
            </a:r>
            <a:r>
              <a:rPr sz="2650" b="0" spc="-50" dirty="0">
                <a:solidFill>
                  <a:srgbClr val="850038"/>
                </a:solidFill>
                <a:latin typeface="Montserrat Medium"/>
                <a:cs typeface="Montserrat Medium"/>
              </a:rPr>
              <a:t> </a:t>
            </a:r>
            <a:r>
              <a:rPr sz="2650" b="0" dirty="0">
                <a:solidFill>
                  <a:srgbClr val="850038"/>
                </a:solidFill>
                <a:latin typeface="Montserrat Medium"/>
                <a:cs typeface="Montserrat Medium"/>
              </a:rPr>
              <a:t>supply</a:t>
            </a:r>
            <a:r>
              <a:rPr sz="2650" b="0" spc="-95" dirty="0">
                <a:solidFill>
                  <a:srgbClr val="850038"/>
                </a:solidFill>
                <a:latin typeface="Montserrat Medium"/>
                <a:cs typeface="Montserrat Medium"/>
              </a:rPr>
              <a:t> </a:t>
            </a:r>
            <a:r>
              <a:rPr sz="2650" b="0" dirty="0">
                <a:solidFill>
                  <a:srgbClr val="850038"/>
                </a:solidFill>
                <a:latin typeface="Montserrat Medium"/>
                <a:cs typeface="Montserrat Medium"/>
              </a:rPr>
              <a:t>for</a:t>
            </a:r>
            <a:r>
              <a:rPr lang="en-US" sz="2650" dirty="0">
                <a:solidFill>
                  <a:srgbClr val="850038"/>
                </a:solidFill>
                <a:latin typeface="Montserrat Medium"/>
                <a:cs typeface="Montserrat Medium"/>
              </a:rPr>
              <a:t> </a:t>
            </a:r>
            <a:r>
              <a:rPr sz="2650" b="0" spc="-10" dirty="0">
                <a:solidFill>
                  <a:srgbClr val="850038"/>
                </a:solidFill>
                <a:latin typeface="Montserrat Medium"/>
                <a:cs typeface="Montserrat Medium"/>
              </a:rPr>
              <a:t>maintenance medications.</a:t>
            </a:r>
            <a:endParaRPr sz="2650" dirty="0">
              <a:latin typeface="Montserrat Medium"/>
              <a:cs typeface="Montserrat Medium"/>
            </a:endParaRPr>
          </a:p>
        </p:txBody>
      </p:sp>
      <p:pic>
        <p:nvPicPr>
          <p:cNvPr id="5" name="object 5">
            <a:extLst>
              <a:ext uri="{FF2B5EF4-FFF2-40B4-BE49-F238E27FC236}">
                <a16:creationId xmlns:a16="http://schemas.microsoft.com/office/drawing/2014/main" id="{7506FFCF-9DE4-C5EC-FA06-9625F8E264E6}"/>
              </a:ext>
            </a:extLst>
          </p:cNvPr>
          <p:cNvPicPr/>
          <p:nvPr/>
        </p:nvPicPr>
        <p:blipFill>
          <a:blip r:embed="rId2" cstate="print"/>
          <a:stretch>
            <a:fillRect/>
          </a:stretch>
        </p:blipFill>
        <p:spPr>
          <a:xfrm>
            <a:off x="12764089" y="2767423"/>
            <a:ext cx="6718117" cy="5374452"/>
          </a:xfrm>
          <a:prstGeom prst="rect">
            <a:avLst/>
          </a:prstGeom>
        </p:spPr>
      </p:pic>
      <p:sp>
        <p:nvSpPr>
          <p:cNvPr id="6" name="object 6">
            <a:extLst>
              <a:ext uri="{FF2B5EF4-FFF2-40B4-BE49-F238E27FC236}">
                <a16:creationId xmlns:a16="http://schemas.microsoft.com/office/drawing/2014/main" id="{D9790752-D719-E1A9-3CD5-287CBA53BFB8}"/>
              </a:ext>
            </a:extLst>
          </p:cNvPr>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spc="-20" dirty="0"/>
              <a:t>202</a:t>
            </a:r>
            <a:r>
              <a:rPr lang="en-US" spc="-20" dirty="0"/>
              <a:t>7</a:t>
            </a:r>
            <a:endParaRPr spc="-20" dirty="0"/>
          </a:p>
        </p:txBody>
      </p:sp>
    </p:spTree>
    <p:extLst>
      <p:ext uri="{BB962C8B-B14F-4D97-AF65-F5344CB8AC3E}">
        <p14:creationId xmlns:p14="http://schemas.microsoft.com/office/powerpoint/2010/main" val="34631940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780326" y="4146088"/>
            <a:ext cx="7232015" cy="1130935"/>
          </a:xfrm>
          <a:prstGeom prst="rect">
            <a:avLst/>
          </a:prstGeom>
        </p:spPr>
        <p:txBody>
          <a:bodyPr vert="horz" wrap="square" lIns="0" tIns="12700" rIns="0" bIns="0" rtlCol="0">
            <a:spAutoFit/>
          </a:bodyPr>
          <a:lstStyle/>
          <a:p>
            <a:pPr marL="12700">
              <a:lnSpc>
                <a:spcPct val="100000"/>
              </a:lnSpc>
              <a:spcBef>
                <a:spcPts val="100"/>
              </a:spcBef>
            </a:pPr>
            <a:r>
              <a:rPr sz="7250" dirty="0"/>
              <a:t>Dental</a:t>
            </a:r>
            <a:r>
              <a:rPr sz="7250" spc="-170" dirty="0"/>
              <a:t> </a:t>
            </a:r>
            <a:r>
              <a:rPr sz="7250" dirty="0"/>
              <a:t>and</a:t>
            </a:r>
            <a:r>
              <a:rPr sz="7250" spc="-185" dirty="0"/>
              <a:t> </a:t>
            </a:r>
            <a:r>
              <a:rPr sz="7250" spc="-10" dirty="0"/>
              <a:t>Vision</a:t>
            </a:r>
            <a:endParaRPr sz="725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83577" y="27907"/>
            <a:ext cx="19808825" cy="9297670"/>
            <a:chOff x="146574" y="104696"/>
            <a:chExt cx="19808825" cy="9297670"/>
          </a:xfrm>
        </p:grpSpPr>
        <p:sp>
          <p:nvSpPr>
            <p:cNvPr id="3" name="object 3"/>
            <p:cNvSpPr/>
            <p:nvPr/>
          </p:nvSpPr>
          <p:spPr>
            <a:xfrm>
              <a:off x="146574" y="104696"/>
              <a:ext cx="19808825" cy="1424305"/>
            </a:xfrm>
            <a:custGeom>
              <a:avLst/>
              <a:gdLst/>
              <a:ahLst/>
              <a:cxnLst/>
              <a:rect l="l" t="t" r="r" b="b"/>
              <a:pathLst>
                <a:path w="19808825" h="1424305">
                  <a:moveTo>
                    <a:pt x="19666471" y="0"/>
                  </a:moveTo>
                  <a:lnTo>
                    <a:pt x="141977" y="0"/>
                  </a:lnTo>
                  <a:lnTo>
                    <a:pt x="97100" y="7236"/>
                  </a:lnTo>
                  <a:lnTo>
                    <a:pt x="58125" y="27388"/>
                  </a:lnTo>
                  <a:lnTo>
                    <a:pt x="27392" y="58118"/>
                  </a:lnTo>
                  <a:lnTo>
                    <a:pt x="7237" y="97090"/>
                  </a:lnTo>
                  <a:lnTo>
                    <a:pt x="0" y="141967"/>
                  </a:lnTo>
                  <a:lnTo>
                    <a:pt x="0" y="1281894"/>
                  </a:lnTo>
                  <a:lnTo>
                    <a:pt x="7237" y="1326771"/>
                  </a:lnTo>
                  <a:lnTo>
                    <a:pt x="27392" y="1365743"/>
                  </a:lnTo>
                  <a:lnTo>
                    <a:pt x="58125" y="1396473"/>
                  </a:lnTo>
                  <a:lnTo>
                    <a:pt x="97100" y="1416625"/>
                  </a:lnTo>
                  <a:lnTo>
                    <a:pt x="141977" y="1423862"/>
                  </a:lnTo>
                  <a:lnTo>
                    <a:pt x="19666471" y="1423862"/>
                  </a:lnTo>
                  <a:lnTo>
                    <a:pt x="19711348" y="1416625"/>
                  </a:lnTo>
                  <a:lnTo>
                    <a:pt x="19750320" y="1396473"/>
                  </a:lnTo>
                  <a:lnTo>
                    <a:pt x="19781050" y="1365743"/>
                  </a:lnTo>
                  <a:lnTo>
                    <a:pt x="19801202" y="1326771"/>
                  </a:lnTo>
                  <a:lnTo>
                    <a:pt x="19808438" y="1281894"/>
                  </a:lnTo>
                  <a:lnTo>
                    <a:pt x="19808438" y="141967"/>
                  </a:lnTo>
                  <a:lnTo>
                    <a:pt x="19801202" y="97090"/>
                  </a:lnTo>
                  <a:lnTo>
                    <a:pt x="19781050" y="58118"/>
                  </a:lnTo>
                  <a:lnTo>
                    <a:pt x="19750320" y="27388"/>
                  </a:lnTo>
                  <a:lnTo>
                    <a:pt x="19711348" y="7236"/>
                  </a:lnTo>
                  <a:lnTo>
                    <a:pt x="19666471" y="0"/>
                  </a:lnTo>
                  <a:close/>
                </a:path>
              </a:pathLst>
            </a:custGeom>
            <a:solidFill>
              <a:srgbClr val="4D4D4D"/>
            </a:solidFill>
          </p:spPr>
          <p:txBody>
            <a:bodyPr wrap="square" lIns="0" tIns="0" rIns="0" bIns="0" rtlCol="0"/>
            <a:lstStyle/>
            <a:p>
              <a:endParaRPr/>
            </a:p>
          </p:txBody>
        </p:sp>
        <p:sp>
          <p:nvSpPr>
            <p:cNvPr id="4" name="object 4"/>
            <p:cNvSpPr/>
            <p:nvPr/>
          </p:nvSpPr>
          <p:spPr>
            <a:xfrm>
              <a:off x="146574" y="1528139"/>
              <a:ext cx="19808825" cy="7874000"/>
            </a:xfrm>
            <a:custGeom>
              <a:avLst/>
              <a:gdLst/>
              <a:ahLst/>
              <a:cxnLst/>
              <a:rect l="l" t="t" r="r" b="b"/>
              <a:pathLst>
                <a:path w="19808825" h="7874000">
                  <a:moveTo>
                    <a:pt x="19619986" y="0"/>
                  </a:moveTo>
                  <a:lnTo>
                    <a:pt x="188483" y="0"/>
                  </a:lnTo>
                  <a:lnTo>
                    <a:pt x="138376" y="6732"/>
                  </a:lnTo>
                  <a:lnTo>
                    <a:pt x="93351" y="25731"/>
                  </a:lnTo>
                  <a:lnTo>
                    <a:pt x="55204" y="55200"/>
                  </a:lnTo>
                  <a:lnTo>
                    <a:pt x="25733" y="93342"/>
                  </a:lnTo>
                  <a:lnTo>
                    <a:pt x="6732" y="138358"/>
                  </a:lnTo>
                  <a:lnTo>
                    <a:pt x="0" y="188452"/>
                  </a:lnTo>
                  <a:lnTo>
                    <a:pt x="0" y="7685192"/>
                  </a:lnTo>
                  <a:lnTo>
                    <a:pt x="6732" y="7735286"/>
                  </a:lnTo>
                  <a:lnTo>
                    <a:pt x="25733" y="7780302"/>
                  </a:lnTo>
                  <a:lnTo>
                    <a:pt x="55204" y="7818444"/>
                  </a:lnTo>
                  <a:lnTo>
                    <a:pt x="93351" y="7847913"/>
                  </a:lnTo>
                  <a:lnTo>
                    <a:pt x="138376" y="7866912"/>
                  </a:lnTo>
                  <a:lnTo>
                    <a:pt x="188483" y="7873645"/>
                  </a:lnTo>
                  <a:lnTo>
                    <a:pt x="19619986" y="7873645"/>
                  </a:lnTo>
                  <a:lnTo>
                    <a:pt x="19670080" y="7866912"/>
                  </a:lnTo>
                  <a:lnTo>
                    <a:pt x="19715096" y="7847913"/>
                  </a:lnTo>
                  <a:lnTo>
                    <a:pt x="19753237" y="7818444"/>
                  </a:lnTo>
                  <a:lnTo>
                    <a:pt x="19782706" y="7780302"/>
                  </a:lnTo>
                  <a:lnTo>
                    <a:pt x="19801706" y="7735286"/>
                  </a:lnTo>
                  <a:lnTo>
                    <a:pt x="19808438" y="7685192"/>
                  </a:lnTo>
                  <a:lnTo>
                    <a:pt x="19808438" y="188452"/>
                  </a:lnTo>
                  <a:lnTo>
                    <a:pt x="19801706" y="138358"/>
                  </a:lnTo>
                  <a:lnTo>
                    <a:pt x="19782706" y="93342"/>
                  </a:lnTo>
                  <a:lnTo>
                    <a:pt x="19753237" y="55200"/>
                  </a:lnTo>
                  <a:lnTo>
                    <a:pt x="19715096" y="25731"/>
                  </a:lnTo>
                  <a:lnTo>
                    <a:pt x="19670080" y="6732"/>
                  </a:lnTo>
                  <a:lnTo>
                    <a:pt x="19619986" y="0"/>
                  </a:lnTo>
                  <a:close/>
                </a:path>
              </a:pathLst>
            </a:custGeom>
            <a:solidFill>
              <a:srgbClr val="D9D9D9"/>
            </a:solidFill>
          </p:spPr>
          <p:txBody>
            <a:bodyPr wrap="square" lIns="0" tIns="0" rIns="0" bIns="0" rtlCol="0"/>
            <a:lstStyle/>
            <a:p>
              <a:endParaRPr/>
            </a:p>
          </p:txBody>
        </p:sp>
      </p:grpSp>
      <p:sp>
        <p:nvSpPr>
          <p:cNvPr id="5" name="object 5"/>
          <p:cNvSpPr/>
          <p:nvPr/>
        </p:nvSpPr>
        <p:spPr>
          <a:xfrm>
            <a:off x="146574" y="9778584"/>
            <a:ext cx="15976600" cy="1424305"/>
          </a:xfrm>
          <a:custGeom>
            <a:avLst/>
            <a:gdLst/>
            <a:ahLst/>
            <a:cxnLst/>
            <a:rect l="l" t="t" r="r" b="b"/>
            <a:pathLst>
              <a:path w="15976600" h="1424304">
                <a:moveTo>
                  <a:pt x="15739228" y="0"/>
                </a:moveTo>
                <a:lnTo>
                  <a:pt x="237303" y="0"/>
                </a:lnTo>
                <a:lnTo>
                  <a:pt x="189478" y="4822"/>
                </a:lnTo>
                <a:lnTo>
                  <a:pt x="144934" y="18652"/>
                </a:lnTo>
                <a:lnTo>
                  <a:pt x="104625" y="40535"/>
                </a:lnTo>
                <a:lnTo>
                  <a:pt x="69504" y="69517"/>
                </a:lnTo>
                <a:lnTo>
                  <a:pt x="40527" y="104644"/>
                </a:lnTo>
                <a:lnTo>
                  <a:pt x="18648" y="144961"/>
                </a:lnTo>
                <a:lnTo>
                  <a:pt x="4821" y="189512"/>
                </a:lnTo>
                <a:lnTo>
                  <a:pt x="0" y="237345"/>
                </a:lnTo>
                <a:lnTo>
                  <a:pt x="0" y="1186548"/>
                </a:lnTo>
                <a:lnTo>
                  <a:pt x="4821" y="1234376"/>
                </a:lnTo>
                <a:lnTo>
                  <a:pt x="18648" y="1278923"/>
                </a:lnTo>
                <a:lnTo>
                  <a:pt x="40527" y="1319234"/>
                </a:lnTo>
                <a:lnTo>
                  <a:pt x="69504" y="1354356"/>
                </a:lnTo>
                <a:lnTo>
                  <a:pt x="104625" y="1383333"/>
                </a:lnTo>
                <a:lnTo>
                  <a:pt x="144934" y="1405213"/>
                </a:lnTo>
                <a:lnTo>
                  <a:pt x="189478" y="1419041"/>
                </a:lnTo>
                <a:lnTo>
                  <a:pt x="237303" y="1423862"/>
                </a:lnTo>
                <a:lnTo>
                  <a:pt x="15739228" y="1423862"/>
                </a:lnTo>
                <a:lnTo>
                  <a:pt x="15787060" y="1419041"/>
                </a:lnTo>
                <a:lnTo>
                  <a:pt x="15831612" y="1405213"/>
                </a:lnTo>
                <a:lnTo>
                  <a:pt x="15871929" y="1383333"/>
                </a:lnTo>
                <a:lnTo>
                  <a:pt x="15907055" y="1354356"/>
                </a:lnTo>
                <a:lnTo>
                  <a:pt x="15936038" y="1319234"/>
                </a:lnTo>
                <a:lnTo>
                  <a:pt x="15957921" y="1278923"/>
                </a:lnTo>
                <a:lnTo>
                  <a:pt x="15971751" y="1234376"/>
                </a:lnTo>
                <a:lnTo>
                  <a:pt x="15976573" y="1186548"/>
                </a:lnTo>
                <a:lnTo>
                  <a:pt x="15976573" y="237345"/>
                </a:lnTo>
                <a:lnTo>
                  <a:pt x="15971751" y="189512"/>
                </a:lnTo>
                <a:lnTo>
                  <a:pt x="15957921" y="144961"/>
                </a:lnTo>
                <a:lnTo>
                  <a:pt x="15936038" y="104644"/>
                </a:lnTo>
                <a:lnTo>
                  <a:pt x="15907055" y="69517"/>
                </a:lnTo>
                <a:lnTo>
                  <a:pt x="15871929" y="40535"/>
                </a:lnTo>
                <a:lnTo>
                  <a:pt x="15831612" y="18652"/>
                </a:lnTo>
                <a:lnTo>
                  <a:pt x="15787060" y="4822"/>
                </a:lnTo>
                <a:lnTo>
                  <a:pt x="15739228" y="0"/>
                </a:lnTo>
                <a:close/>
              </a:path>
            </a:pathLst>
          </a:custGeom>
          <a:solidFill>
            <a:srgbClr val="850038"/>
          </a:solidFill>
        </p:spPr>
        <p:txBody>
          <a:bodyPr wrap="square" lIns="0" tIns="0" rIns="0" bIns="0" rtlCol="0"/>
          <a:lstStyle/>
          <a:p>
            <a:endParaRPr/>
          </a:p>
        </p:txBody>
      </p:sp>
      <p:pic>
        <p:nvPicPr>
          <p:cNvPr id="6" name="object 6"/>
          <p:cNvPicPr/>
          <p:nvPr/>
        </p:nvPicPr>
        <p:blipFill>
          <a:blip r:embed="rId2" cstate="print"/>
          <a:stretch>
            <a:fillRect/>
          </a:stretch>
        </p:blipFill>
        <p:spPr>
          <a:xfrm>
            <a:off x="16394577" y="10259490"/>
            <a:ext cx="3477459" cy="558782"/>
          </a:xfrm>
          <a:prstGeom prst="rect">
            <a:avLst/>
          </a:prstGeom>
        </p:spPr>
      </p:pic>
      <p:sp>
        <p:nvSpPr>
          <p:cNvPr id="7" name="object 7"/>
          <p:cNvSpPr txBox="1">
            <a:spLocks noGrp="1"/>
          </p:cNvSpPr>
          <p:nvPr>
            <p:ph type="title"/>
          </p:nvPr>
        </p:nvSpPr>
        <p:spPr>
          <a:prstGeom prst="rect">
            <a:avLst/>
          </a:prstGeom>
        </p:spPr>
        <p:txBody>
          <a:bodyPr vert="horz" wrap="square" lIns="0" tIns="17145" rIns="0" bIns="0" rtlCol="0">
            <a:spAutoFit/>
          </a:bodyPr>
          <a:lstStyle/>
          <a:p>
            <a:pPr marL="320675">
              <a:lnSpc>
                <a:spcPct val="100000"/>
              </a:lnSpc>
              <a:spcBef>
                <a:spcPts val="135"/>
              </a:spcBef>
            </a:pPr>
            <a:r>
              <a:rPr dirty="0"/>
              <a:t>Dental</a:t>
            </a:r>
            <a:r>
              <a:rPr spc="-10" dirty="0"/>
              <a:t> </a:t>
            </a:r>
            <a:r>
              <a:rPr dirty="0"/>
              <a:t>and</a:t>
            </a:r>
            <a:r>
              <a:rPr spc="-30" dirty="0"/>
              <a:t> </a:t>
            </a:r>
            <a:r>
              <a:rPr spc="-10" dirty="0"/>
              <a:t>Vision</a:t>
            </a:r>
          </a:p>
        </p:txBody>
      </p:sp>
      <p:sp>
        <p:nvSpPr>
          <p:cNvPr id="8" name="object 8"/>
          <p:cNvSpPr txBox="1"/>
          <p:nvPr/>
        </p:nvSpPr>
        <p:spPr>
          <a:xfrm>
            <a:off x="355912" y="2202453"/>
            <a:ext cx="11372538" cy="5103320"/>
          </a:xfrm>
          <a:prstGeom prst="rect">
            <a:avLst/>
          </a:prstGeom>
        </p:spPr>
        <p:txBody>
          <a:bodyPr vert="horz" wrap="square" lIns="0" tIns="12065" rIns="0" bIns="0" rtlCol="0">
            <a:spAutoFit/>
          </a:bodyPr>
          <a:lstStyle/>
          <a:p>
            <a:pPr marL="389255" marR="846455">
              <a:spcBef>
                <a:spcPts val="95"/>
              </a:spcBef>
              <a:buClr>
                <a:srgbClr val="4D4D4D"/>
              </a:buClr>
              <a:buSzPct val="49152"/>
              <a:tabLst>
                <a:tab pos="766445" algn="l"/>
              </a:tabLst>
            </a:pPr>
            <a:r>
              <a:rPr sz="3200" b="1" dirty="0">
                <a:solidFill>
                  <a:srgbClr val="850038"/>
                </a:solidFill>
                <a:latin typeface="Montserrat Medium"/>
              </a:rPr>
              <a:t>You may visit any office location that accepts your insurance</a:t>
            </a:r>
            <a:r>
              <a:rPr lang="en-US" sz="3200" b="1" dirty="0">
                <a:solidFill>
                  <a:srgbClr val="850038"/>
                </a:solidFill>
                <a:latin typeface="Montserrat Medium"/>
              </a:rPr>
              <a:t> for Dental (Delta Delta) and Vision (VSP)</a:t>
            </a:r>
            <a:r>
              <a:rPr sz="3200" dirty="0">
                <a:solidFill>
                  <a:srgbClr val="850038"/>
                </a:solidFill>
                <a:latin typeface="Montserrat Medium"/>
              </a:rPr>
              <a:t>.</a:t>
            </a:r>
          </a:p>
          <a:p>
            <a:pPr marL="766445" indent="-377190">
              <a:spcBef>
                <a:spcPts val="1275"/>
              </a:spcBef>
              <a:buClr>
                <a:srgbClr val="4D4D4D"/>
              </a:buClr>
              <a:buFont typeface="Arial"/>
              <a:buChar char="•"/>
              <a:tabLst>
                <a:tab pos="766445" algn="l"/>
              </a:tabLst>
            </a:pPr>
            <a:endParaRPr sz="3200" dirty="0">
              <a:solidFill>
                <a:srgbClr val="850038"/>
              </a:solidFill>
              <a:latin typeface="Montserrat Medium"/>
            </a:endParaRPr>
          </a:p>
          <a:p>
            <a:pPr marL="766445" marR="5080" indent="-377190">
              <a:buClr>
                <a:srgbClr val="4D4D4D"/>
              </a:buClr>
              <a:buSzPct val="49152"/>
              <a:buFont typeface="Arial"/>
              <a:buChar char="•"/>
              <a:tabLst>
                <a:tab pos="766445" algn="l"/>
              </a:tabLst>
            </a:pPr>
            <a:r>
              <a:rPr sz="3200" dirty="0">
                <a:solidFill>
                  <a:srgbClr val="850038"/>
                </a:solidFill>
                <a:latin typeface="Montserrat Medium"/>
              </a:rPr>
              <a:t>To confirm coverage, please provide your personal information, including your Social Security Number.</a:t>
            </a:r>
            <a:endParaRPr lang="en-US" sz="3200" dirty="0">
              <a:solidFill>
                <a:srgbClr val="850038"/>
              </a:solidFill>
              <a:latin typeface="Montserrat Medium"/>
            </a:endParaRPr>
          </a:p>
          <a:p>
            <a:pPr marL="766445" marR="5080" indent="-377190">
              <a:buClr>
                <a:srgbClr val="4D4D4D"/>
              </a:buClr>
              <a:buSzPct val="49152"/>
              <a:buFont typeface="Arial"/>
              <a:buChar char="•"/>
              <a:tabLst>
                <a:tab pos="766445" algn="l"/>
              </a:tabLst>
            </a:pPr>
            <a:endParaRPr sz="3200" dirty="0">
              <a:solidFill>
                <a:srgbClr val="850038"/>
              </a:solidFill>
              <a:latin typeface="Montserrat Medium"/>
            </a:endParaRPr>
          </a:p>
          <a:p>
            <a:pPr marL="766445" indent="-377190">
              <a:buClr>
                <a:srgbClr val="4D4D4D"/>
              </a:buClr>
              <a:buSzPct val="49152"/>
              <a:buFont typeface="Arial"/>
              <a:buChar char="•"/>
              <a:tabLst>
                <a:tab pos="766445" algn="l"/>
              </a:tabLst>
            </a:pPr>
            <a:r>
              <a:rPr lang="en-US" sz="3200" dirty="0">
                <a:solidFill>
                  <a:srgbClr val="850038"/>
                </a:solidFill>
                <a:latin typeface="Montserrat Medium"/>
              </a:rPr>
              <a:t>There is no </a:t>
            </a:r>
            <a:r>
              <a:rPr sz="3200" dirty="0">
                <a:solidFill>
                  <a:srgbClr val="850038"/>
                </a:solidFill>
                <a:latin typeface="Montserrat Medium"/>
              </a:rPr>
              <a:t>cost to employees</a:t>
            </a:r>
            <a:r>
              <a:rPr lang="en-US" sz="3200" dirty="0">
                <a:solidFill>
                  <a:srgbClr val="850038"/>
                </a:solidFill>
                <a:latin typeface="Montserrat Medium"/>
              </a:rPr>
              <a:t> for enrolling in dental or vision. </a:t>
            </a:r>
            <a:endParaRPr sz="3200" dirty="0">
              <a:solidFill>
                <a:srgbClr val="850038"/>
              </a:solidFill>
              <a:latin typeface="Montserrat Medium"/>
            </a:endParaRPr>
          </a:p>
        </p:txBody>
      </p:sp>
      <p:pic>
        <p:nvPicPr>
          <p:cNvPr id="9" name="object 9"/>
          <p:cNvPicPr/>
          <p:nvPr/>
        </p:nvPicPr>
        <p:blipFill>
          <a:blip r:embed="rId3" cstate="print"/>
          <a:stretch>
            <a:fillRect/>
          </a:stretch>
        </p:blipFill>
        <p:spPr>
          <a:xfrm>
            <a:off x="12506432" y="1535573"/>
            <a:ext cx="7519773" cy="7873645"/>
          </a:xfrm>
          <a:prstGeom prst="rect">
            <a:avLst/>
          </a:prstGeom>
        </p:spPr>
      </p:pic>
      <p:sp>
        <p:nvSpPr>
          <p:cNvPr id="10" name="object 10"/>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spc="-20" dirty="0"/>
              <a:t>202</a:t>
            </a:r>
            <a:r>
              <a:rPr lang="en-US" spc="-20" dirty="0"/>
              <a:t>7</a:t>
            </a:r>
            <a:endParaRPr spc="-2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145" rIns="0" bIns="0" rtlCol="0">
            <a:spAutoFit/>
          </a:bodyPr>
          <a:lstStyle/>
          <a:p>
            <a:pPr marL="320675">
              <a:lnSpc>
                <a:spcPct val="100000"/>
              </a:lnSpc>
              <a:spcBef>
                <a:spcPts val="135"/>
              </a:spcBef>
            </a:pPr>
            <a:r>
              <a:rPr dirty="0"/>
              <a:t>Delta</a:t>
            </a:r>
            <a:r>
              <a:rPr spc="-20" dirty="0"/>
              <a:t> </a:t>
            </a:r>
            <a:r>
              <a:rPr spc="-10" dirty="0"/>
              <a:t>Dental</a:t>
            </a: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spc="-20" dirty="0"/>
              <a:t>202</a:t>
            </a:r>
            <a:r>
              <a:rPr lang="en-US" spc="-20" dirty="0"/>
              <a:t>7</a:t>
            </a:r>
            <a:endParaRPr spc="-20" dirty="0"/>
          </a:p>
        </p:txBody>
      </p:sp>
      <p:sp>
        <p:nvSpPr>
          <p:cNvPr id="3" name="object 3"/>
          <p:cNvSpPr txBox="1"/>
          <p:nvPr/>
        </p:nvSpPr>
        <p:spPr>
          <a:xfrm>
            <a:off x="915490" y="2303171"/>
            <a:ext cx="11873230" cy="5727209"/>
          </a:xfrm>
          <a:prstGeom prst="rect">
            <a:avLst/>
          </a:prstGeom>
        </p:spPr>
        <p:txBody>
          <a:bodyPr vert="horz" wrap="square" lIns="0" tIns="241300" rIns="0" bIns="0" rtlCol="0">
            <a:spAutoFit/>
          </a:bodyPr>
          <a:lstStyle/>
          <a:p>
            <a:pPr fontAlgn="base"/>
            <a:r>
              <a:rPr lang="en-US" sz="3200" b="1" u="sng" dirty="0">
                <a:hlinkClick r:id="rId2"/>
              </a:rPr>
              <a:t>Delta Dental Plan Summary PPO Plan B</a:t>
            </a:r>
            <a:endParaRPr lang="en-US" sz="3200" b="1" dirty="0"/>
          </a:p>
          <a:p>
            <a:pPr marL="860425" indent="-471170">
              <a:lnSpc>
                <a:spcPct val="100000"/>
              </a:lnSpc>
              <a:spcBef>
                <a:spcPts val="1805"/>
              </a:spcBef>
              <a:buClr>
                <a:srgbClr val="4D4D4D"/>
              </a:buClr>
              <a:buSzPct val="49152"/>
              <a:buFont typeface="Arial"/>
              <a:buChar char="•"/>
              <a:tabLst>
                <a:tab pos="860425" algn="l"/>
              </a:tabLst>
            </a:pPr>
            <a:r>
              <a:rPr sz="2950" b="0" dirty="0">
                <a:solidFill>
                  <a:srgbClr val="850038"/>
                </a:solidFill>
                <a:latin typeface="Montserrat Medium"/>
                <a:cs typeface="Montserrat Medium"/>
              </a:rPr>
              <a:t>Group</a:t>
            </a:r>
            <a:r>
              <a:rPr sz="2950" b="0" spc="-125" dirty="0">
                <a:solidFill>
                  <a:srgbClr val="850038"/>
                </a:solidFill>
                <a:latin typeface="Montserrat Medium"/>
                <a:cs typeface="Montserrat Medium"/>
              </a:rPr>
              <a:t> </a:t>
            </a:r>
            <a:r>
              <a:rPr sz="2950" b="0" dirty="0">
                <a:solidFill>
                  <a:srgbClr val="850038"/>
                </a:solidFill>
                <a:latin typeface="Montserrat Medium"/>
                <a:cs typeface="Montserrat Medium"/>
              </a:rPr>
              <a:t>#</a:t>
            </a:r>
            <a:r>
              <a:rPr sz="2950" b="0" spc="-110" dirty="0">
                <a:solidFill>
                  <a:srgbClr val="850038"/>
                </a:solidFill>
                <a:latin typeface="Montserrat Medium"/>
                <a:cs typeface="Montserrat Medium"/>
              </a:rPr>
              <a:t> </a:t>
            </a:r>
            <a:r>
              <a:rPr sz="2950" b="0" spc="-20" dirty="0">
                <a:solidFill>
                  <a:srgbClr val="850038"/>
                </a:solidFill>
                <a:latin typeface="Montserrat Medium"/>
                <a:cs typeface="Montserrat Medium"/>
              </a:rPr>
              <a:t>19859</a:t>
            </a:r>
            <a:endParaRPr sz="2950" dirty="0">
              <a:latin typeface="Montserrat Medium"/>
              <a:cs typeface="Montserrat Medium"/>
            </a:endParaRPr>
          </a:p>
          <a:p>
            <a:pPr marL="860425" indent="-471170">
              <a:lnSpc>
                <a:spcPct val="100000"/>
              </a:lnSpc>
              <a:spcBef>
                <a:spcPts val="1800"/>
              </a:spcBef>
              <a:buClr>
                <a:srgbClr val="4D4D4D"/>
              </a:buClr>
              <a:buSzPct val="49152"/>
              <a:buFont typeface="Arial"/>
              <a:buChar char="•"/>
              <a:tabLst>
                <a:tab pos="860425" algn="l"/>
              </a:tabLst>
            </a:pPr>
            <a:r>
              <a:rPr sz="2950" b="0" spc="-10" dirty="0">
                <a:solidFill>
                  <a:srgbClr val="850038"/>
                </a:solidFill>
                <a:latin typeface="Montserrat Medium"/>
                <a:cs typeface="Montserrat Medium"/>
              </a:rPr>
              <a:t>$1,500.00</a:t>
            </a:r>
            <a:r>
              <a:rPr sz="2950" b="0" spc="-160" dirty="0">
                <a:solidFill>
                  <a:srgbClr val="850038"/>
                </a:solidFill>
                <a:latin typeface="Montserrat Medium"/>
                <a:cs typeface="Montserrat Medium"/>
              </a:rPr>
              <a:t> </a:t>
            </a:r>
            <a:r>
              <a:rPr sz="2950" b="0" spc="-10" dirty="0">
                <a:solidFill>
                  <a:srgbClr val="850038"/>
                </a:solidFill>
                <a:latin typeface="Montserrat Medium"/>
                <a:cs typeface="Montserrat Medium"/>
              </a:rPr>
              <a:t>Credit</a:t>
            </a:r>
            <a:r>
              <a:rPr sz="2950" b="0" spc="-140" dirty="0">
                <a:solidFill>
                  <a:srgbClr val="850038"/>
                </a:solidFill>
                <a:latin typeface="Montserrat Medium"/>
                <a:cs typeface="Montserrat Medium"/>
              </a:rPr>
              <a:t> </a:t>
            </a:r>
            <a:r>
              <a:rPr sz="2950" b="0" dirty="0">
                <a:solidFill>
                  <a:srgbClr val="850038"/>
                </a:solidFill>
                <a:latin typeface="Montserrat Medium"/>
                <a:cs typeface="Montserrat Medium"/>
              </a:rPr>
              <a:t>per</a:t>
            </a:r>
            <a:r>
              <a:rPr sz="2950" b="0" spc="-135" dirty="0">
                <a:solidFill>
                  <a:srgbClr val="850038"/>
                </a:solidFill>
                <a:latin typeface="Montserrat Medium"/>
                <a:cs typeface="Montserrat Medium"/>
              </a:rPr>
              <a:t> </a:t>
            </a:r>
            <a:r>
              <a:rPr sz="2950" b="0" spc="-10" dirty="0">
                <a:solidFill>
                  <a:srgbClr val="850038"/>
                </a:solidFill>
                <a:latin typeface="Montserrat Medium"/>
                <a:cs typeface="Montserrat Medium"/>
              </a:rPr>
              <a:t>person</a:t>
            </a:r>
            <a:r>
              <a:rPr sz="2950" b="0" spc="-150" dirty="0">
                <a:solidFill>
                  <a:srgbClr val="850038"/>
                </a:solidFill>
                <a:latin typeface="Montserrat Medium"/>
                <a:cs typeface="Montserrat Medium"/>
              </a:rPr>
              <a:t> </a:t>
            </a:r>
            <a:r>
              <a:rPr sz="2950" b="0" dirty="0">
                <a:solidFill>
                  <a:srgbClr val="850038"/>
                </a:solidFill>
                <a:latin typeface="Montserrat Medium"/>
                <a:cs typeface="Montserrat Medium"/>
              </a:rPr>
              <a:t>each</a:t>
            </a:r>
            <a:r>
              <a:rPr sz="2950" b="0" spc="-140" dirty="0">
                <a:solidFill>
                  <a:srgbClr val="850038"/>
                </a:solidFill>
                <a:latin typeface="Montserrat Medium"/>
                <a:cs typeface="Montserrat Medium"/>
              </a:rPr>
              <a:t> </a:t>
            </a:r>
            <a:r>
              <a:rPr sz="2950" b="0" spc="-10" dirty="0">
                <a:solidFill>
                  <a:srgbClr val="850038"/>
                </a:solidFill>
                <a:latin typeface="Montserrat Medium"/>
                <a:cs typeface="Montserrat Medium"/>
              </a:rPr>
              <a:t>calendar</a:t>
            </a:r>
            <a:r>
              <a:rPr sz="2950" b="0" spc="-140" dirty="0">
                <a:solidFill>
                  <a:srgbClr val="850038"/>
                </a:solidFill>
                <a:latin typeface="Montserrat Medium"/>
                <a:cs typeface="Montserrat Medium"/>
              </a:rPr>
              <a:t> </a:t>
            </a:r>
            <a:r>
              <a:rPr sz="2950" b="0" spc="-20" dirty="0">
                <a:solidFill>
                  <a:srgbClr val="850038"/>
                </a:solidFill>
                <a:latin typeface="Montserrat Medium"/>
                <a:cs typeface="Montserrat Medium"/>
              </a:rPr>
              <a:t>year</a:t>
            </a:r>
            <a:endParaRPr sz="2950" dirty="0">
              <a:latin typeface="Montserrat Medium"/>
              <a:cs typeface="Montserrat Medium"/>
            </a:endParaRPr>
          </a:p>
          <a:p>
            <a:pPr marL="860425" indent="-471170">
              <a:lnSpc>
                <a:spcPct val="100000"/>
              </a:lnSpc>
              <a:spcBef>
                <a:spcPts val="1805"/>
              </a:spcBef>
              <a:buClr>
                <a:srgbClr val="4D4D4D"/>
              </a:buClr>
              <a:buSzPct val="49152"/>
              <a:buFont typeface="Arial"/>
              <a:buChar char="•"/>
              <a:tabLst>
                <a:tab pos="860425" algn="l"/>
              </a:tabLst>
            </a:pPr>
            <a:r>
              <a:rPr sz="2950" b="0" dirty="0">
                <a:solidFill>
                  <a:srgbClr val="850038"/>
                </a:solidFill>
                <a:latin typeface="Montserrat Medium"/>
                <a:cs typeface="Montserrat Medium"/>
              </a:rPr>
              <a:t>$50.00</a:t>
            </a:r>
            <a:r>
              <a:rPr sz="2950" b="0" spc="-160" dirty="0">
                <a:solidFill>
                  <a:srgbClr val="850038"/>
                </a:solidFill>
                <a:latin typeface="Montserrat Medium"/>
                <a:cs typeface="Montserrat Medium"/>
              </a:rPr>
              <a:t> </a:t>
            </a:r>
            <a:r>
              <a:rPr sz="2950" b="0" spc="-20" dirty="0">
                <a:solidFill>
                  <a:srgbClr val="850038"/>
                </a:solidFill>
                <a:latin typeface="Montserrat Medium"/>
                <a:cs typeface="Montserrat Medium"/>
              </a:rPr>
              <a:t>Deductible</a:t>
            </a:r>
            <a:r>
              <a:rPr sz="2950" b="0" spc="-150" dirty="0">
                <a:solidFill>
                  <a:srgbClr val="850038"/>
                </a:solidFill>
                <a:latin typeface="Montserrat Medium"/>
                <a:cs typeface="Montserrat Medium"/>
              </a:rPr>
              <a:t> </a:t>
            </a:r>
            <a:r>
              <a:rPr sz="2950" b="0" dirty="0">
                <a:solidFill>
                  <a:srgbClr val="850038"/>
                </a:solidFill>
                <a:latin typeface="Montserrat Medium"/>
                <a:cs typeface="Montserrat Medium"/>
              </a:rPr>
              <a:t>per</a:t>
            </a:r>
            <a:r>
              <a:rPr sz="2950" b="0" spc="-135" dirty="0">
                <a:solidFill>
                  <a:srgbClr val="850038"/>
                </a:solidFill>
                <a:latin typeface="Montserrat Medium"/>
                <a:cs typeface="Montserrat Medium"/>
              </a:rPr>
              <a:t> </a:t>
            </a:r>
            <a:r>
              <a:rPr sz="2950" b="0" spc="-10" dirty="0">
                <a:solidFill>
                  <a:srgbClr val="850038"/>
                </a:solidFill>
                <a:latin typeface="Montserrat Medium"/>
                <a:cs typeface="Montserrat Medium"/>
              </a:rPr>
              <a:t>person</a:t>
            </a:r>
            <a:r>
              <a:rPr sz="2950" b="0" spc="-150" dirty="0">
                <a:solidFill>
                  <a:srgbClr val="850038"/>
                </a:solidFill>
                <a:latin typeface="Montserrat Medium"/>
                <a:cs typeface="Montserrat Medium"/>
              </a:rPr>
              <a:t> </a:t>
            </a:r>
            <a:r>
              <a:rPr sz="2950" b="0" dirty="0">
                <a:solidFill>
                  <a:srgbClr val="850038"/>
                </a:solidFill>
                <a:latin typeface="Montserrat Medium"/>
                <a:cs typeface="Montserrat Medium"/>
              </a:rPr>
              <a:t>each</a:t>
            </a:r>
            <a:r>
              <a:rPr sz="2950" b="0" spc="-150" dirty="0">
                <a:solidFill>
                  <a:srgbClr val="850038"/>
                </a:solidFill>
                <a:latin typeface="Montserrat Medium"/>
                <a:cs typeface="Montserrat Medium"/>
              </a:rPr>
              <a:t> </a:t>
            </a:r>
            <a:r>
              <a:rPr sz="2950" b="0" spc="-10" dirty="0">
                <a:solidFill>
                  <a:srgbClr val="850038"/>
                </a:solidFill>
                <a:latin typeface="Montserrat Medium"/>
                <a:cs typeface="Montserrat Medium"/>
              </a:rPr>
              <a:t>calendar</a:t>
            </a:r>
            <a:r>
              <a:rPr sz="2950" b="0" spc="-135" dirty="0">
                <a:solidFill>
                  <a:srgbClr val="850038"/>
                </a:solidFill>
                <a:latin typeface="Montserrat Medium"/>
                <a:cs typeface="Montserrat Medium"/>
              </a:rPr>
              <a:t> </a:t>
            </a:r>
            <a:r>
              <a:rPr sz="2950" b="0" spc="-20" dirty="0">
                <a:solidFill>
                  <a:srgbClr val="850038"/>
                </a:solidFill>
                <a:latin typeface="Montserrat Medium"/>
                <a:cs typeface="Montserrat Medium"/>
              </a:rPr>
              <a:t>year</a:t>
            </a:r>
            <a:endParaRPr sz="2950" dirty="0">
              <a:latin typeface="Montserrat Medium"/>
              <a:cs typeface="Montserrat Medium"/>
            </a:endParaRPr>
          </a:p>
          <a:p>
            <a:pPr marL="860425" indent="-471170">
              <a:lnSpc>
                <a:spcPct val="100000"/>
              </a:lnSpc>
              <a:spcBef>
                <a:spcPts val="1800"/>
              </a:spcBef>
              <a:buClr>
                <a:srgbClr val="4D4D4D"/>
              </a:buClr>
              <a:buSzPct val="49152"/>
              <a:buFont typeface="Arial"/>
              <a:buChar char="•"/>
              <a:tabLst>
                <a:tab pos="860425" algn="l"/>
              </a:tabLst>
            </a:pPr>
            <a:r>
              <a:rPr sz="2950" b="0" dirty="0">
                <a:solidFill>
                  <a:srgbClr val="850038"/>
                </a:solidFill>
                <a:latin typeface="Montserrat Medium"/>
                <a:cs typeface="Montserrat Medium"/>
              </a:rPr>
              <a:t>No</a:t>
            </a:r>
            <a:r>
              <a:rPr sz="2950" b="0" spc="-114" dirty="0">
                <a:solidFill>
                  <a:srgbClr val="850038"/>
                </a:solidFill>
                <a:latin typeface="Montserrat Medium"/>
                <a:cs typeface="Montserrat Medium"/>
              </a:rPr>
              <a:t> </a:t>
            </a:r>
            <a:r>
              <a:rPr sz="2950" b="0" spc="-10" dirty="0">
                <a:solidFill>
                  <a:srgbClr val="850038"/>
                </a:solidFill>
                <a:latin typeface="Montserrat Medium"/>
                <a:cs typeface="Montserrat Medium"/>
              </a:rPr>
              <a:t>waiting</a:t>
            </a:r>
            <a:r>
              <a:rPr sz="2950" b="0" spc="-125" dirty="0">
                <a:solidFill>
                  <a:srgbClr val="850038"/>
                </a:solidFill>
                <a:latin typeface="Montserrat Medium"/>
                <a:cs typeface="Montserrat Medium"/>
              </a:rPr>
              <a:t> </a:t>
            </a:r>
            <a:r>
              <a:rPr sz="2950" b="0" spc="-10" dirty="0">
                <a:solidFill>
                  <a:srgbClr val="850038"/>
                </a:solidFill>
                <a:latin typeface="Montserrat Medium"/>
                <a:cs typeface="Montserrat Medium"/>
              </a:rPr>
              <a:t>period</a:t>
            </a:r>
            <a:endParaRPr sz="2950" dirty="0">
              <a:latin typeface="Montserrat Medium"/>
              <a:cs typeface="Montserrat Medium"/>
            </a:endParaRPr>
          </a:p>
          <a:p>
            <a:pPr>
              <a:lnSpc>
                <a:spcPct val="100000"/>
              </a:lnSpc>
              <a:spcBef>
                <a:spcPts val="1275"/>
              </a:spcBef>
            </a:pPr>
            <a:endParaRPr sz="2950" dirty="0">
              <a:latin typeface="Montserrat Medium"/>
              <a:cs typeface="Montserrat Medium"/>
            </a:endParaRPr>
          </a:p>
          <a:p>
            <a:pPr fontAlgn="base"/>
            <a:r>
              <a:rPr sz="2950" b="1" u="sng" spc="-20" dirty="0">
                <a:solidFill>
                  <a:srgbClr val="850038"/>
                </a:solidFill>
                <a:uFill>
                  <a:solidFill>
                    <a:srgbClr val="850038"/>
                  </a:solidFill>
                </a:uFill>
                <a:latin typeface="Montserrat Medium"/>
                <a:cs typeface="Montserrat Medium"/>
              </a:rPr>
              <a:t>Informational</a:t>
            </a:r>
            <a:r>
              <a:rPr sz="2950" b="1" u="sng" spc="-140" dirty="0">
                <a:solidFill>
                  <a:srgbClr val="850038"/>
                </a:solidFill>
                <a:uFill>
                  <a:solidFill>
                    <a:srgbClr val="850038"/>
                  </a:solidFill>
                </a:uFill>
                <a:latin typeface="Montserrat Medium"/>
                <a:cs typeface="Montserrat Medium"/>
              </a:rPr>
              <a:t> </a:t>
            </a:r>
            <a:r>
              <a:rPr sz="2950" b="1" u="sng" spc="-10" dirty="0">
                <a:solidFill>
                  <a:srgbClr val="850038"/>
                </a:solidFill>
                <a:uFill>
                  <a:solidFill>
                    <a:srgbClr val="850038"/>
                  </a:solidFill>
                </a:uFill>
                <a:latin typeface="Montserrat Medium"/>
                <a:cs typeface="Montserrat Medium"/>
              </a:rPr>
              <a:t>Links:</a:t>
            </a:r>
            <a:r>
              <a:rPr sz="2950" b="1" u="none" spc="-10" dirty="0">
                <a:solidFill>
                  <a:srgbClr val="850038"/>
                </a:solidFill>
                <a:latin typeface="Montserrat Medium"/>
                <a:cs typeface="Montserrat Medium"/>
              </a:rPr>
              <a:t> </a:t>
            </a:r>
            <a:endParaRPr lang="en-US" sz="2950" b="1" u="none" spc="-10" dirty="0">
              <a:solidFill>
                <a:srgbClr val="850038"/>
              </a:solidFill>
              <a:latin typeface="Montserrat Medium"/>
              <a:cs typeface="Montserrat Medium"/>
            </a:endParaRPr>
          </a:p>
          <a:p>
            <a:pPr fontAlgn="base"/>
            <a:r>
              <a:rPr lang="en-US" sz="3200" u="sng" dirty="0">
                <a:hlinkClick r:id="rId3"/>
              </a:rPr>
              <a:t>https://www1.deltadentalins.com/</a:t>
            </a:r>
            <a:endParaRPr lang="en-US" sz="3200" dirty="0"/>
          </a:p>
          <a:p>
            <a:pPr marL="12700">
              <a:lnSpc>
                <a:spcPct val="100000"/>
              </a:lnSpc>
              <a:spcBef>
                <a:spcPts val="1805"/>
              </a:spcBef>
            </a:pPr>
            <a:r>
              <a:rPr sz="2950" b="0" u="sng" spc="-35" dirty="0">
                <a:solidFill>
                  <a:srgbClr val="0462C1"/>
                </a:solidFill>
                <a:uFill>
                  <a:solidFill>
                    <a:srgbClr val="0462C1"/>
                  </a:solidFill>
                </a:uFill>
                <a:latin typeface="Montserrat Medium"/>
                <a:cs typeface="Montserrat Medium"/>
                <a:hlinkClick r:id="rId4"/>
              </a:rPr>
              <a:t>https://www1.deltadentalins.com/members/find-</a:t>
            </a:r>
            <a:r>
              <a:rPr sz="2950" b="0" u="sng" spc="-30" dirty="0">
                <a:solidFill>
                  <a:srgbClr val="0462C1"/>
                </a:solidFill>
                <a:uFill>
                  <a:solidFill>
                    <a:srgbClr val="0462C1"/>
                  </a:solidFill>
                </a:uFill>
                <a:latin typeface="Montserrat Medium"/>
                <a:cs typeface="Montserrat Medium"/>
                <a:hlinkClick r:id="rId4"/>
              </a:rPr>
              <a:t>a-</a:t>
            </a:r>
            <a:r>
              <a:rPr sz="2950" b="0" u="sng" spc="-10" dirty="0">
                <a:solidFill>
                  <a:srgbClr val="0462C1"/>
                </a:solidFill>
                <a:uFill>
                  <a:solidFill>
                    <a:srgbClr val="0462C1"/>
                  </a:solidFill>
                </a:uFill>
                <a:latin typeface="Montserrat Medium"/>
                <a:cs typeface="Montserrat Medium"/>
                <a:hlinkClick r:id="rId4"/>
              </a:rPr>
              <a:t>dentist.html</a:t>
            </a:r>
            <a:endParaRPr sz="2950" dirty="0">
              <a:latin typeface="Montserrat Medium"/>
              <a:cs typeface="Montserrat Medium"/>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46574" y="104696"/>
            <a:ext cx="19808825" cy="1424305"/>
          </a:xfrm>
          <a:custGeom>
            <a:avLst/>
            <a:gdLst/>
            <a:ahLst/>
            <a:cxnLst/>
            <a:rect l="l" t="t" r="r" b="b"/>
            <a:pathLst>
              <a:path w="19808825" h="1424305">
                <a:moveTo>
                  <a:pt x="19666471" y="0"/>
                </a:moveTo>
                <a:lnTo>
                  <a:pt x="141977" y="0"/>
                </a:lnTo>
                <a:lnTo>
                  <a:pt x="97100" y="7236"/>
                </a:lnTo>
                <a:lnTo>
                  <a:pt x="58125" y="27388"/>
                </a:lnTo>
                <a:lnTo>
                  <a:pt x="27392" y="58118"/>
                </a:lnTo>
                <a:lnTo>
                  <a:pt x="7237" y="97090"/>
                </a:lnTo>
                <a:lnTo>
                  <a:pt x="0" y="141967"/>
                </a:lnTo>
                <a:lnTo>
                  <a:pt x="0" y="1281894"/>
                </a:lnTo>
                <a:lnTo>
                  <a:pt x="7237" y="1326771"/>
                </a:lnTo>
                <a:lnTo>
                  <a:pt x="27392" y="1365743"/>
                </a:lnTo>
                <a:lnTo>
                  <a:pt x="58125" y="1396473"/>
                </a:lnTo>
                <a:lnTo>
                  <a:pt x="97100" y="1416625"/>
                </a:lnTo>
                <a:lnTo>
                  <a:pt x="141977" y="1423862"/>
                </a:lnTo>
                <a:lnTo>
                  <a:pt x="19666471" y="1423862"/>
                </a:lnTo>
                <a:lnTo>
                  <a:pt x="19711348" y="1416625"/>
                </a:lnTo>
                <a:lnTo>
                  <a:pt x="19750320" y="1396473"/>
                </a:lnTo>
                <a:lnTo>
                  <a:pt x="19781050" y="1365743"/>
                </a:lnTo>
                <a:lnTo>
                  <a:pt x="19801202" y="1326771"/>
                </a:lnTo>
                <a:lnTo>
                  <a:pt x="19808438" y="1281894"/>
                </a:lnTo>
                <a:lnTo>
                  <a:pt x="19808438" y="141967"/>
                </a:lnTo>
                <a:lnTo>
                  <a:pt x="19801202" y="97090"/>
                </a:lnTo>
                <a:lnTo>
                  <a:pt x="19781050" y="58118"/>
                </a:lnTo>
                <a:lnTo>
                  <a:pt x="19750320" y="27388"/>
                </a:lnTo>
                <a:lnTo>
                  <a:pt x="19711348" y="7236"/>
                </a:lnTo>
                <a:lnTo>
                  <a:pt x="19666471" y="0"/>
                </a:lnTo>
                <a:close/>
              </a:path>
            </a:pathLst>
          </a:custGeom>
          <a:solidFill>
            <a:srgbClr val="4D4D4D"/>
          </a:solidFill>
        </p:spPr>
        <p:txBody>
          <a:bodyPr wrap="square" lIns="0" tIns="0" rIns="0" bIns="0" rtlCol="0"/>
          <a:lstStyle/>
          <a:p>
            <a:endParaRPr/>
          </a:p>
        </p:txBody>
      </p:sp>
      <p:sp>
        <p:nvSpPr>
          <p:cNvPr id="3" name="object 3"/>
          <p:cNvSpPr/>
          <p:nvPr/>
        </p:nvSpPr>
        <p:spPr>
          <a:xfrm>
            <a:off x="146574" y="1716696"/>
            <a:ext cx="19808825" cy="7874000"/>
          </a:xfrm>
          <a:custGeom>
            <a:avLst/>
            <a:gdLst/>
            <a:ahLst/>
            <a:cxnLst/>
            <a:rect l="l" t="t" r="r" b="b"/>
            <a:pathLst>
              <a:path w="19808825" h="7874000">
                <a:moveTo>
                  <a:pt x="19619986" y="0"/>
                </a:moveTo>
                <a:lnTo>
                  <a:pt x="188483" y="0"/>
                </a:lnTo>
                <a:lnTo>
                  <a:pt x="138376" y="6740"/>
                </a:lnTo>
                <a:lnTo>
                  <a:pt x="93351" y="25759"/>
                </a:lnTo>
                <a:lnTo>
                  <a:pt x="55204" y="55253"/>
                </a:lnTo>
                <a:lnTo>
                  <a:pt x="25733" y="93419"/>
                </a:lnTo>
                <a:lnTo>
                  <a:pt x="6732" y="138455"/>
                </a:lnTo>
                <a:lnTo>
                  <a:pt x="0" y="188557"/>
                </a:lnTo>
                <a:lnTo>
                  <a:pt x="0" y="7685192"/>
                </a:lnTo>
                <a:lnTo>
                  <a:pt x="6732" y="7735294"/>
                </a:lnTo>
                <a:lnTo>
                  <a:pt x="25733" y="7780330"/>
                </a:lnTo>
                <a:lnTo>
                  <a:pt x="55204" y="7818496"/>
                </a:lnTo>
                <a:lnTo>
                  <a:pt x="93351" y="7847990"/>
                </a:lnTo>
                <a:lnTo>
                  <a:pt x="138376" y="7867009"/>
                </a:lnTo>
                <a:lnTo>
                  <a:pt x="188483" y="7873749"/>
                </a:lnTo>
                <a:lnTo>
                  <a:pt x="19619986" y="7873749"/>
                </a:lnTo>
                <a:lnTo>
                  <a:pt x="19670080" y="7867009"/>
                </a:lnTo>
                <a:lnTo>
                  <a:pt x="19715096" y="7847990"/>
                </a:lnTo>
                <a:lnTo>
                  <a:pt x="19753237" y="7818496"/>
                </a:lnTo>
                <a:lnTo>
                  <a:pt x="19782706" y="7780330"/>
                </a:lnTo>
                <a:lnTo>
                  <a:pt x="19801706" y="7735294"/>
                </a:lnTo>
                <a:lnTo>
                  <a:pt x="19808438" y="7685192"/>
                </a:lnTo>
                <a:lnTo>
                  <a:pt x="19808438" y="188557"/>
                </a:lnTo>
                <a:lnTo>
                  <a:pt x="19801706" y="138455"/>
                </a:lnTo>
                <a:lnTo>
                  <a:pt x="19782706" y="93419"/>
                </a:lnTo>
                <a:lnTo>
                  <a:pt x="19753237" y="55253"/>
                </a:lnTo>
                <a:lnTo>
                  <a:pt x="19715096" y="25759"/>
                </a:lnTo>
                <a:lnTo>
                  <a:pt x="19670080" y="6740"/>
                </a:lnTo>
                <a:lnTo>
                  <a:pt x="19619986" y="0"/>
                </a:lnTo>
                <a:close/>
              </a:path>
            </a:pathLst>
          </a:custGeom>
          <a:solidFill>
            <a:srgbClr val="D9D9D9"/>
          </a:solidFill>
        </p:spPr>
        <p:txBody>
          <a:bodyPr wrap="square" lIns="0" tIns="0" rIns="0" bIns="0" rtlCol="0"/>
          <a:lstStyle/>
          <a:p>
            <a:endParaRPr/>
          </a:p>
        </p:txBody>
      </p:sp>
      <p:sp>
        <p:nvSpPr>
          <p:cNvPr id="4" name="object 4"/>
          <p:cNvSpPr/>
          <p:nvPr/>
        </p:nvSpPr>
        <p:spPr>
          <a:xfrm>
            <a:off x="146574" y="9778584"/>
            <a:ext cx="15976600" cy="1424305"/>
          </a:xfrm>
          <a:custGeom>
            <a:avLst/>
            <a:gdLst/>
            <a:ahLst/>
            <a:cxnLst/>
            <a:rect l="l" t="t" r="r" b="b"/>
            <a:pathLst>
              <a:path w="15976600" h="1424304">
                <a:moveTo>
                  <a:pt x="15739228" y="0"/>
                </a:moveTo>
                <a:lnTo>
                  <a:pt x="237303" y="0"/>
                </a:lnTo>
                <a:lnTo>
                  <a:pt x="189478" y="4822"/>
                </a:lnTo>
                <a:lnTo>
                  <a:pt x="144934" y="18652"/>
                </a:lnTo>
                <a:lnTo>
                  <a:pt x="104625" y="40535"/>
                </a:lnTo>
                <a:lnTo>
                  <a:pt x="69504" y="69517"/>
                </a:lnTo>
                <a:lnTo>
                  <a:pt x="40527" y="104644"/>
                </a:lnTo>
                <a:lnTo>
                  <a:pt x="18648" y="144961"/>
                </a:lnTo>
                <a:lnTo>
                  <a:pt x="4821" y="189512"/>
                </a:lnTo>
                <a:lnTo>
                  <a:pt x="0" y="237345"/>
                </a:lnTo>
                <a:lnTo>
                  <a:pt x="0" y="1186548"/>
                </a:lnTo>
                <a:lnTo>
                  <a:pt x="4821" y="1234376"/>
                </a:lnTo>
                <a:lnTo>
                  <a:pt x="18648" y="1278923"/>
                </a:lnTo>
                <a:lnTo>
                  <a:pt x="40527" y="1319234"/>
                </a:lnTo>
                <a:lnTo>
                  <a:pt x="69504" y="1354356"/>
                </a:lnTo>
                <a:lnTo>
                  <a:pt x="104625" y="1383333"/>
                </a:lnTo>
                <a:lnTo>
                  <a:pt x="144934" y="1405213"/>
                </a:lnTo>
                <a:lnTo>
                  <a:pt x="189478" y="1419041"/>
                </a:lnTo>
                <a:lnTo>
                  <a:pt x="237303" y="1423862"/>
                </a:lnTo>
                <a:lnTo>
                  <a:pt x="15739228" y="1423862"/>
                </a:lnTo>
                <a:lnTo>
                  <a:pt x="15787060" y="1419041"/>
                </a:lnTo>
                <a:lnTo>
                  <a:pt x="15831612" y="1405213"/>
                </a:lnTo>
                <a:lnTo>
                  <a:pt x="15871929" y="1383333"/>
                </a:lnTo>
                <a:lnTo>
                  <a:pt x="15907055" y="1354356"/>
                </a:lnTo>
                <a:lnTo>
                  <a:pt x="15936038" y="1319234"/>
                </a:lnTo>
                <a:lnTo>
                  <a:pt x="15957921" y="1278923"/>
                </a:lnTo>
                <a:lnTo>
                  <a:pt x="15971751" y="1234376"/>
                </a:lnTo>
                <a:lnTo>
                  <a:pt x="15976573" y="1186548"/>
                </a:lnTo>
                <a:lnTo>
                  <a:pt x="15976573" y="237345"/>
                </a:lnTo>
                <a:lnTo>
                  <a:pt x="15971751" y="189512"/>
                </a:lnTo>
                <a:lnTo>
                  <a:pt x="15957921" y="144961"/>
                </a:lnTo>
                <a:lnTo>
                  <a:pt x="15936038" y="104644"/>
                </a:lnTo>
                <a:lnTo>
                  <a:pt x="15907055" y="69517"/>
                </a:lnTo>
                <a:lnTo>
                  <a:pt x="15871929" y="40535"/>
                </a:lnTo>
                <a:lnTo>
                  <a:pt x="15831612" y="18652"/>
                </a:lnTo>
                <a:lnTo>
                  <a:pt x="15787060" y="4822"/>
                </a:lnTo>
                <a:lnTo>
                  <a:pt x="15739228" y="0"/>
                </a:lnTo>
                <a:close/>
              </a:path>
            </a:pathLst>
          </a:custGeom>
          <a:solidFill>
            <a:srgbClr val="850038"/>
          </a:solidFill>
        </p:spPr>
        <p:txBody>
          <a:bodyPr wrap="square" lIns="0" tIns="0" rIns="0" bIns="0" rtlCol="0"/>
          <a:lstStyle/>
          <a:p>
            <a:endParaRPr/>
          </a:p>
        </p:txBody>
      </p:sp>
      <p:pic>
        <p:nvPicPr>
          <p:cNvPr id="5" name="object 5"/>
          <p:cNvPicPr/>
          <p:nvPr/>
        </p:nvPicPr>
        <p:blipFill>
          <a:blip r:embed="rId2" cstate="print"/>
          <a:stretch>
            <a:fillRect/>
          </a:stretch>
        </p:blipFill>
        <p:spPr>
          <a:xfrm>
            <a:off x="16394577" y="10259490"/>
            <a:ext cx="3477459" cy="558782"/>
          </a:xfrm>
          <a:prstGeom prst="rect">
            <a:avLst/>
          </a:prstGeom>
        </p:spPr>
      </p:pic>
      <p:sp>
        <p:nvSpPr>
          <p:cNvPr id="6" name="object 6"/>
          <p:cNvSpPr txBox="1">
            <a:spLocks noGrp="1"/>
          </p:cNvSpPr>
          <p:nvPr>
            <p:ph type="title"/>
          </p:nvPr>
        </p:nvSpPr>
        <p:spPr>
          <a:prstGeom prst="rect">
            <a:avLst/>
          </a:prstGeom>
        </p:spPr>
        <p:txBody>
          <a:bodyPr vert="horz" wrap="square" lIns="0" tIns="17145" rIns="0" bIns="0" rtlCol="0">
            <a:spAutoFit/>
          </a:bodyPr>
          <a:lstStyle/>
          <a:p>
            <a:pPr marL="320675">
              <a:lnSpc>
                <a:spcPct val="100000"/>
              </a:lnSpc>
              <a:spcBef>
                <a:spcPts val="135"/>
              </a:spcBef>
            </a:pPr>
            <a:r>
              <a:rPr dirty="0"/>
              <a:t>Delta</a:t>
            </a:r>
            <a:r>
              <a:rPr spc="-20" dirty="0"/>
              <a:t> </a:t>
            </a:r>
            <a:r>
              <a:rPr spc="-10" dirty="0"/>
              <a:t>Dental</a:t>
            </a:r>
          </a:p>
        </p:txBody>
      </p:sp>
      <p:pic>
        <p:nvPicPr>
          <p:cNvPr id="7" name="object 7"/>
          <p:cNvPicPr/>
          <p:nvPr/>
        </p:nvPicPr>
        <p:blipFill>
          <a:blip r:embed="rId3" cstate="print"/>
          <a:stretch>
            <a:fillRect/>
          </a:stretch>
        </p:blipFill>
        <p:spPr>
          <a:xfrm>
            <a:off x="11712943" y="3085593"/>
            <a:ext cx="7294991" cy="4941849"/>
          </a:xfrm>
          <a:prstGeom prst="rect">
            <a:avLst/>
          </a:prstGeom>
        </p:spPr>
      </p:pic>
      <p:pic>
        <p:nvPicPr>
          <p:cNvPr id="8" name="object 8"/>
          <p:cNvPicPr/>
          <p:nvPr/>
        </p:nvPicPr>
        <p:blipFill>
          <a:blip r:embed="rId4" cstate="print"/>
          <a:stretch>
            <a:fillRect/>
          </a:stretch>
        </p:blipFill>
        <p:spPr>
          <a:xfrm>
            <a:off x="758573" y="2554367"/>
            <a:ext cx="10360797" cy="6198408"/>
          </a:xfrm>
          <a:prstGeom prst="rect">
            <a:avLst/>
          </a:prstGeom>
        </p:spPr>
      </p:pic>
      <p:sp>
        <p:nvSpPr>
          <p:cNvPr id="9" name="object 9"/>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spc="-20" dirty="0"/>
              <a:t>202</a:t>
            </a:r>
            <a:r>
              <a:rPr lang="en-US" spc="-20" dirty="0"/>
              <a:t>7</a:t>
            </a:r>
            <a:endParaRPr spc="-2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145" rIns="0" bIns="0" rtlCol="0">
            <a:spAutoFit/>
          </a:bodyPr>
          <a:lstStyle/>
          <a:p>
            <a:pPr marL="320675">
              <a:lnSpc>
                <a:spcPct val="100000"/>
              </a:lnSpc>
              <a:spcBef>
                <a:spcPts val="135"/>
              </a:spcBef>
            </a:pPr>
            <a:r>
              <a:rPr dirty="0"/>
              <a:t>Delta</a:t>
            </a:r>
            <a:r>
              <a:rPr spc="-15" dirty="0"/>
              <a:t> </a:t>
            </a:r>
            <a:r>
              <a:rPr dirty="0"/>
              <a:t>Dental</a:t>
            </a:r>
            <a:r>
              <a:rPr spc="-35" dirty="0"/>
              <a:t> </a:t>
            </a:r>
            <a:r>
              <a:rPr spc="-10" dirty="0"/>
              <a:t>Resources</a:t>
            </a: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spc="-20" dirty="0"/>
              <a:t>202</a:t>
            </a:r>
            <a:r>
              <a:rPr lang="en-US" spc="-20" dirty="0"/>
              <a:t>7</a:t>
            </a:r>
            <a:endParaRPr spc="-20" dirty="0"/>
          </a:p>
        </p:txBody>
      </p:sp>
      <p:graphicFrame>
        <p:nvGraphicFramePr>
          <p:cNvPr id="5" name="Table 7">
            <a:extLst>
              <a:ext uri="{FF2B5EF4-FFF2-40B4-BE49-F238E27FC236}">
                <a16:creationId xmlns:a16="http://schemas.microsoft.com/office/drawing/2014/main" id="{12D4DDC5-EEEF-5016-0F0D-C32529CDC7B2}"/>
              </a:ext>
            </a:extLst>
          </p:cNvPr>
          <p:cNvGraphicFramePr>
            <a:graphicFrameLocks/>
          </p:cNvGraphicFramePr>
          <p:nvPr>
            <p:extLst>
              <p:ext uri="{D42A27DB-BD31-4B8C-83A1-F6EECF244321}">
                <p14:modId xmlns:p14="http://schemas.microsoft.com/office/powerpoint/2010/main" val="16688298"/>
              </p:ext>
            </p:extLst>
          </p:nvPr>
        </p:nvGraphicFramePr>
        <p:xfrm>
          <a:off x="450850" y="1808101"/>
          <a:ext cx="18486346" cy="7693148"/>
        </p:xfrm>
        <a:graphic>
          <a:graphicData uri="http://schemas.openxmlformats.org/drawingml/2006/table">
            <a:tbl>
              <a:tblPr firstRow="1" bandRow="1">
                <a:tableStyleId>{2D5ABB26-0587-4C30-8999-92F81FD0307C}</a:tableStyleId>
              </a:tblPr>
              <a:tblGrid>
                <a:gridCol w="3779746">
                  <a:extLst>
                    <a:ext uri="{9D8B030D-6E8A-4147-A177-3AD203B41FA5}">
                      <a16:colId xmlns:a16="http://schemas.microsoft.com/office/drawing/2014/main" val="1232156177"/>
                    </a:ext>
                  </a:extLst>
                </a:gridCol>
                <a:gridCol w="14706600">
                  <a:extLst>
                    <a:ext uri="{9D8B030D-6E8A-4147-A177-3AD203B41FA5}">
                      <a16:colId xmlns:a16="http://schemas.microsoft.com/office/drawing/2014/main" val="3401813276"/>
                    </a:ext>
                  </a:extLst>
                </a:gridCol>
              </a:tblGrid>
              <a:tr h="662324">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1" dirty="0">
                          <a:solidFill>
                            <a:schemeClr val="tx2"/>
                          </a:solidFill>
                        </a:rPr>
                        <a:t>Delta Dental</a:t>
                      </a:r>
                    </a:p>
                  </a:txBody>
                  <a:tcPr>
                    <a:lnB w="3175" cap="flat" cmpd="sng" algn="ctr">
                      <a:solidFill>
                        <a:schemeClr val="accent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1" dirty="0">
                        <a:solidFill>
                          <a:schemeClr val="tx2"/>
                        </a:solidFill>
                      </a:endParaRPr>
                    </a:p>
                  </a:txBody>
                  <a:tcPr>
                    <a:lnB w="317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533657919"/>
                  </a:ext>
                </a:extLst>
              </a:tr>
              <a:tr h="1069908">
                <a:tc>
                  <a:txBody>
                    <a:bodyPr/>
                    <a:lstStyle/>
                    <a:p>
                      <a:pPr marL="114300" indent="0" algn="ctr">
                        <a:lnSpc>
                          <a:spcPct val="100000"/>
                        </a:lnSpc>
                      </a:pPr>
                      <a:r>
                        <a:rPr lang="en-US" sz="2000" b="1" kern="1200" dirty="0" err="1">
                          <a:solidFill>
                            <a:schemeClr val="accent1"/>
                          </a:solidFill>
                          <a:latin typeface="+mn-lt"/>
                          <a:ea typeface="+mn-ea"/>
                          <a:cs typeface="+mn-cs"/>
                        </a:rPr>
                        <a:t>SmileWay</a:t>
                      </a:r>
                      <a:r>
                        <a:rPr lang="en-US" sz="2000" b="1" kern="1200" dirty="0">
                          <a:solidFill>
                            <a:schemeClr val="accent1"/>
                          </a:solidFill>
                          <a:latin typeface="+mn-lt"/>
                          <a:ea typeface="+mn-ea"/>
                          <a:cs typeface="+mn-cs"/>
                        </a:rPr>
                        <a:t>® Wellness</a:t>
                      </a:r>
                    </a:p>
                    <a:p>
                      <a:pPr marL="114300" indent="0" algn="ctr">
                        <a:lnSpc>
                          <a:spcPct val="100000"/>
                        </a:lnSpc>
                      </a:pPr>
                      <a:r>
                        <a:rPr lang="en-US" sz="2000" b="1" kern="1200" dirty="0">
                          <a:solidFill>
                            <a:schemeClr val="accent1"/>
                          </a:solidFill>
                          <a:latin typeface="+mn-lt"/>
                          <a:ea typeface="+mn-ea"/>
                          <a:cs typeface="+mn-cs"/>
                        </a:rPr>
                        <a:t>Benefits</a:t>
                      </a:r>
                    </a:p>
                  </a:txBody>
                  <a:tcPr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tcPr>
                </a:tc>
                <a:tc>
                  <a:txBody>
                    <a:bodyPr/>
                    <a:lstStyle/>
                    <a:p>
                      <a:pPr marL="0" marR="9360" lvl="0" indent="0" algn="l" defTabSz="777240" rtl="0" eaLnBrk="1" fontAlgn="auto" latinLnBrk="0" hangingPunct="1">
                        <a:lnSpc>
                          <a:spcPct val="100000"/>
                        </a:lnSpc>
                        <a:spcAft>
                          <a:spcPts val="60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00"/>
                          </a:solidFill>
                          <a:effectLst/>
                          <a:uLnTx/>
                          <a:uFillTx/>
                          <a:latin typeface="+mn-lt"/>
                          <a:ea typeface="+mn-ea"/>
                          <a:cs typeface="+mn-cs"/>
                        </a:rPr>
                        <a:t>If you or a covered family member has been diagnosed with a chronic medical condition like diabetes, cancer or rheumatoid arthritis, you may benefit from additional teeth and gum cleanings. your membership card. </a:t>
                      </a:r>
                      <a:r>
                        <a:rPr kumimoji="0" lang="en-US" sz="1800" b="0" i="0" u="none" strike="noStrike" kern="1200" cap="none" spc="0" normalizeH="0" baseline="0" noProof="0" dirty="0" err="1">
                          <a:ln>
                            <a:noFill/>
                          </a:ln>
                          <a:solidFill>
                            <a:srgbClr val="000000"/>
                          </a:solidFill>
                          <a:effectLst/>
                          <a:uLnTx/>
                          <a:uFillTx/>
                          <a:latin typeface="+mn-lt"/>
                          <a:ea typeface="+mn-ea"/>
                          <a:cs typeface="+mn-cs"/>
                        </a:rPr>
                        <a:t>Opt</a:t>
                      </a:r>
                      <a:r>
                        <a:rPr kumimoji="0" lang="en-US" sz="1800" b="0" i="0" u="none" strike="noStrike" kern="1200" cap="none" spc="0" normalizeH="0" baseline="0" noProof="0" dirty="0">
                          <a:ln>
                            <a:noFill/>
                          </a:ln>
                          <a:solidFill>
                            <a:srgbClr val="000000"/>
                          </a:solidFill>
                          <a:effectLst/>
                          <a:uLnTx/>
                          <a:uFillTx/>
                          <a:latin typeface="+mn-lt"/>
                          <a:ea typeface="+mn-ea"/>
                          <a:cs typeface="+mn-cs"/>
                        </a:rPr>
                        <a:t> in by visiting </a:t>
                      </a:r>
                      <a:r>
                        <a:rPr kumimoji="0" lang="en-US" sz="1800" b="0" i="0" u="none" strike="noStrike" kern="1200" cap="none" spc="0" normalizeH="0" baseline="0" noProof="0" dirty="0">
                          <a:ln>
                            <a:noFill/>
                          </a:ln>
                          <a:solidFill>
                            <a:srgbClr val="000000"/>
                          </a:solidFill>
                          <a:effectLst/>
                          <a:uLnTx/>
                          <a:uFillTx/>
                          <a:latin typeface="+mn-lt"/>
                          <a:ea typeface="+mn-ea"/>
                          <a:cs typeface="+mn-cs"/>
                          <a:hlinkClick r:id="rId2"/>
                        </a:rPr>
                        <a:t>www.deltadentalins.com/smileway </a:t>
                      </a:r>
                      <a:r>
                        <a:rPr kumimoji="0" lang="en-US" sz="1800" b="0" i="0" u="none" strike="noStrike" kern="1200" cap="none" spc="0" normalizeH="0" baseline="0" noProof="0" dirty="0">
                          <a:ln>
                            <a:noFill/>
                          </a:ln>
                          <a:solidFill>
                            <a:srgbClr val="000000"/>
                          </a:solidFill>
                          <a:effectLst/>
                          <a:uLnTx/>
                          <a:uFillTx/>
                          <a:latin typeface="+mn-lt"/>
                          <a:ea typeface="+mn-ea"/>
                          <a:cs typeface="+mn-cs"/>
                        </a:rPr>
                        <a:t>or by calling Customer Service Monday through Friday. </a:t>
                      </a:r>
                    </a:p>
                  </a:txBody>
                  <a:tcPr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473473534"/>
                  </a:ext>
                </a:extLst>
              </a:tr>
              <a:tr h="1069908">
                <a:tc>
                  <a:txBody>
                    <a:bodyPr/>
                    <a:lstStyle/>
                    <a:p>
                      <a:pPr marL="114300" marR="0" lvl="0" indent="0" algn="ctr" defTabSz="914400" rtl="0" eaLnBrk="1" fontAlgn="auto" latinLnBrk="0" hangingPunct="1">
                        <a:lnSpc>
                          <a:spcPct val="100000"/>
                        </a:lnSpc>
                        <a:spcBef>
                          <a:spcPts val="0"/>
                        </a:spcBef>
                        <a:spcAft>
                          <a:spcPts val="0"/>
                        </a:spcAft>
                        <a:buClrTx/>
                        <a:buSzTx/>
                        <a:buFontTx/>
                        <a:buNone/>
                        <a:tabLst/>
                        <a:defRPr/>
                      </a:pPr>
                      <a:r>
                        <a:rPr lang="en-US" sz="2000" b="1" kern="1200" dirty="0">
                          <a:solidFill>
                            <a:schemeClr val="accent1"/>
                          </a:solidFill>
                          <a:latin typeface="+mn-lt"/>
                          <a:ea typeface="+mn-ea"/>
                          <a:cs typeface="+mn-cs"/>
                        </a:rPr>
                        <a:t>Delta Dental Mobile App</a:t>
                      </a:r>
                    </a:p>
                  </a:txBody>
                  <a:tcPr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tcPr>
                </a:tc>
                <a:tc>
                  <a:txBody>
                    <a:bodyPr/>
                    <a:lstStyle/>
                    <a:p>
                      <a:pPr marR="0" lvl="0" fontAlgn="auto">
                        <a:spcAft>
                          <a:spcPts val="600"/>
                        </a:spcAft>
                        <a:buClrTx/>
                        <a:buSzTx/>
                        <a:tabLst/>
                        <a:defRPr/>
                      </a:pPr>
                      <a:r>
                        <a:rPr kumimoji="0" lang="en-US" sz="1800" b="0" i="0" u="none" strike="noStrike" kern="1200" cap="none" spc="0" normalizeH="0" baseline="0" noProof="0" dirty="0">
                          <a:ln>
                            <a:noFill/>
                          </a:ln>
                          <a:solidFill>
                            <a:srgbClr val="000000"/>
                          </a:solidFill>
                          <a:effectLst/>
                          <a:uLnTx/>
                          <a:uFillTx/>
                          <a:latin typeface="+mn-lt"/>
                          <a:ea typeface="+mn-ea"/>
                          <a:cs typeface="+mn-cs"/>
                        </a:rPr>
                        <a:t>Anyone can use Delta Dental Mobile without logging in to access our Find a Dentist and Toothbrush Timer tools, conveniently located on the home screen. You also have the option to save your ID card to the home screen for easy access without logging in. Log into the app to view your personal benefits. Visit </a:t>
                      </a:r>
                      <a:r>
                        <a:rPr lang="en-US" sz="1800" dirty="0">
                          <a:solidFill>
                            <a:srgbClr val="000000"/>
                          </a:solidFill>
                          <a:latin typeface="+mn-lt"/>
                          <a:hlinkClick r:id="rId3"/>
                        </a:rPr>
                        <a:t>www.deltadentalins.com/members</a:t>
                      </a:r>
                      <a:r>
                        <a:rPr lang="en-US" sz="1800" dirty="0">
                          <a:solidFill>
                            <a:srgbClr val="000000"/>
                          </a:solidFill>
                          <a:latin typeface="+mn-lt"/>
                        </a:rPr>
                        <a:t> </a:t>
                      </a:r>
                      <a:endParaRPr kumimoji="0" lang="en-US" sz="1800" b="0" i="0" u="none" strike="noStrike" kern="1200" cap="none" spc="0" normalizeH="0" baseline="0" noProof="0" dirty="0">
                        <a:ln>
                          <a:noFill/>
                        </a:ln>
                        <a:solidFill>
                          <a:srgbClr val="000000"/>
                        </a:solidFill>
                        <a:effectLst/>
                        <a:uLnTx/>
                        <a:uFillTx/>
                        <a:latin typeface="+mn-lt"/>
                        <a:ea typeface="+mn-ea"/>
                        <a:cs typeface="+mn-cs"/>
                      </a:endParaRPr>
                    </a:p>
                  </a:txBody>
                  <a:tcPr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800077207"/>
                  </a:ext>
                </a:extLst>
              </a:tr>
              <a:tr h="1681284">
                <a:tc>
                  <a:txBody>
                    <a:bodyPr/>
                    <a:lstStyle/>
                    <a:p>
                      <a:pPr marL="114300" marR="0" lvl="0" indent="0" algn="ctr" defTabSz="914400" rtl="0" eaLnBrk="1" fontAlgn="auto" latinLnBrk="0" hangingPunct="1">
                        <a:lnSpc>
                          <a:spcPct val="100000"/>
                        </a:lnSpc>
                        <a:spcBef>
                          <a:spcPts val="0"/>
                        </a:spcBef>
                        <a:spcAft>
                          <a:spcPts val="0"/>
                        </a:spcAft>
                        <a:buClrTx/>
                        <a:buSzTx/>
                        <a:buFontTx/>
                        <a:buNone/>
                        <a:tabLst/>
                        <a:defRPr/>
                      </a:pPr>
                      <a:r>
                        <a:rPr lang="en-US" sz="2000" b="1" kern="1200" dirty="0" err="1">
                          <a:solidFill>
                            <a:schemeClr val="accent1"/>
                          </a:solidFill>
                          <a:latin typeface="+mn-lt"/>
                          <a:ea typeface="+mn-ea"/>
                          <a:cs typeface="+mn-cs"/>
                        </a:rPr>
                        <a:t>Toothpic</a:t>
                      </a:r>
                      <a:endParaRPr lang="en-US" sz="2000" b="1" kern="1200" dirty="0">
                        <a:solidFill>
                          <a:schemeClr val="accent1"/>
                        </a:solidFill>
                        <a:latin typeface="+mn-lt"/>
                        <a:ea typeface="+mn-ea"/>
                        <a:cs typeface="+mn-cs"/>
                      </a:endParaRPr>
                    </a:p>
                  </a:txBody>
                  <a:tcPr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tcPr>
                </a:tc>
                <a:tc>
                  <a:txBody>
                    <a:bodyPr/>
                    <a:lstStyle/>
                    <a:p>
                      <a:pPr>
                        <a:spcAft>
                          <a:spcPts val="600"/>
                        </a:spcAft>
                        <a:defRPr/>
                      </a:pPr>
                      <a:r>
                        <a:rPr lang="en-US" sz="1800" dirty="0" err="1">
                          <a:solidFill>
                            <a:srgbClr val="000000"/>
                          </a:solidFill>
                          <a:latin typeface="+mn-lt"/>
                        </a:rPr>
                        <a:t>Toothpic</a:t>
                      </a:r>
                      <a:r>
                        <a:rPr lang="en-US" sz="1800" dirty="0">
                          <a:solidFill>
                            <a:srgbClr val="000000"/>
                          </a:solidFill>
                          <a:latin typeface="+mn-lt"/>
                        </a:rPr>
                        <a:t> is a photo-based tele-dentistry app for PPO &amp; premier plan members. Although </a:t>
                      </a:r>
                      <a:r>
                        <a:rPr lang="en-US" sz="1800" dirty="0" err="1">
                          <a:solidFill>
                            <a:srgbClr val="000000"/>
                          </a:solidFill>
                          <a:latin typeface="+mn-lt"/>
                        </a:rPr>
                        <a:t>Toothpic</a:t>
                      </a:r>
                      <a:r>
                        <a:rPr lang="en-US" sz="1800" dirty="0">
                          <a:solidFill>
                            <a:srgbClr val="000000"/>
                          </a:solidFill>
                          <a:latin typeface="+mn-lt"/>
                        </a:rPr>
                        <a:t> is not available for dental emergencies, members can set up a virtual dental screening or even send in photos for dental issues. A Delta Dental dentist that is part of the PPO &amp; Premier Network, can highlight issues from the photos, such as cavities, gum disease, oral hygiene, or other dental concerns. The dentist can then assist with next steps or possible treatments or a home care regimen. Visit </a:t>
                      </a:r>
                      <a:r>
                        <a:rPr lang="en-US" sz="1800" dirty="0">
                          <a:solidFill>
                            <a:srgbClr val="000000"/>
                          </a:solidFill>
                          <a:latin typeface="+mn-lt"/>
                          <a:hlinkClick r:id="rId3"/>
                        </a:rPr>
                        <a:t>www.deltadentalins.com/members</a:t>
                      </a:r>
                      <a:r>
                        <a:rPr lang="en-US" sz="1800" dirty="0">
                          <a:solidFill>
                            <a:srgbClr val="000000"/>
                          </a:solidFill>
                          <a:latin typeface="+mn-lt"/>
                        </a:rPr>
                        <a:t> </a:t>
                      </a:r>
                    </a:p>
                  </a:txBody>
                  <a:tcPr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48126835"/>
                  </a:ext>
                </a:extLst>
              </a:tr>
              <a:tr h="1069908">
                <a:tc>
                  <a:txBody>
                    <a:bodyPr/>
                    <a:lstStyle/>
                    <a:p>
                      <a:pPr marL="114300" marR="0" lvl="0" indent="0" algn="ctr" defTabSz="914400" rtl="0" eaLnBrk="1" fontAlgn="auto" latinLnBrk="0" hangingPunct="1">
                        <a:lnSpc>
                          <a:spcPct val="100000"/>
                        </a:lnSpc>
                        <a:spcBef>
                          <a:spcPts val="0"/>
                        </a:spcBef>
                        <a:spcAft>
                          <a:spcPts val="0"/>
                        </a:spcAft>
                        <a:buClrTx/>
                        <a:buSzTx/>
                        <a:buFontTx/>
                        <a:buNone/>
                        <a:tabLst/>
                        <a:defRPr/>
                      </a:pPr>
                      <a:r>
                        <a:rPr lang="en-US" sz="2000" b="1" kern="1200" dirty="0">
                          <a:solidFill>
                            <a:schemeClr val="accent1"/>
                          </a:solidFill>
                          <a:latin typeface="+mn-lt"/>
                          <a:ea typeface="+mn-ea"/>
                          <a:cs typeface="+mn-cs"/>
                        </a:rPr>
                        <a:t>Cost Estimator</a:t>
                      </a:r>
                    </a:p>
                  </a:txBody>
                  <a:tcPr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tcPr>
                </a:tc>
                <a:tc>
                  <a:txBody>
                    <a:bodyPr/>
                    <a:lstStyle/>
                    <a:p>
                      <a:pPr marR="0" lvl="0" fontAlgn="auto">
                        <a:spcAft>
                          <a:spcPts val="600"/>
                        </a:spcAft>
                        <a:buClrTx/>
                        <a:buSzTx/>
                        <a:tabLst/>
                        <a:defRPr/>
                      </a:pPr>
                      <a:r>
                        <a:rPr lang="en-US" sz="1800" dirty="0">
                          <a:solidFill>
                            <a:srgbClr val="000000"/>
                          </a:solidFill>
                          <a:latin typeface="+mn-lt"/>
                        </a:rPr>
                        <a:t>Members can plan visits and compare costs before they receive their treatments. Estimates for each member are personalized based on benefits. Members can compare procedure costs at nearby dentists should members need to plan in terms of costs. Members can also receive a detailed explanation of their costs based on upcoming treatment. Visit </a:t>
                      </a:r>
                      <a:r>
                        <a:rPr lang="en-US" sz="1800" dirty="0">
                          <a:solidFill>
                            <a:srgbClr val="000000"/>
                          </a:solidFill>
                          <a:latin typeface="+mn-lt"/>
                          <a:hlinkClick r:id="rId3"/>
                        </a:rPr>
                        <a:t>www.deltadentalins.com/members</a:t>
                      </a:r>
                      <a:r>
                        <a:rPr lang="en-US" sz="1800" dirty="0">
                          <a:solidFill>
                            <a:srgbClr val="000000"/>
                          </a:solidFill>
                          <a:latin typeface="+mn-lt"/>
                        </a:rPr>
                        <a:t> </a:t>
                      </a:r>
                    </a:p>
                  </a:txBody>
                  <a:tcPr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693714228"/>
                  </a:ext>
                </a:extLst>
              </a:tr>
              <a:tr h="1375596">
                <a:tc>
                  <a:txBody>
                    <a:bodyPr/>
                    <a:lstStyle/>
                    <a:p>
                      <a:pPr marL="114300" marR="0" lvl="0" indent="0" algn="ctr" defTabSz="914400" rtl="0" eaLnBrk="1" fontAlgn="auto" latinLnBrk="0" hangingPunct="1">
                        <a:lnSpc>
                          <a:spcPct val="100000"/>
                        </a:lnSpc>
                        <a:spcBef>
                          <a:spcPts val="0"/>
                        </a:spcBef>
                        <a:spcAft>
                          <a:spcPts val="0"/>
                        </a:spcAft>
                        <a:buClrTx/>
                        <a:buSzTx/>
                        <a:buFontTx/>
                        <a:buNone/>
                        <a:tabLst/>
                        <a:defRPr/>
                      </a:pPr>
                      <a:r>
                        <a:rPr lang="en-US" sz="2000" b="1" dirty="0" err="1">
                          <a:solidFill>
                            <a:schemeClr val="tx2"/>
                          </a:solidFill>
                          <a:latin typeface="+mn-lt"/>
                        </a:rPr>
                        <a:t>Amplifon</a:t>
                      </a:r>
                      <a:r>
                        <a:rPr lang="en-US" sz="2000" b="1" dirty="0">
                          <a:solidFill>
                            <a:schemeClr val="tx2"/>
                          </a:solidFill>
                          <a:latin typeface="+mn-lt"/>
                        </a:rPr>
                        <a:t> &amp; </a:t>
                      </a:r>
                      <a:r>
                        <a:rPr lang="en-US" sz="2000" b="1" dirty="0" err="1">
                          <a:solidFill>
                            <a:schemeClr val="tx2"/>
                          </a:solidFill>
                          <a:latin typeface="+mn-lt"/>
                        </a:rPr>
                        <a:t>Qualsight</a:t>
                      </a:r>
                      <a:r>
                        <a:rPr lang="en-US" sz="2000" b="1" dirty="0">
                          <a:solidFill>
                            <a:schemeClr val="tx2"/>
                          </a:solidFill>
                          <a:latin typeface="+mn-lt"/>
                        </a:rPr>
                        <a:t> Discounts</a:t>
                      </a:r>
                    </a:p>
                  </a:txBody>
                  <a:tcPr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tcPr>
                </a:tc>
                <a:tc>
                  <a:txBody>
                    <a:bodyPr/>
                    <a:lstStyle/>
                    <a:p>
                      <a:pPr>
                        <a:spcAft>
                          <a:spcPts val="600"/>
                        </a:spcAft>
                        <a:defRPr/>
                      </a:pPr>
                      <a:r>
                        <a:rPr lang="en-US" sz="1800" dirty="0">
                          <a:solidFill>
                            <a:srgbClr val="000000"/>
                          </a:solidFill>
                          <a:latin typeface="+mn-lt"/>
                        </a:rPr>
                        <a:t>With the </a:t>
                      </a:r>
                      <a:r>
                        <a:rPr lang="en-US" sz="1800" dirty="0" err="1">
                          <a:solidFill>
                            <a:srgbClr val="000000"/>
                          </a:solidFill>
                          <a:latin typeface="+mn-lt"/>
                        </a:rPr>
                        <a:t>Amplifon</a:t>
                      </a:r>
                      <a:r>
                        <a:rPr lang="en-US" sz="1800" dirty="0">
                          <a:solidFill>
                            <a:srgbClr val="000000"/>
                          </a:solidFill>
                          <a:latin typeface="+mn-lt"/>
                        </a:rPr>
                        <a:t> discount, Delta Dental members get savings at</a:t>
                      </a:r>
                      <a:r>
                        <a:rPr lang="en-US" sz="1800" dirty="0">
                          <a:solidFill>
                            <a:srgbClr val="FF0000"/>
                          </a:solidFill>
                          <a:latin typeface="+mn-lt"/>
                        </a:rPr>
                        <a:t> </a:t>
                      </a:r>
                      <a:r>
                        <a:rPr lang="en-US" sz="1800" dirty="0">
                          <a:solidFill>
                            <a:srgbClr val="000000"/>
                          </a:solidFill>
                          <a:latin typeface="+mn-lt"/>
                        </a:rPr>
                        <a:t>the latest retail hearing aid price. PPO members may even be able to use their plan benefits in coordination with Amplifon discounts visit </a:t>
                      </a:r>
                      <a:r>
                        <a:rPr lang="en-US" sz="1800" dirty="0">
                          <a:solidFill>
                            <a:srgbClr val="000000"/>
                          </a:solidFill>
                          <a:latin typeface="+mn-lt"/>
                          <a:hlinkClick r:id="rId4"/>
                        </a:rPr>
                        <a:t>www.amplifonusa.com/deltadentalins</a:t>
                      </a:r>
                      <a:r>
                        <a:rPr lang="en-US" sz="1800" dirty="0">
                          <a:solidFill>
                            <a:srgbClr val="000000"/>
                          </a:solidFill>
                          <a:latin typeface="+mn-lt"/>
                        </a:rPr>
                        <a:t> . There is also a </a:t>
                      </a:r>
                      <a:r>
                        <a:rPr lang="en-US" sz="1800" dirty="0" err="1">
                          <a:solidFill>
                            <a:srgbClr val="000000"/>
                          </a:solidFill>
                          <a:latin typeface="+mn-lt"/>
                        </a:rPr>
                        <a:t>QualSight</a:t>
                      </a:r>
                      <a:r>
                        <a:rPr lang="en-US" sz="1800" dirty="0">
                          <a:solidFill>
                            <a:srgbClr val="000000"/>
                          </a:solidFill>
                          <a:latin typeface="+mn-lt"/>
                        </a:rPr>
                        <a:t> discount for Delta Dental members. Members receive a discount off the national average price of traditional LASIK eye surgery when you use an experienced </a:t>
                      </a:r>
                      <a:r>
                        <a:rPr lang="en-US" sz="1800" dirty="0" err="1">
                          <a:solidFill>
                            <a:srgbClr val="000000"/>
                          </a:solidFill>
                          <a:latin typeface="+mn-lt"/>
                        </a:rPr>
                        <a:t>QualSight</a:t>
                      </a:r>
                      <a:r>
                        <a:rPr lang="en-US" sz="1800" dirty="0">
                          <a:solidFill>
                            <a:srgbClr val="000000"/>
                          </a:solidFill>
                          <a:latin typeface="+mn-lt"/>
                        </a:rPr>
                        <a:t> LASIK surgeon visit </a:t>
                      </a:r>
                      <a:r>
                        <a:rPr lang="en-US" sz="1800" dirty="0">
                          <a:solidFill>
                            <a:srgbClr val="000000"/>
                          </a:solidFill>
                          <a:latin typeface="+mn-lt"/>
                          <a:hlinkClick r:id="rId5"/>
                        </a:rPr>
                        <a:t>www.qualsight.com/-delta-dental</a:t>
                      </a:r>
                      <a:r>
                        <a:rPr lang="en-US" sz="1800" dirty="0">
                          <a:solidFill>
                            <a:srgbClr val="000000"/>
                          </a:solidFill>
                          <a:latin typeface="+mn-lt"/>
                        </a:rPr>
                        <a:t> . </a:t>
                      </a:r>
                    </a:p>
                  </a:txBody>
                  <a:tcPr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194947363"/>
                  </a:ext>
                </a:extLst>
              </a:tr>
              <a:tr h="764220">
                <a:tc>
                  <a:txBody>
                    <a:bodyPr/>
                    <a:lstStyle/>
                    <a:p>
                      <a:pPr marL="114300" marR="0" lvl="0" indent="0" algn="ctr" defTabSz="914400" rtl="0" eaLnBrk="1" fontAlgn="auto" latinLnBrk="0" hangingPunct="1">
                        <a:lnSpc>
                          <a:spcPct val="100000"/>
                        </a:lnSpc>
                        <a:spcBef>
                          <a:spcPts val="0"/>
                        </a:spcBef>
                        <a:spcAft>
                          <a:spcPts val="0"/>
                        </a:spcAft>
                        <a:buClrTx/>
                        <a:buSzTx/>
                        <a:buFontTx/>
                        <a:buNone/>
                        <a:tabLst/>
                        <a:defRPr/>
                      </a:pPr>
                      <a:r>
                        <a:rPr lang="en-US" sz="2000" b="1" dirty="0" err="1">
                          <a:solidFill>
                            <a:schemeClr val="tx2"/>
                          </a:solidFill>
                          <a:latin typeface="+mn-lt"/>
                        </a:rPr>
                        <a:t>LifePerks</a:t>
                      </a:r>
                      <a:endParaRPr lang="en-US" sz="2000" b="1" dirty="0">
                        <a:solidFill>
                          <a:schemeClr val="tx2"/>
                        </a:solidFill>
                        <a:latin typeface="+mn-lt"/>
                      </a:endParaRPr>
                    </a:p>
                  </a:txBody>
                  <a:tcPr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tcPr>
                </a:tc>
                <a:tc>
                  <a:txBody>
                    <a:bodyPr/>
                    <a:lstStyle/>
                    <a:p>
                      <a:pPr>
                        <a:spcAft>
                          <a:spcPts val="600"/>
                        </a:spcAft>
                        <a:defRPr/>
                      </a:pPr>
                      <a:r>
                        <a:rPr lang="en-US" sz="1800" dirty="0">
                          <a:solidFill>
                            <a:srgbClr val="000000"/>
                          </a:solidFill>
                          <a:latin typeface="+mn-lt"/>
                        </a:rPr>
                        <a:t>Wellness is more than oral health, that’s why Delta Dental members have access to a wide variety of local and national offers and discounts to help you care for your whole body and maintain a healthy life. Visit </a:t>
                      </a:r>
                      <a:r>
                        <a:rPr lang="en-US" sz="1800" dirty="0">
                          <a:solidFill>
                            <a:srgbClr val="000000"/>
                          </a:solidFill>
                          <a:latin typeface="+mn-lt"/>
                          <a:hlinkClick r:id="rId6"/>
                        </a:rPr>
                        <a:t>www.lifeperksml.lifemart.com</a:t>
                      </a:r>
                      <a:r>
                        <a:rPr lang="en-US" sz="1800" dirty="0">
                          <a:solidFill>
                            <a:srgbClr val="000000"/>
                          </a:solidFill>
                          <a:latin typeface="+mn-lt"/>
                        </a:rPr>
                        <a:t> </a:t>
                      </a:r>
                    </a:p>
                  </a:txBody>
                  <a:tcPr anchor="ctr">
                    <a:lnT w="3175" cap="flat" cmpd="sng" algn="ctr">
                      <a:solidFill>
                        <a:schemeClr val="accent1"/>
                      </a:solidFill>
                      <a:prstDash val="solid"/>
                      <a:round/>
                      <a:headEnd type="none" w="med" len="med"/>
                      <a:tailEnd type="none" w="med" len="med"/>
                    </a:lnT>
                    <a:lnB w="317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916921786"/>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145" rIns="0" bIns="0" rtlCol="0">
            <a:spAutoFit/>
          </a:bodyPr>
          <a:lstStyle/>
          <a:p>
            <a:pPr marL="320675">
              <a:lnSpc>
                <a:spcPct val="100000"/>
              </a:lnSpc>
              <a:spcBef>
                <a:spcPts val="135"/>
              </a:spcBef>
            </a:pPr>
            <a:r>
              <a:rPr dirty="0"/>
              <a:t>VSP</a:t>
            </a:r>
            <a:r>
              <a:rPr spc="-120" dirty="0"/>
              <a:t> </a:t>
            </a:r>
            <a:r>
              <a:rPr spc="-10" dirty="0"/>
              <a:t>Vision</a:t>
            </a:r>
          </a:p>
        </p:txBody>
      </p:sp>
      <p:sp>
        <p:nvSpPr>
          <p:cNvPr id="7" name="object 7"/>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spc="-20" dirty="0"/>
              <a:t>202</a:t>
            </a:r>
            <a:r>
              <a:rPr lang="en-US" spc="-20" dirty="0"/>
              <a:t>7</a:t>
            </a:r>
            <a:endParaRPr spc="-20" dirty="0"/>
          </a:p>
        </p:txBody>
      </p:sp>
      <p:sp>
        <p:nvSpPr>
          <p:cNvPr id="3" name="object 3"/>
          <p:cNvSpPr txBox="1">
            <a:spLocks noGrp="1"/>
          </p:cNvSpPr>
          <p:nvPr>
            <p:ph sz="half" idx="2"/>
          </p:nvPr>
        </p:nvSpPr>
        <p:spPr>
          <a:xfrm>
            <a:off x="915490" y="2347456"/>
            <a:ext cx="7917360" cy="6773713"/>
          </a:xfrm>
          <a:prstGeom prst="rect">
            <a:avLst/>
          </a:prstGeom>
        </p:spPr>
        <p:txBody>
          <a:bodyPr vert="horz" wrap="square" lIns="0" tIns="14604" rIns="0" bIns="0" rtlCol="0">
            <a:spAutoFit/>
          </a:bodyPr>
          <a:lstStyle/>
          <a:p>
            <a:pPr algn="ctr" fontAlgn="base"/>
            <a:r>
              <a:rPr lang="en-US" dirty="0">
                <a:hlinkClick r:id="rId2"/>
              </a:rPr>
              <a:t>VSP Vision Plan Summary Plan A with Tints</a:t>
            </a:r>
            <a:endParaRPr lang="en-US" u="none" dirty="0"/>
          </a:p>
          <a:p>
            <a:pPr marL="483234" indent="-470534">
              <a:lnSpc>
                <a:spcPct val="100000"/>
              </a:lnSpc>
              <a:spcBef>
                <a:spcPts val="2845"/>
              </a:spcBef>
              <a:buClr>
                <a:srgbClr val="4D4D4D"/>
              </a:buClr>
              <a:buSzPct val="54716"/>
              <a:buFont typeface="Arial"/>
              <a:buChar char="•"/>
              <a:tabLst>
                <a:tab pos="483234" algn="l"/>
              </a:tabLst>
            </a:pPr>
            <a:r>
              <a:rPr sz="2650" u="none" spc="-10" dirty="0">
                <a:solidFill>
                  <a:srgbClr val="850038"/>
                </a:solidFill>
              </a:rPr>
              <a:t>$10.00</a:t>
            </a:r>
            <a:r>
              <a:rPr sz="2650" u="none" spc="-150" dirty="0">
                <a:solidFill>
                  <a:srgbClr val="850038"/>
                </a:solidFill>
              </a:rPr>
              <a:t> </a:t>
            </a:r>
            <a:r>
              <a:rPr sz="2650" u="none" spc="-20" dirty="0">
                <a:solidFill>
                  <a:srgbClr val="850038"/>
                </a:solidFill>
              </a:rPr>
              <a:t>copay</a:t>
            </a:r>
            <a:r>
              <a:rPr sz="2650" u="none" spc="-150" dirty="0">
                <a:solidFill>
                  <a:srgbClr val="850038"/>
                </a:solidFill>
              </a:rPr>
              <a:t> </a:t>
            </a:r>
            <a:r>
              <a:rPr sz="2650" u="none" dirty="0">
                <a:solidFill>
                  <a:srgbClr val="850038"/>
                </a:solidFill>
              </a:rPr>
              <a:t>for</a:t>
            </a:r>
            <a:r>
              <a:rPr sz="2650" u="none" spc="-120" dirty="0">
                <a:solidFill>
                  <a:srgbClr val="850038"/>
                </a:solidFill>
              </a:rPr>
              <a:t> </a:t>
            </a:r>
            <a:r>
              <a:rPr sz="2650" u="none" spc="-25" dirty="0">
                <a:solidFill>
                  <a:srgbClr val="850038"/>
                </a:solidFill>
              </a:rPr>
              <a:t>exams</a:t>
            </a:r>
            <a:r>
              <a:rPr sz="2650" u="none" spc="-150" dirty="0">
                <a:solidFill>
                  <a:srgbClr val="850038"/>
                </a:solidFill>
              </a:rPr>
              <a:t> </a:t>
            </a:r>
            <a:r>
              <a:rPr sz="2650" u="none" dirty="0">
                <a:solidFill>
                  <a:srgbClr val="850038"/>
                </a:solidFill>
              </a:rPr>
              <a:t>and</a:t>
            </a:r>
            <a:r>
              <a:rPr sz="2650" u="none" spc="-140" dirty="0">
                <a:solidFill>
                  <a:srgbClr val="850038"/>
                </a:solidFill>
              </a:rPr>
              <a:t> </a:t>
            </a:r>
            <a:r>
              <a:rPr sz="2650" u="none" spc="-10" dirty="0">
                <a:solidFill>
                  <a:srgbClr val="850038"/>
                </a:solidFill>
              </a:rPr>
              <a:t>glasses</a:t>
            </a:r>
            <a:endParaRPr sz="2650" dirty="0"/>
          </a:p>
          <a:p>
            <a:pPr marL="483234" indent="-470534">
              <a:lnSpc>
                <a:spcPct val="100000"/>
              </a:lnSpc>
              <a:spcBef>
                <a:spcPts val="3155"/>
              </a:spcBef>
              <a:buClr>
                <a:srgbClr val="4D4D4D"/>
              </a:buClr>
              <a:buSzPct val="54716"/>
              <a:buFont typeface="Arial"/>
              <a:buChar char="•"/>
              <a:tabLst>
                <a:tab pos="483234" algn="l"/>
              </a:tabLst>
            </a:pPr>
            <a:r>
              <a:rPr sz="2650" u="none" spc="-30" dirty="0">
                <a:solidFill>
                  <a:srgbClr val="850038"/>
                </a:solidFill>
              </a:rPr>
              <a:t>$140.00</a:t>
            </a:r>
            <a:r>
              <a:rPr sz="2650" u="none" spc="-125" dirty="0">
                <a:solidFill>
                  <a:srgbClr val="850038"/>
                </a:solidFill>
              </a:rPr>
              <a:t> </a:t>
            </a:r>
            <a:r>
              <a:rPr sz="2650" u="none" spc="-25" dirty="0">
                <a:solidFill>
                  <a:srgbClr val="850038"/>
                </a:solidFill>
              </a:rPr>
              <a:t>frame</a:t>
            </a:r>
            <a:r>
              <a:rPr sz="2650" u="none" spc="-120" dirty="0">
                <a:solidFill>
                  <a:srgbClr val="850038"/>
                </a:solidFill>
              </a:rPr>
              <a:t> </a:t>
            </a:r>
            <a:r>
              <a:rPr sz="2650" u="none" spc="-35" dirty="0">
                <a:solidFill>
                  <a:srgbClr val="850038"/>
                </a:solidFill>
              </a:rPr>
              <a:t>allowance</a:t>
            </a:r>
            <a:r>
              <a:rPr sz="2650" u="none" spc="-120" dirty="0">
                <a:solidFill>
                  <a:srgbClr val="850038"/>
                </a:solidFill>
              </a:rPr>
              <a:t> </a:t>
            </a:r>
            <a:r>
              <a:rPr sz="2650" u="none" spc="-20" dirty="0">
                <a:solidFill>
                  <a:srgbClr val="850038"/>
                </a:solidFill>
              </a:rPr>
              <a:t>every</a:t>
            </a:r>
            <a:r>
              <a:rPr sz="2650" u="none" spc="-100" dirty="0">
                <a:solidFill>
                  <a:srgbClr val="850038"/>
                </a:solidFill>
              </a:rPr>
              <a:t> </a:t>
            </a:r>
            <a:r>
              <a:rPr sz="2650" u="none" dirty="0">
                <a:solidFill>
                  <a:srgbClr val="850038"/>
                </a:solidFill>
              </a:rPr>
              <a:t>24</a:t>
            </a:r>
            <a:r>
              <a:rPr sz="2650" u="none" spc="-110" dirty="0">
                <a:solidFill>
                  <a:srgbClr val="850038"/>
                </a:solidFill>
              </a:rPr>
              <a:t> </a:t>
            </a:r>
            <a:r>
              <a:rPr sz="2650" u="none" spc="-10" dirty="0">
                <a:solidFill>
                  <a:srgbClr val="850038"/>
                </a:solidFill>
              </a:rPr>
              <a:t>months</a:t>
            </a:r>
            <a:endParaRPr sz="2650" dirty="0"/>
          </a:p>
          <a:p>
            <a:pPr marL="483870" marR="933450" indent="-471170">
              <a:lnSpc>
                <a:spcPct val="199100"/>
              </a:lnSpc>
              <a:buClr>
                <a:srgbClr val="4D4D4D"/>
              </a:buClr>
              <a:buSzPct val="54716"/>
              <a:buFont typeface="Arial"/>
              <a:buChar char="•"/>
              <a:tabLst>
                <a:tab pos="483870" algn="l"/>
              </a:tabLst>
            </a:pPr>
            <a:r>
              <a:rPr sz="2650" u="none" spc="-20" dirty="0">
                <a:solidFill>
                  <a:srgbClr val="850038"/>
                </a:solidFill>
              </a:rPr>
              <a:t>$130.00</a:t>
            </a:r>
            <a:r>
              <a:rPr sz="2650" u="none" spc="-130" dirty="0">
                <a:solidFill>
                  <a:srgbClr val="850038"/>
                </a:solidFill>
              </a:rPr>
              <a:t> </a:t>
            </a:r>
            <a:r>
              <a:rPr sz="2650" u="none" spc="-35" dirty="0">
                <a:solidFill>
                  <a:srgbClr val="850038"/>
                </a:solidFill>
              </a:rPr>
              <a:t>allowance</a:t>
            </a:r>
            <a:r>
              <a:rPr sz="2650" u="none" spc="-130" dirty="0">
                <a:solidFill>
                  <a:srgbClr val="850038"/>
                </a:solidFill>
              </a:rPr>
              <a:t> </a:t>
            </a:r>
            <a:r>
              <a:rPr sz="2650" u="none" dirty="0">
                <a:solidFill>
                  <a:srgbClr val="850038"/>
                </a:solidFill>
              </a:rPr>
              <a:t>for</a:t>
            </a:r>
            <a:r>
              <a:rPr sz="2650" u="none" spc="-100" dirty="0">
                <a:solidFill>
                  <a:srgbClr val="850038"/>
                </a:solidFill>
              </a:rPr>
              <a:t> </a:t>
            </a:r>
            <a:r>
              <a:rPr sz="2650" u="none" spc="-30" dirty="0">
                <a:solidFill>
                  <a:srgbClr val="850038"/>
                </a:solidFill>
              </a:rPr>
              <a:t>contacts</a:t>
            </a:r>
            <a:r>
              <a:rPr sz="2650" u="none" spc="-125" dirty="0">
                <a:solidFill>
                  <a:srgbClr val="850038"/>
                </a:solidFill>
              </a:rPr>
              <a:t> </a:t>
            </a:r>
            <a:r>
              <a:rPr sz="2650" u="none" spc="-10" dirty="0">
                <a:solidFill>
                  <a:srgbClr val="850038"/>
                </a:solidFill>
              </a:rPr>
              <a:t>every </a:t>
            </a:r>
            <a:r>
              <a:rPr lang="en-US" sz="2650" u="none" spc="-10" dirty="0">
                <a:solidFill>
                  <a:srgbClr val="850038"/>
                </a:solidFill>
              </a:rPr>
              <a:t>24</a:t>
            </a:r>
            <a:r>
              <a:rPr sz="2650" u="none" spc="-120" dirty="0">
                <a:solidFill>
                  <a:srgbClr val="850038"/>
                </a:solidFill>
              </a:rPr>
              <a:t> </a:t>
            </a:r>
            <a:r>
              <a:rPr sz="2650" u="none" spc="-10" dirty="0">
                <a:solidFill>
                  <a:srgbClr val="850038"/>
                </a:solidFill>
              </a:rPr>
              <a:t>months</a:t>
            </a:r>
            <a:endParaRPr sz="2650" dirty="0"/>
          </a:p>
          <a:p>
            <a:pPr>
              <a:lnSpc>
                <a:spcPct val="100000"/>
              </a:lnSpc>
              <a:spcBef>
                <a:spcPts val="1995"/>
              </a:spcBef>
            </a:pPr>
            <a:endParaRPr sz="2650" dirty="0"/>
          </a:p>
          <a:p>
            <a:pPr marL="12700" marR="1349375">
              <a:lnSpc>
                <a:spcPct val="150900"/>
              </a:lnSpc>
            </a:pPr>
            <a:r>
              <a:rPr b="1" u="sng" spc="-20" dirty="0">
                <a:solidFill>
                  <a:srgbClr val="850038"/>
                </a:solidFill>
                <a:uFill>
                  <a:solidFill>
                    <a:srgbClr val="850038"/>
                  </a:solidFill>
                </a:uFill>
              </a:rPr>
              <a:t>Informational</a:t>
            </a:r>
            <a:r>
              <a:rPr b="1" u="sng" spc="-140" dirty="0">
                <a:solidFill>
                  <a:srgbClr val="850038"/>
                </a:solidFill>
                <a:uFill>
                  <a:solidFill>
                    <a:srgbClr val="850038"/>
                  </a:solidFill>
                </a:uFill>
              </a:rPr>
              <a:t> </a:t>
            </a:r>
            <a:r>
              <a:rPr b="1" u="sng" spc="-10" dirty="0">
                <a:solidFill>
                  <a:srgbClr val="850038"/>
                </a:solidFill>
                <a:uFill>
                  <a:solidFill>
                    <a:srgbClr val="850038"/>
                  </a:solidFill>
                </a:uFill>
              </a:rPr>
              <a:t>Links:</a:t>
            </a:r>
            <a:r>
              <a:rPr b="1" u="none" spc="-10" dirty="0">
                <a:solidFill>
                  <a:srgbClr val="850038"/>
                </a:solidFill>
              </a:rPr>
              <a:t> </a:t>
            </a:r>
            <a:r>
              <a:rPr spc="-10" dirty="0">
                <a:hlinkClick r:id="rId3"/>
              </a:rPr>
              <a:t>https://www.vsp.com/</a:t>
            </a:r>
            <a:r>
              <a:rPr u="none" spc="-10" dirty="0"/>
              <a:t> </a:t>
            </a:r>
            <a:r>
              <a:rPr spc="-35" dirty="0">
                <a:hlinkClick r:id="rId4"/>
              </a:rPr>
              <a:t>https://www.vsp.com/eye-</a:t>
            </a:r>
            <a:r>
              <a:rPr spc="-10" dirty="0">
                <a:hlinkClick r:id="rId4"/>
              </a:rPr>
              <a:t>doctor</a:t>
            </a:r>
          </a:p>
        </p:txBody>
      </p:sp>
      <p:sp>
        <p:nvSpPr>
          <p:cNvPr id="4" name="object 4"/>
          <p:cNvSpPr txBox="1"/>
          <p:nvPr/>
        </p:nvSpPr>
        <p:spPr>
          <a:xfrm>
            <a:off x="10425460" y="2530475"/>
            <a:ext cx="8763150" cy="2825709"/>
          </a:xfrm>
          <a:prstGeom prst="rect">
            <a:avLst/>
          </a:prstGeom>
        </p:spPr>
        <p:txBody>
          <a:bodyPr vert="horz" wrap="square" lIns="0" tIns="14604" rIns="0" bIns="0" rtlCol="0">
            <a:spAutoFit/>
          </a:bodyPr>
          <a:lstStyle/>
          <a:p>
            <a:pPr marL="12700">
              <a:lnSpc>
                <a:spcPct val="100000"/>
              </a:lnSpc>
              <a:spcBef>
                <a:spcPts val="114"/>
              </a:spcBef>
            </a:pPr>
            <a:r>
              <a:rPr sz="2950" b="1" u="sng" dirty="0">
                <a:solidFill>
                  <a:srgbClr val="850038"/>
                </a:solidFill>
                <a:uFill>
                  <a:solidFill>
                    <a:srgbClr val="850038"/>
                  </a:solidFill>
                </a:uFill>
                <a:latin typeface="Montserrat Medium"/>
                <a:cs typeface="Montserrat Medium"/>
              </a:rPr>
              <a:t>Plus,</a:t>
            </a:r>
            <a:r>
              <a:rPr sz="2950" b="1" u="sng" spc="-140" dirty="0">
                <a:solidFill>
                  <a:srgbClr val="850038"/>
                </a:solidFill>
                <a:uFill>
                  <a:solidFill>
                    <a:srgbClr val="850038"/>
                  </a:solidFill>
                </a:uFill>
                <a:latin typeface="Montserrat Medium"/>
                <a:cs typeface="Montserrat Medium"/>
              </a:rPr>
              <a:t> </a:t>
            </a:r>
            <a:r>
              <a:rPr sz="2950" b="1" u="sng" dirty="0">
                <a:solidFill>
                  <a:srgbClr val="850038"/>
                </a:solidFill>
                <a:uFill>
                  <a:solidFill>
                    <a:srgbClr val="850038"/>
                  </a:solidFill>
                </a:uFill>
                <a:latin typeface="Montserrat Medium"/>
                <a:cs typeface="Montserrat Medium"/>
              </a:rPr>
              <a:t>these</a:t>
            </a:r>
            <a:r>
              <a:rPr sz="2950" b="1" u="sng" spc="-170" dirty="0">
                <a:solidFill>
                  <a:srgbClr val="850038"/>
                </a:solidFill>
                <a:uFill>
                  <a:solidFill>
                    <a:srgbClr val="850038"/>
                  </a:solidFill>
                </a:uFill>
                <a:latin typeface="Montserrat Medium"/>
                <a:cs typeface="Montserrat Medium"/>
              </a:rPr>
              <a:t> </a:t>
            </a:r>
            <a:r>
              <a:rPr sz="2950" b="1" u="sng" dirty="0">
                <a:solidFill>
                  <a:srgbClr val="850038"/>
                </a:solidFill>
                <a:uFill>
                  <a:solidFill>
                    <a:srgbClr val="850038"/>
                  </a:solidFill>
                </a:uFill>
                <a:latin typeface="Montserrat Medium"/>
                <a:cs typeface="Montserrat Medium"/>
              </a:rPr>
              <a:t>extra</a:t>
            </a:r>
            <a:r>
              <a:rPr sz="2950" b="1" u="sng" spc="-155" dirty="0">
                <a:solidFill>
                  <a:srgbClr val="850038"/>
                </a:solidFill>
                <a:uFill>
                  <a:solidFill>
                    <a:srgbClr val="850038"/>
                  </a:solidFill>
                </a:uFill>
                <a:latin typeface="Montserrat Medium"/>
                <a:cs typeface="Montserrat Medium"/>
              </a:rPr>
              <a:t> </a:t>
            </a:r>
            <a:r>
              <a:rPr sz="2950" b="1" u="sng" spc="-10" dirty="0">
                <a:solidFill>
                  <a:srgbClr val="850038"/>
                </a:solidFill>
                <a:uFill>
                  <a:solidFill>
                    <a:srgbClr val="850038"/>
                  </a:solidFill>
                </a:uFill>
                <a:latin typeface="Montserrat Medium"/>
                <a:cs typeface="Montserrat Medium"/>
              </a:rPr>
              <a:t>benefits:</a:t>
            </a:r>
            <a:endParaRPr sz="2950" b="1" dirty="0">
              <a:latin typeface="Montserrat Medium"/>
              <a:cs typeface="Montserrat Medium"/>
            </a:endParaRPr>
          </a:p>
          <a:p>
            <a:pPr marL="483234" marR="5080" indent="-471170">
              <a:lnSpc>
                <a:spcPts val="6330"/>
              </a:lnSpc>
              <a:spcBef>
                <a:spcPts val="229"/>
              </a:spcBef>
              <a:buClr>
                <a:srgbClr val="4D4D4D"/>
              </a:buClr>
              <a:buSzPct val="54716"/>
              <a:buFont typeface="Arial"/>
              <a:buChar char="•"/>
              <a:tabLst>
                <a:tab pos="483234" algn="l"/>
              </a:tabLst>
            </a:pPr>
            <a:r>
              <a:rPr sz="2650" b="0" spc="-35" dirty="0">
                <a:solidFill>
                  <a:srgbClr val="850038"/>
                </a:solidFill>
                <a:latin typeface="Montserrat Medium"/>
                <a:cs typeface="Montserrat Medium"/>
              </a:rPr>
              <a:t>Discounts</a:t>
            </a:r>
            <a:r>
              <a:rPr sz="2650" b="0" spc="-135" dirty="0">
                <a:solidFill>
                  <a:srgbClr val="850038"/>
                </a:solidFill>
                <a:latin typeface="Montserrat Medium"/>
                <a:cs typeface="Montserrat Medium"/>
              </a:rPr>
              <a:t> </a:t>
            </a:r>
            <a:r>
              <a:rPr sz="2650" b="0" dirty="0">
                <a:solidFill>
                  <a:srgbClr val="850038"/>
                </a:solidFill>
                <a:latin typeface="Montserrat Medium"/>
                <a:cs typeface="Montserrat Medium"/>
              </a:rPr>
              <a:t>on</a:t>
            </a:r>
            <a:r>
              <a:rPr sz="2650" b="0" spc="-114" dirty="0">
                <a:solidFill>
                  <a:srgbClr val="850038"/>
                </a:solidFill>
                <a:latin typeface="Montserrat Medium"/>
                <a:cs typeface="Montserrat Medium"/>
              </a:rPr>
              <a:t> </a:t>
            </a:r>
            <a:r>
              <a:rPr lang="en-US" sz="2650" b="0" spc="-114" dirty="0">
                <a:solidFill>
                  <a:srgbClr val="850038"/>
                </a:solidFill>
                <a:latin typeface="Montserrat Medium"/>
                <a:cs typeface="Montserrat Medium"/>
              </a:rPr>
              <a:t>the </a:t>
            </a:r>
            <a:r>
              <a:rPr sz="2650" b="0" spc="-30" dirty="0">
                <a:solidFill>
                  <a:srgbClr val="850038"/>
                </a:solidFill>
                <a:latin typeface="Montserrat Medium"/>
                <a:cs typeface="Montserrat Medium"/>
              </a:rPr>
              <a:t>Second</a:t>
            </a:r>
            <a:r>
              <a:rPr sz="2650" b="0" spc="-130" dirty="0">
                <a:solidFill>
                  <a:srgbClr val="850038"/>
                </a:solidFill>
                <a:latin typeface="Montserrat Medium"/>
                <a:cs typeface="Montserrat Medium"/>
              </a:rPr>
              <a:t> </a:t>
            </a:r>
            <a:r>
              <a:rPr sz="2650" b="0" dirty="0">
                <a:solidFill>
                  <a:srgbClr val="850038"/>
                </a:solidFill>
                <a:latin typeface="Montserrat Medium"/>
                <a:cs typeface="Montserrat Medium"/>
              </a:rPr>
              <a:t>pair</a:t>
            </a:r>
            <a:r>
              <a:rPr sz="2650" b="0" spc="-125" dirty="0">
                <a:solidFill>
                  <a:srgbClr val="850038"/>
                </a:solidFill>
                <a:latin typeface="Montserrat Medium"/>
                <a:cs typeface="Montserrat Medium"/>
              </a:rPr>
              <a:t> </a:t>
            </a:r>
            <a:r>
              <a:rPr lang="en-US" sz="2650" b="0" dirty="0">
                <a:solidFill>
                  <a:srgbClr val="850038"/>
                </a:solidFill>
                <a:latin typeface="Montserrat Medium"/>
                <a:cs typeface="Montserrat Medium"/>
              </a:rPr>
              <a:t>of</a:t>
            </a:r>
            <a:r>
              <a:rPr sz="2650" b="0" spc="-114" dirty="0">
                <a:solidFill>
                  <a:srgbClr val="850038"/>
                </a:solidFill>
                <a:latin typeface="Montserrat Medium"/>
                <a:cs typeface="Montserrat Medium"/>
              </a:rPr>
              <a:t> </a:t>
            </a:r>
            <a:r>
              <a:rPr sz="2650" b="0" spc="-10" dirty="0">
                <a:solidFill>
                  <a:srgbClr val="850038"/>
                </a:solidFill>
                <a:latin typeface="Montserrat Medium"/>
                <a:cs typeface="Montserrat Medium"/>
              </a:rPr>
              <a:t>computer</a:t>
            </a:r>
            <a:r>
              <a:rPr lang="en-US" sz="2650" b="0" spc="-10" dirty="0">
                <a:solidFill>
                  <a:srgbClr val="850038"/>
                </a:solidFill>
                <a:latin typeface="Montserrat Medium"/>
                <a:cs typeface="Montserrat Medium"/>
              </a:rPr>
              <a:t>, reading</a:t>
            </a:r>
            <a:r>
              <a:rPr sz="2650" b="0" spc="-25" dirty="0">
                <a:solidFill>
                  <a:srgbClr val="850038"/>
                </a:solidFill>
                <a:latin typeface="Montserrat Medium"/>
                <a:cs typeface="Montserrat Medium"/>
              </a:rPr>
              <a:t>,</a:t>
            </a:r>
            <a:r>
              <a:rPr sz="2650" b="0" spc="-114" dirty="0">
                <a:solidFill>
                  <a:srgbClr val="850038"/>
                </a:solidFill>
                <a:latin typeface="Montserrat Medium"/>
                <a:cs typeface="Montserrat Medium"/>
              </a:rPr>
              <a:t> </a:t>
            </a:r>
            <a:r>
              <a:rPr sz="2650" b="0" dirty="0">
                <a:solidFill>
                  <a:srgbClr val="850038"/>
                </a:solidFill>
                <a:latin typeface="Montserrat Medium"/>
                <a:cs typeface="Montserrat Medium"/>
              </a:rPr>
              <a:t>or</a:t>
            </a:r>
            <a:r>
              <a:rPr sz="2650" b="0" spc="-95" dirty="0">
                <a:solidFill>
                  <a:srgbClr val="850038"/>
                </a:solidFill>
                <a:latin typeface="Montserrat Medium"/>
                <a:cs typeface="Montserrat Medium"/>
              </a:rPr>
              <a:t> </a:t>
            </a:r>
            <a:r>
              <a:rPr sz="2650" b="0" spc="-10" dirty="0">
                <a:solidFill>
                  <a:srgbClr val="850038"/>
                </a:solidFill>
                <a:latin typeface="Montserrat Medium"/>
                <a:cs typeface="Montserrat Medium"/>
              </a:rPr>
              <a:t>prescription</a:t>
            </a:r>
            <a:r>
              <a:rPr lang="en-US" sz="2650" b="0" spc="-10" dirty="0">
                <a:solidFill>
                  <a:srgbClr val="850038"/>
                </a:solidFill>
                <a:latin typeface="Montserrat Medium"/>
                <a:cs typeface="Montserrat Medium"/>
              </a:rPr>
              <a:t> glasses and s</a:t>
            </a:r>
            <a:r>
              <a:rPr lang="en-US" sz="2650" b="0" spc="-30" dirty="0">
                <a:solidFill>
                  <a:srgbClr val="850038"/>
                </a:solidFill>
                <a:latin typeface="Montserrat Medium"/>
                <a:cs typeface="Montserrat Medium"/>
              </a:rPr>
              <a:t>unglasses.</a:t>
            </a:r>
            <a:endParaRPr lang="en-US" sz="2650" dirty="0">
              <a:latin typeface="Montserrat Medium"/>
              <a:cs typeface="Montserrat Medium"/>
            </a:endParaRPr>
          </a:p>
          <a:p>
            <a:pPr marL="483234" marR="5080" indent="-471170">
              <a:lnSpc>
                <a:spcPts val="6330"/>
              </a:lnSpc>
              <a:spcBef>
                <a:spcPts val="229"/>
              </a:spcBef>
              <a:buClr>
                <a:srgbClr val="4D4D4D"/>
              </a:buClr>
              <a:buSzPct val="54716"/>
              <a:buFont typeface="Arial"/>
              <a:buChar char="•"/>
              <a:tabLst>
                <a:tab pos="483234" algn="l"/>
              </a:tabLst>
            </a:pPr>
            <a:r>
              <a:rPr lang="en-US" sz="2650" spc="-10" dirty="0">
                <a:solidFill>
                  <a:srgbClr val="850038"/>
                </a:solidFill>
                <a:latin typeface="Montserrat Medium"/>
              </a:rPr>
              <a:t>Discount on laser vision correction</a:t>
            </a:r>
            <a:endParaRPr sz="2650" spc="-10" dirty="0">
              <a:solidFill>
                <a:srgbClr val="850038"/>
              </a:solidFill>
              <a:latin typeface="Montserrat Medium"/>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46574" y="104696"/>
            <a:ext cx="19808825" cy="1424305"/>
          </a:xfrm>
          <a:custGeom>
            <a:avLst/>
            <a:gdLst/>
            <a:ahLst/>
            <a:cxnLst/>
            <a:rect l="l" t="t" r="r" b="b"/>
            <a:pathLst>
              <a:path w="19808825" h="1424305">
                <a:moveTo>
                  <a:pt x="19666471" y="0"/>
                </a:moveTo>
                <a:lnTo>
                  <a:pt x="141977" y="0"/>
                </a:lnTo>
                <a:lnTo>
                  <a:pt x="97100" y="7236"/>
                </a:lnTo>
                <a:lnTo>
                  <a:pt x="58125" y="27388"/>
                </a:lnTo>
                <a:lnTo>
                  <a:pt x="27392" y="58118"/>
                </a:lnTo>
                <a:lnTo>
                  <a:pt x="7237" y="97090"/>
                </a:lnTo>
                <a:lnTo>
                  <a:pt x="0" y="141967"/>
                </a:lnTo>
                <a:lnTo>
                  <a:pt x="0" y="1281894"/>
                </a:lnTo>
                <a:lnTo>
                  <a:pt x="7237" y="1326771"/>
                </a:lnTo>
                <a:lnTo>
                  <a:pt x="27392" y="1365743"/>
                </a:lnTo>
                <a:lnTo>
                  <a:pt x="58125" y="1396473"/>
                </a:lnTo>
                <a:lnTo>
                  <a:pt x="97100" y="1416625"/>
                </a:lnTo>
                <a:lnTo>
                  <a:pt x="141977" y="1423862"/>
                </a:lnTo>
                <a:lnTo>
                  <a:pt x="19666471" y="1423862"/>
                </a:lnTo>
                <a:lnTo>
                  <a:pt x="19711348" y="1416625"/>
                </a:lnTo>
                <a:lnTo>
                  <a:pt x="19750320" y="1396473"/>
                </a:lnTo>
                <a:lnTo>
                  <a:pt x="19781050" y="1365743"/>
                </a:lnTo>
                <a:lnTo>
                  <a:pt x="19801202" y="1326771"/>
                </a:lnTo>
                <a:lnTo>
                  <a:pt x="19808438" y="1281894"/>
                </a:lnTo>
                <a:lnTo>
                  <a:pt x="19808438" y="141967"/>
                </a:lnTo>
                <a:lnTo>
                  <a:pt x="19801202" y="97090"/>
                </a:lnTo>
                <a:lnTo>
                  <a:pt x="19781050" y="58118"/>
                </a:lnTo>
                <a:lnTo>
                  <a:pt x="19750320" y="27388"/>
                </a:lnTo>
                <a:lnTo>
                  <a:pt x="19711348" y="7236"/>
                </a:lnTo>
                <a:lnTo>
                  <a:pt x="19666471" y="0"/>
                </a:lnTo>
                <a:close/>
              </a:path>
            </a:pathLst>
          </a:custGeom>
          <a:solidFill>
            <a:srgbClr val="4D4D4D"/>
          </a:solidFill>
        </p:spPr>
        <p:txBody>
          <a:bodyPr wrap="square" lIns="0" tIns="0" rIns="0" bIns="0" rtlCol="0"/>
          <a:lstStyle/>
          <a:p>
            <a:endParaRPr/>
          </a:p>
        </p:txBody>
      </p:sp>
      <p:sp>
        <p:nvSpPr>
          <p:cNvPr id="3" name="object 3"/>
          <p:cNvSpPr/>
          <p:nvPr/>
        </p:nvSpPr>
        <p:spPr>
          <a:xfrm>
            <a:off x="146574" y="1716696"/>
            <a:ext cx="19808825" cy="7874000"/>
          </a:xfrm>
          <a:custGeom>
            <a:avLst/>
            <a:gdLst/>
            <a:ahLst/>
            <a:cxnLst/>
            <a:rect l="l" t="t" r="r" b="b"/>
            <a:pathLst>
              <a:path w="19808825" h="7874000">
                <a:moveTo>
                  <a:pt x="19619986" y="0"/>
                </a:moveTo>
                <a:lnTo>
                  <a:pt x="188483" y="0"/>
                </a:lnTo>
                <a:lnTo>
                  <a:pt x="138376" y="6740"/>
                </a:lnTo>
                <a:lnTo>
                  <a:pt x="93351" y="25759"/>
                </a:lnTo>
                <a:lnTo>
                  <a:pt x="55204" y="55253"/>
                </a:lnTo>
                <a:lnTo>
                  <a:pt x="25733" y="93419"/>
                </a:lnTo>
                <a:lnTo>
                  <a:pt x="6732" y="138455"/>
                </a:lnTo>
                <a:lnTo>
                  <a:pt x="0" y="188557"/>
                </a:lnTo>
                <a:lnTo>
                  <a:pt x="0" y="7685192"/>
                </a:lnTo>
                <a:lnTo>
                  <a:pt x="6732" y="7735294"/>
                </a:lnTo>
                <a:lnTo>
                  <a:pt x="25733" y="7780330"/>
                </a:lnTo>
                <a:lnTo>
                  <a:pt x="55204" y="7818496"/>
                </a:lnTo>
                <a:lnTo>
                  <a:pt x="93351" y="7847990"/>
                </a:lnTo>
                <a:lnTo>
                  <a:pt x="138376" y="7867009"/>
                </a:lnTo>
                <a:lnTo>
                  <a:pt x="188483" y="7873749"/>
                </a:lnTo>
                <a:lnTo>
                  <a:pt x="19619986" y="7873749"/>
                </a:lnTo>
                <a:lnTo>
                  <a:pt x="19670080" y="7867009"/>
                </a:lnTo>
                <a:lnTo>
                  <a:pt x="19715096" y="7847990"/>
                </a:lnTo>
                <a:lnTo>
                  <a:pt x="19753237" y="7818496"/>
                </a:lnTo>
                <a:lnTo>
                  <a:pt x="19782706" y="7780330"/>
                </a:lnTo>
                <a:lnTo>
                  <a:pt x="19801706" y="7735294"/>
                </a:lnTo>
                <a:lnTo>
                  <a:pt x="19808438" y="7685192"/>
                </a:lnTo>
                <a:lnTo>
                  <a:pt x="19808438" y="188557"/>
                </a:lnTo>
                <a:lnTo>
                  <a:pt x="19801706" y="138455"/>
                </a:lnTo>
                <a:lnTo>
                  <a:pt x="19782706" y="93419"/>
                </a:lnTo>
                <a:lnTo>
                  <a:pt x="19753237" y="55253"/>
                </a:lnTo>
                <a:lnTo>
                  <a:pt x="19715096" y="25759"/>
                </a:lnTo>
                <a:lnTo>
                  <a:pt x="19670080" y="6740"/>
                </a:lnTo>
                <a:lnTo>
                  <a:pt x="19619986" y="0"/>
                </a:lnTo>
                <a:close/>
              </a:path>
            </a:pathLst>
          </a:custGeom>
          <a:solidFill>
            <a:srgbClr val="D9D9D9"/>
          </a:solidFill>
        </p:spPr>
        <p:txBody>
          <a:bodyPr wrap="square" lIns="0" tIns="0" rIns="0" bIns="0" rtlCol="0"/>
          <a:lstStyle/>
          <a:p>
            <a:endParaRPr/>
          </a:p>
        </p:txBody>
      </p:sp>
      <p:sp>
        <p:nvSpPr>
          <p:cNvPr id="4" name="object 4"/>
          <p:cNvSpPr/>
          <p:nvPr/>
        </p:nvSpPr>
        <p:spPr>
          <a:xfrm>
            <a:off x="146574" y="9778584"/>
            <a:ext cx="15976600" cy="1424305"/>
          </a:xfrm>
          <a:custGeom>
            <a:avLst/>
            <a:gdLst/>
            <a:ahLst/>
            <a:cxnLst/>
            <a:rect l="l" t="t" r="r" b="b"/>
            <a:pathLst>
              <a:path w="15976600" h="1424304">
                <a:moveTo>
                  <a:pt x="15739228" y="0"/>
                </a:moveTo>
                <a:lnTo>
                  <a:pt x="237303" y="0"/>
                </a:lnTo>
                <a:lnTo>
                  <a:pt x="189478" y="4822"/>
                </a:lnTo>
                <a:lnTo>
                  <a:pt x="144934" y="18652"/>
                </a:lnTo>
                <a:lnTo>
                  <a:pt x="104625" y="40535"/>
                </a:lnTo>
                <a:lnTo>
                  <a:pt x="69504" y="69517"/>
                </a:lnTo>
                <a:lnTo>
                  <a:pt x="40527" y="104644"/>
                </a:lnTo>
                <a:lnTo>
                  <a:pt x="18648" y="144961"/>
                </a:lnTo>
                <a:lnTo>
                  <a:pt x="4821" y="189512"/>
                </a:lnTo>
                <a:lnTo>
                  <a:pt x="0" y="237345"/>
                </a:lnTo>
                <a:lnTo>
                  <a:pt x="0" y="1186548"/>
                </a:lnTo>
                <a:lnTo>
                  <a:pt x="4821" y="1234376"/>
                </a:lnTo>
                <a:lnTo>
                  <a:pt x="18648" y="1278923"/>
                </a:lnTo>
                <a:lnTo>
                  <a:pt x="40527" y="1319234"/>
                </a:lnTo>
                <a:lnTo>
                  <a:pt x="69504" y="1354356"/>
                </a:lnTo>
                <a:lnTo>
                  <a:pt x="104625" y="1383333"/>
                </a:lnTo>
                <a:lnTo>
                  <a:pt x="144934" y="1405213"/>
                </a:lnTo>
                <a:lnTo>
                  <a:pt x="189478" y="1419041"/>
                </a:lnTo>
                <a:lnTo>
                  <a:pt x="237303" y="1423862"/>
                </a:lnTo>
                <a:lnTo>
                  <a:pt x="15739228" y="1423862"/>
                </a:lnTo>
                <a:lnTo>
                  <a:pt x="15787060" y="1419041"/>
                </a:lnTo>
                <a:lnTo>
                  <a:pt x="15831612" y="1405213"/>
                </a:lnTo>
                <a:lnTo>
                  <a:pt x="15871929" y="1383333"/>
                </a:lnTo>
                <a:lnTo>
                  <a:pt x="15907055" y="1354356"/>
                </a:lnTo>
                <a:lnTo>
                  <a:pt x="15936038" y="1319234"/>
                </a:lnTo>
                <a:lnTo>
                  <a:pt x="15957921" y="1278923"/>
                </a:lnTo>
                <a:lnTo>
                  <a:pt x="15971751" y="1234376"/>
                </a:lnTo>
                <a:lnTo>
                  <a:pt x="15976573" y="1186548"/>
                </a:lnTo>
                <a:lnTo>
                  <a:pt x="15976573" y="237345"/>
                </a:lnTo>
                <a:lnTo>
                  <a:pt x="15971751" y="189512"/>
                </a:lnTo>
                <a:lnTo>
                  <a:pt x="15957921" y="144961"/>
                </a:lnTo>
                <a:lnTo>
                  <a:pt x="15936038" y="104644"/>
                </a:lnTo>
                <a:lnTo>
                  <a:pt x="15907055" y="69517"/>
                </a:lnTo>
                <a:lnTo>
                  <a:pt x="15871929" y="40535"/>
                </a:lnTo>
                <a:lnTo>
                  <a:pt x="15831612" y="18652"/>
                </a:lnTo>
                <a:lnTo>
                  <a:pt x="15787060" y="4822"/>
                </a:lnTo>
                <a:lnTo>
                  <a:pt x="15739228" y="0"/>
                </a:lnTo>
                <a:close/>
              </a:path>
            </a:pathLst>
          </a:custGeom>
          <a:solidFill>
            <a:srgbClr val="850038"/>
          </a:solidFill>
        </p:spPr>
        <p:txBody>
          <a:bodyPr wrap="square" lIns="0" tIns="0" rIns="0" bIns="0" rtlCol="0"/>
          <a:lstStyle/>
          <a:p>
            <a:endParaRPr/>
          </a:p>
        </p:txBody>
      </p:sp>
      <p:pic>
        <p:nvPicPr>
          <p:cNvPr id="5" name="object 5"/>
          <p:cNvPicPr/>
          <p:nvPr/>
        </p:nvPicPr>
        <p:blipFill>
          <a:blip r:embed="rId2" cstate="print"/>
          <a:stretch>
            <a:fillRect/>
          </a:stretch>
        </p:blipFill>
        <p:spPr>
          <a:xfrm>
            <a:off x="16394577" y="10259490"/>
            <a:ext cx="3477459" cy="558782"/>
          </a:xfrm>
          <a:prstGeom prst="rect">
            <a:avLst/>
          </a:prstGeom>
        </p:spPr>
      </p:pic>
      <p:sp>
        <p:nvSpPr>
          <p:cNvPr id="6" name="object 6"/>
          <p:cNvSpPr txBox="1">
            <a:spLocks noGrp="1"/>
          </p:cNvSpPr>
          <p:nvPr>
            <p:ph type="title"/>
          </p:nvPr>
        </p:nvSpPr>
        <p:spPr>
          <a:prstGeom prst="rect">
            <a:avLst/>
          </a:prstGeom>
        </p:spPr>
        <p:txBody>
          <a:bodyPr vert="horz" wrap="square" lIns="0" tIns="17145" rIns="0" bIns="0" rtlCol="0">
            <a:spAutoFit/>
          </a:bodyPr>
          <a:lstStyle/>
          <a:p>
            <a:pPr marL="320675">
              <a:lnSpc>
                <a:spcPct val="100000"/>
              </a:lnSpc>
              <a:spcBef>
                <a:spcPts val="135"/>
              </a:spcBef>
            </a:pPr>
            <a:r>
              <a:rPr dirty="0"/>
              <a:t>VSP</a:t>
            </a:r>
            <a:r>
              <a:rPr spc="-120" dirty="0"/>
              <a:t> </a:t>
            </a:r>
            <a:r>
              <a:rPr spc="-10" dirty="0"/>
              <a:t>Vision</a:t>
            </a:r>
          </a:p>
        </p:txBody>
      </p:sp>
      <p:pic>
        <p:nvPicPr>
          <p:cNvPr id="7" name="object 7"/>
          <p:cNvPicPr/>
          <p:nvPr/>
        </p:nvPicPr>
        <p:blipFill>
          <a:blip r:embed="rId3" cstate="print"/>
          <a:stretch>
            <a:fillRect/>
          </a:stretch>
        </p:blipFill>
        <p:spPr>
          <a:xfrm>
            <a:off x="601529" y="2956504"/>
            <a:ext cx="11176691" cy="5394135"/>
          </a:xfrm>
          <a:prstGeom prst="rect">
            <a:avLst/>
          </a:prstGeom>
        </p:spPr>
      </p:pic>
      <p:pic>
        <p:nvPicPr>
          <p:cNvPr id="8" name="object 8"/>
          <p:cNvPicPr/>
          <p:nvPr/>
        </p:nvPicPr>
        <p:blipFill>
          <a:blip r:embed="rId4" cstate="print"/>
          <a:stretch>
            <a:fillRect/>
          </a:stretch>
        </p:blipFill>
        <p:spPr>
          <a:xfrm>
            <a:off x="12603695" y="3189870"/>
            <a:ext cx="7037440" cy="4768473"/>
          </a:xfrm>
          <a:prstGeom prst="rect">
            <a:avLst/>
          </a:prstGeom>
        </p:spPr>
      </p:pic>
      <p:sp>
        <p:nvSpPr>
          <p:cNvPr id="9" name="object 9"/>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spc="-20" dirty="0"/>
              <a:t>202</a:t>
            </a:r>
            <a:r>
              <a:rPr lang="en-US" spc="-20" dirty="0"/>
              <a:t>7</a:t>
            </a:r>
            <a:endParaRPr spc="-2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929460" y="4146088"/>
            <a:ext cx="12938125" cy="1130935"/>
          </a:xfrm>
          <a:prstGeom prst="rect">
            <a:avLst/>
          </a:prstGeom>
        </p:spPr>
        <p:txBody>
          <a:bodyPr vert="horz" wrap="square" lIns="0" tIns="12700" rIns="0" bIns="0" rtlCol="0">
            <a:spAutoFit/>
          </a:bodyPr>
          <a:lstStyle/>
          <a:p>
            <a:pPr marL="12700">
              <a:lnSpc>
                <a:spcPct val="100000"/>
              </a:lnSpc>
              <a:spcBef>
                <a:spcPts val="100"/>
              </a:spcBef>
            </a:pPr>
            <a:r>
              <a:rPr sz="7250" dirty="0"/>
              <a:t>Flexible</a:t>
            </a:r>
            <a:r>
              <a:rPr sz="7250" spc="-204" dirty="0"/>
              <a:t> </a:t>
            </a:r>
            <a:r>
              <a:rPr sz="7250" spc="-25" dirty="0"/>
              <a:t>Savings</a:t>
            </a:r>
            <a:r>
              <a:rPr sz="7250" spc="-475" dirty="0"/>
              <a:t> </a:t>
            </a:r>
            <a:r>
              <a:rPr sz="7250" dirty="0"/>
              <a:t>Account</a:t>
            </a:r>
            <a:r>
              <a:rPr sz="7250" spc="-145" dirty="0"/>
              <a:t> </a:t>
            </a:r>
            <a:r>
              <a:rPr sz="7250" spc="-20" dirty="0"/>
              <a:t>(FSA)</a:t>
            </a:r>
            <a:endParaRPr sz="725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145" rIns="0" bIns="0" rtlCol="0">
            <a:spAutoFit/>
          </a:bodyPr>
          <a:lstStyle/>
          <a:p>
            <a:pPr marL="530225">
              <a:lnSpc>
                <a:spcPct val="100000"/>
              </a:lnSpc>
              <a:spcBef>
                <a:spcPts val="135"/>
              </a:spcBef>
            </a:pPr>
            <a:r>
              <a:rPr dirty="0"/>
              <a:t>Healthcare</a:t>
            </a:r>
            <a:r>
              <a:rPr spc="-55" dirty="0"/>
              <a:t> </a:t>
            </a:r>
            <a:r>
              <a:rPr dirty="0"/>
              <a:t>Flexible</a:t>
            </a:r>
            <a:r>
              <a:rPr spc="-20" dirty="0"/>
              <a:t> </a:t>
            </a:r>
            <a:r>
              <a:rPr dirty="0"/>
              <a:t>Spending</a:t>
            </a:r>
            <a:r>
              <a:rPr spc="-370" dirty="0"/>
              <a:t> </a:t>
            </a:r>
            <a:r>
              <a:rPr dirty="0"/>
              <a:t>Account</a:t>
            </a:r>
            <a:r>
              <a:rPr spc="-45" dirty="0"/>
              <a:t> </a:t>
            </a:r>
            <a:r>
              <a:rPr spc="-10" dirty="0"/>
              <a:t>(FSA)</a:t>
            </a: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spc="-20" dirty="0"/>
              <a:t>202</a:t>
            </a:r>
            <a:r>
              <a:rPr lang="en-US" spc="-20" dirty="0"/>
              <a:t>7</a:t>
            </a:r>
            <a:endParaRPr spc="-20" dirty="0"/>
          </a:p>
        </p:txBody>
      </p:sp>
      <p:sp>
        <p:nvSpPr>
          <p:cNvPr id="3" name="object 3"/>
          <p:cNvSpPr txBox="1"/>
          <p:nvPr/>
        </p:nvSpPr>
        <p:spPr>
          <a:xfrm>
            <a:off x="877390" y="2121104"/>
            <a:ext cx="18387695" cy="6318885"/>
          </a:xfrm>
          <a:prstGeom prst="rect">
            <a:avLst/>
          </a:prstGeom>
        </p:spPr>
        <p:txBody>
          <a:bodyPr vert="horz" wrap="square" lIns="0" tIns="12065" rIns="0" bIns="0" rtlCol="0">
            <a:spAutoFit/>
          </a:bodyPr>
          <a:lstStyle/>
          <a:p>
            <a:pPr marL="50800">
              <a:lnSpc>
                <a:spcPct val="100000"/>
              </a:lnSpc>
              <a:spcBef>
                <a:spcPts val="95"/>
              </a:spcBef>
            </a:pPr>
            <a:r>
              <a:rPr sz="3300" b="0" dirty="0">
                <a:solidFill>
                  <a:srgbClr val="850038"/>
                </a:solidFill>
                <a:latin typeface="Montserrat Medium"/>
                <a:cs typeface="Montserrat Medium"/>
              </a:rPr>
              <a:t>Five</a:t>
            </a:r>
            <a:r>
              <a:rPr sz="3300" b="0" spc="-150" dirty="0">
                <a:solidFill>
                  <a:srgbClr val="850038"/>
                </a:solidFill>
                <a:latin typeface="Montserrat Medium"/>
                <a:cs typeface="Montserrat Medium"/>
              </a:rPr>
              <a:t> </a:t>
            </a:r>
            <a:r>
              <a:rPr sz="3300" b="0" spc="-25" dirty="0">
                <a:solidFill>
                  <a:srgbClr val="850038"/>
                </a:solidFill>
                <a:latin typeface="Montserrat Medium"/>
                <a:cs typeface="Montserrat Medium"/>
              </a:rPr>
              <a:t>reasons</a:t>
            </a:r>
            <a:r>
              <a:rPr sz="3300" b="0" spc="-165" dirty="0">
                <a:solidFill>
                  <a:srgbClr val="850038"/>
                </a:solidFill>
                <a:latin typeface="Montserrat Medium"/>
                <a:cs typeface="Montserrat Medium"/>
              </a:rPr>
              <a:t> </a:t>
            </a:r>
            <a:r>
              <a:rPr sz="3300" b="0" dirty="0">
                <a:solidFill>
                  <a:srgbClr val="850038"/>
                </a:solidFill>
                <a:latin typeface="Montserrat Medium"/>
                <a:cs typeface="Montserrat Medium"/>
              </a:rPr>
              <a:t>to</a:t>
            </a:r>
            <a:r>
              <a:rPr sz="3300" b="0" spc="-140" dirty="0">
                <a:solidFill>
                  <a:srgbClr val="850038"/>
                </a:solidFill>
                <a:latin typeface="Montserrat Medium"/>
                <a:cs typeface="Montserrat Medium"/>
              </a:rPr>
              <a:t> </a:t>
            </a:r>
            <a:r>
              <a:rPr sz="3300" b="0" spc="-25" dirty="0">
                <a:solidFill>
                  <a:srgbClr val="850038"/>
                </a:solidFill>
                <a:latin typeface="Montserrat Medium"/>
                <a:cs typeface="Montserrat Medium"/>
              </a:rPr>
              <a:t>consider</a:t>
            </a:r>
            <a:r>
              <a:rPr sz="3300" b="0" spc="-150" dirty="0">
                <a:solidFill>
                  <a:srgbClr val="850038"/>
                </a:solidFill>
                <a:latin typeface="Montserrat Medium"/>
                <a:cs typeface="Montserrat Medium"/>
              </a:rPr>
              <a:t> </a:t>
            </a:r>
            <a:r>
              <a:rPr sz="3300" b="0" dirty="0">
                <a:solidFill>
                  <a:srgbClr val="850038"/>
                </a:solidFill>
                <a:latin typeface="Montserrat Medium"/>
                <a:cs typeface="Montserrat Medium"/>
              </a:rPr>
              <a:t>an</a:t>
            </a:r>
            <a:r>
              <a:rPr sz="3300" b="0" spc="-150" dirty="0">
                <a:solidFill>
                  <a:srgbClr val="850038"/>
                </a:solidFill>
                <a:latin typeface="Montserrat Medium"/>
                <a:cs typeface="Montserrat Medium"/>
              </a:rPr>
              <a:t> </a:t>
            </a:r>
            <a:r>
              <a:rPr sz="3300" b="0" spc="-25" dirty="0">
                <a:solidFill>
                  <a:srgbClr val="850038"/>
                </a:solidFill>
                <a:latin typeface="Montserrat Medium"/>
                <a:cs typeface="Montserrat Medium"/>
              </a:rPr>
              <a:t>FSA</a:t>
            </a:r>
            <a:endParaRPr sz="3300" dirty="0">
              <a:latin typeface="Montserrat Medium"/>
              <a:cs typeface="Montserrat Medium"/>
            </a:endParaRPr>
          </a:p>
          <a:p>
            <a:pPr>
              <a:lnSpc>
                <a:spcPct val="100000"/>
              </a:lnSpc>
              <a:spcBef>
                <a:spcPts val="610"/>
              </a:spcBef>
            </a:pPr>
            <a:endParaRPr sz="3300" dirty="0">
              <a:latin typeface="Montserrat Medium"/>
              <a:cs typeface="Montserrat Medium"/>
            </a:endParaRPr>
          </a:p>
          <a:p>
            <a:pPr marL="427355" indent="-376555">
              <a:lnSpc>
                <a:spcPct val="100000"/>
              </a:lnSpc>
              <a:buClr>
                <a:srgbClr val="000000"/>
              </a:buClr>
              <a:buSzPct val="49152"/>
              <a:buFont typeface="Arial"/>
              <a:buChar char="•"/>
              <a:tabLst>
                <a:tab pos="427355" algn="l"/>
              </a:tabLst>
            </a:pPr>
            <a:r>
              <a:rPr sz="2950" b="0" dirty="0">
                <a:solidFill>
                  <a:srgbClr val="850038"/>
                </a:solidFill>
                <a:latin typeface="Montserrat Medium"/>
                <a:cs typeface="Montserrat Medium"/>
              </a:rPr>
              <a:t>Tax-free</a:t>
            </a:r>
            <a:r>
              <a:rPr sz="2950" b="0" spc="-20" dirty="0">
                <a:solidFill>
                  <a:srgbClr val="850038"/>
                </a:solidFill>
                <a:latin typeface="Montserrat Medium"/>
                <a:cs typeface="Montserrat Medium"/>
              </a:rPr>
              <a:t> </a:t>
            </a:r>
            <a:r>
              <a:rPr sz="2950" b="0" dirty="0">
                <a:solidFill>
                  <a:srgbClr val="850038"/>
                </a:solidFill>
                <a:latin typeface="Montserrat Medium"/>
                <a:cs typeface="Montserrat Medium"/>
              </a:rPr>
              <a:t>account</a:t>
            </a:r>
            <a:r>
              <a:rPr sz="2950" b="0" spc="-10" dirty="0">
                <a:solidFill>
                  <a:srgbClr val="850038"/>
                </a:solidFill>
                <a:latin typeface="Montserrat Medium"/>
                <a:cs typeface="Montserrat Medium"/>
              </a:rPr>
              <a:t> </a:t>
            </a:r>
            <a:r>
              <a:rPr sz="2950" b="0" dirty="0">
                <a:solidFill>
                  <a:srgbClr val="850038"/>
                </a:solidFill>
                <a:latin typeface="Montserrat Medium"/>
                <a:cs typeface="Montserrat Medium"/>
              </a:rPr>
              <a:t>for</a:t>
            </a:r>
            <a:r>
              <a:rPr sz="2950" b="0" spc="10" dirty="0">
                <a:solidFill>
                  <a:srgbClr val="850038"/>
                </a:solidFill>
                <a:latin typeface="Montserrat Medium"/>
                <a:cs typeface="Montserrat Medium"/>
              </a:rPr>
              <a:t> </a:t>
            </a:r>
            <a:r>
              <a:rPr sz="2950" b="0" dirty="0">
                <a:solidFill>
                  <a:srgbClr val="850038"/>
                </a:solidFill>
                <a:latin typeface="Montserrat Medium"/>
                <a:cs typeface="Montserrat Medium"/>
              </a:rPr>
              <a:t>healthcare</a:t>
            </a:r>
            <a:r>
              <a:rPr sz="2950" b="0" spc="-10" dirty="0">
                <a:solidFill>
                  <a:srgbClr val="850038"/>
                </a:solidFill>
                <a:latin typeface="Montserrat Medium"/>
                <a:cs typeface="Montserrat Medium"/>
              </a:rPr>
              <a:t> expenses.</a:t>
            </a:r>
            <a:endParaRPr sz="2950" dirty="0">
              <a:latin typeface="Montserrat Medium"/>
              <a:cs typeface="Montserrat Medium"/>
            </a:endParaRPr>
          </a:p>
          <a:p>
            <a:pPr marL="427355" marR="687705" indent="-377190">
              <a:lnSpc>
                <a:spcPct val="150900"/>
              </a:lnSpc>
              <a:spcBef>
                <a:spcPts val="5"/>
              </a:spcBef>
              <a:buClr>
                <a:srgbClr val="000000"/>
              </a:buClr>
              <a:buSzPct val="49152"/>
              <a:buFont typeface="Arial"/>
              <a:buChar char="•"/>
              <a:tabLst>
                <a:tab pos="427355" algn="l"/>
              </a:tabLst>
            </a:pPr>
            <a:r>
              <a:rPr sz="2950" b="0" dirty="0">
                <a:solidFill>
                  <a:srgbClr val="850038"/>
                </a:solidFill>
                <a:latin typeface="Montserrat Medium"/>
                <a:cs typeface="Montserrat Medium"/>
              </a:rPr>
              <a:t>Pay for eligible</a:t>
            </a:r>
            <a:r>
              <a:rPr sz="2950" b="0" spc="-45" dirty="0">
                <a:solidFill>
                  <a:srgbClr val="850038"/>
                </a:solidFill>
                <a:latin typeface="Montserrat Medium"/>
                <a:cs typeface="Montserrat Medium"/>
              </a:rPr>
              <a:t> </a:t>
            </a:r>
            <a:r>
              <a:rPr sz="2950" b="0" dirty="0">
                <a:solidFill>
                  <a:srgbClr val="850038"/>
                </a:solidFill>
                <a:latin typeface="Montserrat Medium"/>
                <a:cs typeface="Montserrat Medium"/>
              </a:rPr>
              <a:t>healthcare</a:t>
            </a:r>
            <a:r>
              <a:rPr sz="2950" b="0" spc="-10" dirty="0">
                <a:solidFill>
                  <a:srgbClr val="850038"/>
                </a:solidFill>
                <a:latin typeface="Montserrat Medium"/>
                <a:cs typeface="Montserrat Medium"/>
              </a:rPr>
              <a:t> </a:t>
            </a:r>
            <a:r>
              <a:rPr sz="2950" b="0" dirty="0">
                <a:solidFill>
                  <a:srgbClr val="850038"/>
                </a:solidFill>
                <a:latin typeface="Montserrat Medium"/>
                <a:cs typeface="Montserrat Medium"/>
              </a:rPr>
              <a:t>expenses</a:t>
            </a:r>
            <a:r>
              <a:rPr sz="2950" b="0" spc="-35" dirty="0">
                <a:solidFill>
                  <a:srgbClr val="850038"/>
                </a:solidFill>
                <a:latin typeface="Montserrat Medium"/>
                <a:cs typeface="Montserrat Medium"/>
              </a:rPr>
              <a:t> </a:t>
            </a:r>
            <a:r>
              <a:rPr sz="2950" b="0" dirty="0">
                <a:solidFill>
                  <a:srgbClr val="850038"/>
                </a:solidFill>
                <a:latin typeface="Montserrat Medium"/>
                <a:cs typeface="Montserrat Medium"/>
              </a:rPr>
              <a:t>including</a:t>
            </a:r>
            <a:r>
              <a:rPr sz="2950" b="0" spc="-20" dirty="0">
                <a:solidFill>
                  <a:srgbClr val="850038"/>
                </a:solidFill>
                <a:latin typeface="Montserrat Medium"/>
                <a:cs typeface="Montserrat Medium"/>
              </a:rPr>
              <a:t> </a:t>
            </a:r>
            <a:r>
              <a:rPr sz="2950" b="0" dirty="0">
                <a:solidFill>
                  <a:srgbClr val="850038"/>
                </a:solidFill>
                <a:latin typeface="Montserrat Medium"/>
                <a:cs typeface="Montserrat Medium"/>
              </a:rPr>
              <a:t>office</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visits,</a:t>
            </a:r>
            <a:r>
              <a:rPr sz="2950" b="0" spc="-25" dirty="0">
                <a:solidFill>
                  <a:srgbClr val="850038"/>
                </a:solidFill>
                <a:latin typeface="Montserrat Medium"/>
                <a:cs typeface="Montserrat Medium"/>
              </a:rPr>
              <a:t> </a:t>
            </a:r>
            <a:r>
              <a:rPr sz="2950" b="0" dirty="0">
                <a:solidFill>
                  <a:srgbClr val="850038"/>
                </a:solidFill>
                <a:latin typeface="Montserrat Medium"/>
                <a:cs typeface="Montserrat Medium"/>
              </a:rPr>
              <a:t>lab</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tests,</a:t>
            </a:r>
            <a:r>
              <a:rPr sz="2950" b="0" spc="-20" dirty="0">
                <a:solidFill>
                  <a:srgbClr val="850038"/>
                </a:solidFill>
                <a:latin typeface="Montserrat Medium"/>
                <a:cs typeface="Montserrat Medium"/>
              </a:rPr>
              <a:t> </a:t>
            </a:r>
            <a:r>
              <a:rPr sz="2950" b="0" dirty="0">
                <a:solidFill>
                  <a:srgbClr val="850038"/>
                </a:solidFill>
                <a:latin typeface="Montserrat Medium"/>
                <a:cs typeface="Montserrat Medium"/>
              </a:rPr>
              <a:t>dental</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and</a:t>
            </a:r>
            <a:r>
              <a:rPr sz="2950" b="0" spc="-20" dirty="0">
                <a:solidFill>
                  <a:srgbClr val="850038"/>
                </a:solidFill>
                <a:latin typeface="Montserrat Medium"/>
                <a:cs typeface="Montserrat Medium"/>
              </a:rPr>
              <a:t> </a:t>
            </a:r>
            <a:r>
              <a:rPr sz="2950" b="0" dirty="0">
                <a:solidFill>
                  <a:srgbClr val="850038"/>
                </a:solidFill>
                <a:latin typeface="Montserrat Medium"/>
                <a:cs typeface="Montserrat Medium"/>
              </a:rPr>
              <a:t>vision</a:t>
            </a:r>
            <a:r>
              <a:rPr sz="2950" b="0" spc="-15" dirty="0">
                <a:solidFill>
                  <a:srgbClr val="850038"/>
                </a:solidFill>
                <a:latin typeface="Montserrat Medium"/>
                <a:cs typeface="Montserrat Medium"/>
              </a:rPr>
              <a:t> </a:t>
            </a:r>
            <a:r>
              <a:rPr sz="2950" b="0" spc="-10" dirty="0">
                <a:solidFill>
                  <a:srgbClr val="850038"/>
                </a:solidFill>
                <a:latin typeface="Montserrat Medium"/>
                <a:cs typeface="Montserrat Medium"/>
              </a:rPr>
              <a:t>care, </a:t>
            </a:r>
            <a:r>
              <a:rPr sz="2950" b="0" dirty="0">
                <a:solidFill>
                  <a:srgbClr val="850038"/>
                </a:solidFill>
                <a:latin typeface="Montserrat Medium"/>
                <a:cs typeface="Montserrat Medium"/>
              </a:rPr>
              <a:t>prescriptions,</a:t>
            </a:r>
            <a:r>
              <a:rPr sz="2950" b="0" spc="-35" dirty="0">
                <a:solidFill>
                  <a:srgbClr val="850038"/>
                </a:solidFill>
                <a:latin typeface="Montserrat Medium"/>
                <a:cs typeface="Montserrat Medium"/>
              </a:rPr>
              <a:t> </a:t>
            </a:r>
            <a:r>
              <a:rPr sz="2950" b="0" dirty="0">
                <a:solidFill>
                  <a:srgbClr val="850038"/>
                </a:solidFill>
                <a:latin typeface="Montserrat Medium"/>
                <a:cs typeface="Montserrat Medium"/>
              </a:rPr>
              <a:t>over-the-counter</a:t>
            </a:r>
            <a:r>
              <a:rPr sz="2950" b="0" spc="-30" dirty="0">
                <a:solidFill>
                  <a:srgbClr val="850038"/>
                </a:solidFill>
                <a:latin typeface="Montserrat Medium"/>
                <a:cs typeface="Montserrat Medium"/>
              </a:rPr>
              <a:t> </a:t>
            </a:r>
            <a:r>
              <a:rPr sz="2950" b="0" spc="-10" dirty="0">
                <a:solidFill>
                  <a:srgbClr val="850038"/>
                </a:solidFill>
                <a:latin typeface="Montserrat Medium"/>
                <a:cs typeface="Montserrat Medium"/>
              </a:rPr>
              <a:t>medicines.</a:t>
            </a:r>
            <a:endParaRPr sz="2950" dirty="0">
              <a:latin typeface="Montserrat Medium"/>
              <a:cs typeface="Montserrat Medium"/>
            </a:endParaRPr>
          </a:p>
          <a:p>
            <a:pPr marL="427355" indent="-376555">
              <a:lnSpc>
                <a:spcPct val="100000"/>
              </a:lnSpc>
              <a:spcBef>
                <a:spcPts val="1800"/>
              </a:spcBef>
              <a:buClr>
                <a:srgbClr val="000000"/>
              </a:buClr>
              <a:buSzPct val="49152"/>
              <a:buFont typeface="Arial"/>
              <a:buChar char="•"/>
              <a:tabLst>
                <a:tab pos="427355" algn="l"/>
              </a:tabLst>
            </a:pPr>
            <a:r>
              <a:rPr sz="2950" b="0" dirty="0">
                <a:solidFill>
                  <a:srgbClr val="850038"/>
                </a:solidFill>
                <a:latin typeface="Montserrat Medium"/>
                <a:cs typeface="Montserrat Medium"/>
              </a:rPr>
              <a:t>Funds</a:t>
            </a:r>
            <a:r>
              <a:rPr sz="2950" b="0" spc="-25" dirty="0">
                <a:solidFill>
                  <a:srgbClr val="850038"/>
                </a:solidFill>
                <a:latin typeface="Montserrat Medium"/>
                <a:cs typeface="Montserrat Medium"/>
              </a:rPr>
              <a:t> </a:t>
            </a:r>
            <a:r>
              <a:rPr sz="2950" b="0" dirty="0">
                <a:solidFill>
                  <a:srgbClr val="850038"/>
                </a:solidFill>
                <a:latin typeface="Montserrat Medium"/>
                <a:cs typeface="Montserrat Medium"/>
              </a:rPr>
              <a:t>can</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be</a:t>
            </a:r>
            <a:r>
              <a:rPr sz="2950" b="0" spc="-25" dirty="0">
                <a:solidFill>
                  <a:srgbClr val="850038"/>
                </a:solidFill>
                <a:latin typeface="Montserrat Medium"/>
                <a:cs typeface="Montserrat Medium"/>
              </a:rPr>
              <a:t> </a:t>
            </a:r>
            <a:r>
              <a:rPr sz="2950" b="0" dirty="0">
                <a:solidFill>
                  <a:srgbClr val="850038"/>
                </a:solidFill>
                <a:latin typeface="Montserrat Medium"/>
                <a:cs typeface="Montserrat Medium"/>
              </a:rPr>
              <a:t>used</a:t>
            </a:r>
            <a:r>
              <a:rPr sz="2950" b="0" spc="-20" dirty="0">
                <a:solidFill>
                  <a:srgbClr val="850038"/>
                </a:solidFill>
                <a:latin typeface="Montserrat Medium"/>
                <a:cs typeface="Montserrat Medium"/>
              </a:rPr>
              <a:t> </a:t>
            </a:r>
            <a:r>
              <a:rPr sz="2950" b="0" dirty="0">
                <a:solidFill>
                  <a:srgbClr val="850038"/>
                </a:solidFill>
                <a:latin typeface="Montserrat Medium"/>
                <a:cs typeface="Montserrat Medium"/>
              </a:rPr>
              <a:t>on</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your</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spouse</a:t>
            </a:r>
            <a:r>
              <a:rPr sz="2950" b="0" spc="-25" dirty="0">
                <a:solidFill>
                  <a:srgbClr val="850038"/>
                </a:solidFill>
                <a:latin typeface="Montserrat Medium"/>
                <a:cs typeface="Montserrat Medium"/>
              </a:rPr>
              <a:t> </a:t>
            </a:r>
            <a:r>
              <a:rPr sz="2950" b="0" dirty="0">
                <a:solidFill>
                  <a:srgbClr val="850038"/>
                </a:solidFill>
                <a:latin typeface="Montserrat Medium"/>
                <a:cs typeface="Montserrat Medium"/>
              </a:rPr>
              <a:t>or</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tax</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dependents</a:t>
            </a:r>
            <a:r>
              <a:rPr sz="2950" b="0" spc="-40" dirty="0">
                <a:solidFill>
                  <a:srgbClr val="850038"/>
                </a:solidFill>
                <a:latin typeface="Montserrat Medium"/>
                <a:cs typeface="Montserrat Medium"/>
              </a:rPr>
              <a:t> </a:t>
            </a:r>
            <a:r>
              <a:rPr sz="2950" b="0" dirty="0">
                <a:solidFill>
                  <a:srgbClr val="850038"/>
                </a:solidFill>
                <a:latin typeface="Montserrat Medium"/>
                <a:cs typeface="Montserrat Medium"/>
              </a:rPr>
              <a:t>even</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if</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they</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are</a:t>
            </a:r>
            <a:r>
              <a:rPr sz="2950" b="0" spc="-10" dirty="0">
                <a:solidFill>
                  <a:srgbClr val="850038"/>
                </a:solidFill>
                <a:latin typeface="Montserrat Medium"/>
                <a:cs typeface="Montserrat Medium"/>
              </a:rPr>
              <a:t> </a:t>
            </a:r>
            <a:r>
              <a:rPr sz="2950" b="0" dirty="0">
                <a:solidFill>
                  <a:srgbClr val="850038"/>
                </a:solidFill>
                <a:latin typeface="Montserrat Medium"/>
                <a:cs typeface="Montserrat Medium"/>
              </a:rPr>
              <a:t>not</a:t>
            </a:r>
            <a:r>
              <a:rPr sz="2950" b="0" spc="-25" dirty="0">
                <a:solidFill>
                  <a:srgbClr val="850038"/>
                </a:solidFill>
                <a:latin typeface="Montserrat Medium"/>
                <a:cs typeface="Montserrat Medium"/>
              </a:rPr>
              <a:t> </a:t>
            </a:r>
            <a:r>
              <a:rPr sz="2950" b="0" dirty="0">
                <a:solidFill>
                  <a:srgbClr val="850038"/>
                </a:solidFill>
                <a:latin typeface="Montserrat Medium"/>
                <a:cs typeface="Montserrat Medium"/>
              </a:rPr>
              <a:t>on</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your</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health</a:t>
            </a:r>
            <a:r>
              <a:rPr sz="2950" b="0" spc="-25" dirty="0">
                <a:solidFill>
                  <a:srgbClr val="850038"/>
                </a:solidFill>
                <a:latin typeface="Montserrat Medium"/>
                <a:cs typeface="Montserrat Medium"/>
              </a:rPr>
              <a:t> </a:t>
            </a:r>
            <a:r>
              <a:rPr sz="2950" b="0" spc="-10" dirty="0">
                <a:solidFill>
                  <a:srgbClr val="850038"/>
                </a:solidFill>
                <a:latin typeface="Montserrat Medium"/>
                <a:cs typeface="Montserrat Medium"/>
              </a:rPr>
              <a:t>plan.</a:t>
            </a:r>
            <a:endParaRPr sz="2950" dirty="0">
              <a:latin typeface="Montserrat Medium"/>
              <a:cs typeface="Montserrat Medium"/>
            </a:endParaRPr>
          </a:p>
          <a:p>
            <a:pPr marL="427355" indent="-376555">
              <a:lnSpc>
                <a:spcPct val="100000"/>
              </a:lnSpc>
              <a:spcBef>
                <a:spcPts val="1805"/>
              </a:spcBef>
              <a:buClr>
                <a:srgbClr val="000000"/>
              </a:buClr>
              <a:buSzPct val="49152"/>
              <a:buFont typeface="Arial"/>
              <a:buChar char="•"/>
              <a:tabLst>
                <a:tab pos="427355" algn="l"/>
              </a:tabLst>
            </a:pPr>
            <a:r>
              <a:rPr sz="2950" b="0" dirty="0">
                <a:solidFill>
                  <a:srgbClr val="850038"/>
                </a:solidFill>
                <a:latin typeface="Montserrat Medium"/>
                <a:cs typeface="Montserrat Medium"/>
              </a:rPr>
              <a:t>Funded</a:t>
            </a:r>
            <a:r>
              <a:rPr sz="2950" b="0" spc="-20" dirty="0">
                <a:solidFill>
                  <a:srgbClr val="850038"/>
                </a:solidFill>
                <a:latin typeface="Montserrat Medium"/>
                <a:cs typeface="Montserrat Medium"/>
              </a:rPr>
              <a:t> </a:t>
            </a:r>
            <a:r>
              <a:rPr sz="2950" b="0" dirty="0">
                <a:solidFill>
                  <a:srgbClr val="850038"/>
                </a:solidFill>
                <a:latin typeface="Montserrat Medium"/>
                <a:cs typeface="Montserrat Medium"/>
              </a:rPr>
              <a:t>by</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pre-tax</a:t>
            </a:r>
            <a:r>
              <a:rPr sz="2950" b="0" spc="-25" dirty="0">
                <a:solidFill>
                  <a:srgbClr val="850038"/>
                </a:solidFill>
                <a:latin typeface="Montserrat Medium"/>
                <a:cs typeface="Montserrat Medium"/>
              </a:rPr>
              <a:t> </a:t>
            </a:r>
            <a:r>
              <a:rPr sz="2950" b="0" dirty="0">
                <a:solidFill>
                  <a:srgbClr val="850038"/>
                </a:solidFill>
                <a:latin typeface="Montserrat Medium"/>
                <a:cs typeface="Montserrat Medium"/>
              </a:rPr>
              <a:t>contributions</a:t>
            </a:r>
            <a:r>
              <a:rPr sz="2950" b="0" spc="-35" dirty="0">
                <a:solidFill>
                  <a:srgbClr val="850038"/>
                </a:solidFill>
                <a:latin typeface="Montserrat Medium"/>
                <a:cs typeface="Montserrat Medium"/>
              </a:rPr>
              <a:t> </a:t>
            </a:r>
            <a:r>
              <a:rPr sz="2950" b="0" dirty="0">
                <a:solidFill>
                  <a:srgbClr val="850038"/>
                </a:solidFill>
                <a:latin typeface="Montserrat Medium"/>
                <a:cs typeface="Montserrat Medium"/>
              </a:rPr>
              <a:t>from</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your</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paycheck—up</a:t>
            </a:r>
            <a:r>
              <a:rPr sz="2950" b="0" spc="-30" dirty="0">
                <a:solidFill>
                  <a:srgbClr val="850038"/>
                </a:solidFill>
                <a:latin typeface="Montserrat Medium"/>
                <a:cs typeface="Montserrat Medium"/>
              </a:rPr>
              <a:t> </a:t>
            </a:r>
            <a:r>
              <a:rPr sz="2950" b="0" dirty="0">
                <a:solidFill>
                  <a:srgbClr val="850038"/>
                </a:solidFill>
                <a:latin typeface="Montserrat Medium"/>
                <a:cs typeface="Montserrat Medium"/>
              </a:rPr>
              <a:t>to</a:t>
            </a:r>
            <a:r>
              <a:rPr sz="2950" b="0" spc="-10" dirty="0">
                <a:solidFill>
                  <a:srgbClr val="850038"/>
                </a:solidFill>
                <a:latin typeface="Montserrat Medium"/>
                <a:cs typeface="Montserrat Medium"/>
              </a:rPr>
              <a:t> </a:t>
            </a:r>
            <a:r>
              <a:rPr sz="2950" b="0" dirty="0">
                <a:solidFill>
                  <a:srgbClr val="850038"/>
                </a:solidFill>
                <a:latin typeface="Montserrat Medium"/>
                <a:cs typeface="Montserrat Medium"/>
              </a:rPr>
              <a:t>$</a:t>
            </a:r>
            <a:r>
              <a:rPr lang="en-US" sz="2950" b="0" dirty="0">
                <a:solidFill>
                  <a:srgbClr val="850038"/>
                </a:solidFill>
                <a:latin typeface="Montserrat Medium"/>
                <a:cs typeface="Montserrat Medium"/>
              </a:rPr>
              <a:t>4</a:t>
            </a:r>
            <a:r>
              <a:rPr sz="2950" b="0" dirty="0">
                <a:solidFill>
                  <a:srgbClr val="850038"/>
                </a:solidFill>
                <a:latin typeface="Montserrat Medium"/>
                <a:cs typeface="Montserrat Medium"/>
              </a:rPr>
              <a:t>,</a:t>
            </a:r>
            <a:r>
              <a:rPr lang="en-US" sz="2950" b="0" dirty="0">
                <a:solidFill>
                  <a:srgbClr val="850038"/>
                </a:solidFill>
                <a:latin typeface="Montserrat Medium"/>
                <a:cs typeface="Montserrat Medium"/>
              </a:rPr>
              <a:t>4</a:t>
            </a:r>
            <a:r>
              <a:rPr sz="2950" b="0" dirty="0">
                <a:solidFill>
                  <a:srgbClr val="850038"/>
                </a:solidFill>
                <a:latin typeface="Montserrat Medium"/>
                <a:cs typeface="Montserrat Medium"/>
              </a:rPr>
              <a:t>00</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per</a:t>
            </a:r>
            <a:r>
              <a:rPr sz="2950" b="0" spc="-20" dirty="0">
                <a:solidFill>
                  <a:srgbClr val="850038"/>
                </a:solidFill>
                <a:latin typeface="Montserrat Medium"/>
                <a:cs typeface="Montserrat Medium"/>
              </a:rPr>
              <a:t> </a:t>
            </a:r>
            <a:r>
              <a:rPr sz="2950" b="0" spc="-10" dirty="0">
                <a:solidFill>
                  <a:srgbClr val="850038"/>
                </a:solidFill>
                <a:latin typeface="Montserrat Medium"/>
                <a:cs typeface="Montserrat Medium"/>
              </a:rPr>
              <a:t>year*.</a:t>
            </a:r>
            <a:endParaRPr sz="2950" dirty="0">
              <a:latin typeface="Montserrat Medium"/>
              <a:cs typeface="Montserrat Medium"/>
            </a:endParaRPr>
          </a:p>
          <a:p>
            <a:pPr marL="427355" indent="-376555">
              <a:lnSpc>
                <a:spcPct val="100000"/>
              </a:lnSpc>
              <a:spcBef>
                <a:spcPts val="1800"/>
              </a:spcBef>
              <a:buClr>
                <a:srgbClr val="000000"/>
              </a:buClr>
              <a:buSzPct val="49152"/>
              <a:buFont typeface="Arial"/>
              <a:buChar char="•"/>
              <a:tabLst>
                <a:tab pos="427355" algn="l"/>
              </a:tabLst>
            </a:pPr>
            <a:r>
              <a:rPr sz="2950" b="0" dirty="0">
                <a:solidFill>
                  <a:srgbClr val="850038"/>
                </a:solidFill>
                <a:latin typeface="Montserrat Medium"/>
                <a:cs typeface="Montserrat Medium"/>
              </a:rPr>
              <a:t>Funds</a:t>
            </a:r>
            <a:r>
              <a:rPr sz="2950" b="0" spc="-20" dirty="0">
                <a:solidFill>
                  <a:srgbClr val="850038"/>
                </a:solidFill>
                <a:latin typeface="Montserrat Medium"/>
                <a:cs typeface="Montserrat Medium"/>
              </a:rPr>
              <a:t> </a:t>
            </a:r>
            <a:r>
              <a:rPr sz="2950" b="0" dirty="0">
                <a:solidFill>
                  <a:srgbClr val="850038"/>
                </a:solidFill>
                <a:latin typeface="Montserrat Medium"/>
                <a:cs typeface="Montserrat Medium"/>
              </a:rPr>
              <a:t>are available</a:t>
            </a:r>
            <a:r>
              <a:rPr sz="2950" b="0" spc="-30" dirty="0">
                <a:solidFill>
                  <a:srgbClr val="850038"/>
                </a:solidFill>
                <a:latin typeface="Montserrat Medium"/>
                <a:cs typeface="Montserrat Medium"/>
              </a:rPr>
              <a:t> </a:t>
            </a:r>
            <a:r>
              <a:rPr sz="2950" b="0" dirty="0">
                <a:solidFill>
                  <a:srgbClr val="850038"/>
                </a:solidFill>
                <a:latin typeface="Montserrat Medium"/>
                <a:cs typeface="Montserrat Medium"/>
              </a:rPr>
              <a:t>on the</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first</a:t>
            </a:r>
            <a:r>
              <a:rPr sz="2950" b="0" spc="-20" dirty="0">
                <a:solidFill>
                  <a:srgbClr val="850038"/>
                </a:solidFill>
                <a:latin typeface="Montserrat Medium"/>
                <a:cs typeface="Montserrat Medium"/>
              </a:rPr>
              <a:t> </a:t>
            </a:r>
            <a:r>
              <a:rPr sz="2950" b="0" dirty="0">
                <a:solidFill>
                  <a:srgbClr val="850038"/>
                </a:solidFill>
                <a:latin typeface="Montserrat Medium"/>
                <a:cs typeface="Montserrat Medium"/>
              </a:rPr>
              <a:t>day</a:t>
            </a:r>
            <a:r>
              <a:rPr sz="2950" b="0" spc="-20" dirty="0">
                <a:solidFill>
                  <a:srgbClr val="850038"/>
                </a:solidFill>
                <a:latin typeface="Montserrat Medium"/>
                <a:cs typeface="Montserrat Medium"/>
              </a:rPr>
              <a:t> </a:t>
            </a:r>
            <a:r>
              <a:rPr sz="2950" b="0" dirty="0">
                <a:solidFill>
                  <a:srgbClr val="850038"/>
                </a:solidFill>
                <a:latin typeface="Montserrat Medium"/>
                <a:cs typeface="Montserrat Medium"/>
              </a:rPr>
              <a:t>of</a:t>
            </a:r>
            <a:r>
              <a:rPr sz="2950" b="0" spc="10" dirty="0">
                <a:solidFill>
                  <a:srgbClr val="850038"/>
                </a:solidFill>
                <a:latin typeface="Montserrat Medium"/>
                <a:cs typeface="Montserrat Medium"/>
              </a:rPr>
              <a:t> </a:t>
            </a:r>
            <a:r>
              <a:rPr sz="2950" b="0" dirty="0">
                <a:solidFill>
                  <a:srgbClr val="850038"/>
                </a:solidFill>
                <a:latin typeface="Montserrat Medium"/>
                <a:cs typeface="Montserrat Medium"/>
              </a:rPr>
              <a:t>the</a:t>
            </a:r>
            <a:r>
              <a:rPr sz="2950" b="0" spc="-20" dirty="0">
                <a:solidFill>
                  <a:srgbClr val="850038"/>
                </a:solidFill>
                <a:latin typeface="Montserrat Medium"/>
                <a:cs typeface="Montserrat Medium"/>
              </a:rPr>
              <a:t> </a:t>
            </a:r>
            <a:r>
              <a:rPr sz="2950" b="0" dirty="0">
                <a:solidFill>
                  <a:srgbClr val="850038"/>
                </a:solidFill>
                <a:latin typeface="Montserrat Medium"/>
                <a:cs typeface="Montserrat Medium"/>
              </a:rPr>
              <a:t>plan</a:t>
            </a:r>
            <a:r>
              <a:rPr sz="2950" b="0" spc="-15" dirty="0">
                <a:solidFill>
                  <a:srgbClr val="850038"/>
                </a:solidFill>
                <a:latin typeface="Montserrat Medium"/>
                <a:cs typeface="Montserrat Medium"/>
              </a:rPr>
              <a:t> </a:t>
            </a:r>
            <a:r>
              <a:rPr sz="2950" b="0" spc="-10" dirty="0">
                <a:solidFill>
                  <a:srgbClr val="850038"/>
                </a:solidFill>
                <a:latin typeface="Montserrat Medium"/>
                <a:cs typeface="Montserrat Medium"/>
              </a:rPr>
              <a:t>year!</a:t>
            </a:r>
            <a:endParaRPr sz="2950" dirty="0">
              <a:latin typeface="Montserrat Medium"/>
              <a:cs typeface="Montserrat Medium"/>
            </a:endParaRPr>
          </a:p>
          <a:p>
            <a:pPr>
              <a:lnSpc>
                <a:spcPct val="100000"/>
              </a:lnSpc>
              <a:spcBef>
                <a:spcPts val="2935"/>
              </a:spcBef>
            </a:pPr>
            <a:endParaRPr sz="2950" dirty="0">
              <a:latin typeface="Montserrat Medium"/>
              <a:cs typeface="Montserrat Medium"/>
            </a:endParaRPr>
          </a:p>
          <a:p>
            <a:pPr marL="50800">
              <a:lnSpc>
                <a:spcPct val="100000"/>
              </a:lnSpc>
            </a:pPr>
            <a:r>
              <a:rPr sz="2650" b="0" spc="-10" dirty="0">
                <a:solidFill>
                  <a:srgbClr val="850038"/>
                </a:solidFill>
                <a:latin typeface="Montserrat Medium"/>
                <a:cs typeface="Montserrat Medium"/>
              </a:rPr>
              <a:t>USE</a:t>
            </a:r>
            <a:r>
              <a:rPr sz="2650" b="0" spc="-130" dirty="0">
                <a:solidFill>
                  <a:srgbClr val="850038"/>
                </a:solidFill>
                <a:latin typeface="Montserrat Medium"/>
                <a:cs typeface="Montserrat Medium"/>
              </a:rPr>
              <a:t> </a:t>
            </a:r>
            <a:r>
              <a:rPr sz="2650" b="0" dirty="0">
                <a:solidFill>
                  <a:srgbClr val="850038"/>
                </a:solidFill>
                <a:latin typeface="Montserrat Medium"/>
                <a:cs typeface="Montserrat Medium"/>
              </a:rPr>
              <a:t>IT</a:t>
            </a:r>
            <a:r>
              <a:rPr sz="2650" b="0" spc="-120" dirty="0">
                <a:solidFill>
                  <a:srgbClr val="850038"/>
                </a:solidFill>
                <a:latin typeface="Montserrat Medium"/>
                <a:cs typeface="Montserrat Medium"/>
              </a:rPr>
              <a:t> </a:t>
            </a:r>
            <a:r>
              <a:rPr sz="2650" b="0" dirty="0">
                <a:solidFill>
                  <a:srgbClr val="850038"/>
                </a:solidFill>
                <a:latin typeface="Montserrat Medium"/>
                <a:cs typeface="Montserrat Medium"/>
              </a:rPr>
              <a:t>OR</a:t>
            </a:r>
            <a:r>
              <a:rPr sz="2650" b="0" spc="-120" dirty="0">
                <a:solidFill>
                  <a:srgbClr val="850038"/>
                </a:solidFill>
                <a:latin typeface="Montserrat Medium"/>
                <a:cs typeface="Montserrat Medium"/>
              </a:rPr>
              <a:t> </a:t>
            </a:r>
            <a:r>
              <a:rPr sz="2650" b="0" spc="-20" dirty="0">
                <a:solidFill>
                  <a:srgbClr val="850038"/>
                </a:solidFill>
                <a:latin typeface="Montserrat Medium"/>
                <a:cs typeface="Montserrat Medium"/>
              </a:rPr>
              <a:t>LOSE</a:t>
            </a:r>
            <a:r>
              <a:rPr sz="2650" b="0" spc="-125" dirty="0">
                <a:solidFill>
                  <a:srgbClr val="850038"/>
                </a:solidFill>
                <a:latin typeface="Montserrat Medium"/>
                <a:cs typeface="Montserrat Medium"/>
              </a:rPr>
              <a:t> </a:t>
            </a:r>
            <a:r>
              <a:rPr sz="2650" b="0" dirty="0">
                <a:solidFill>
                  <a:srgbClr val="850038"/>
                </a:solidFill>
                <a:latin typeface="Montserrat Medium"/>
                <a:cs typeface="Montserrat Medium"/>
              </a:rPr>
              <a:t>IT</a:t>
            </a:r>
            <a:r>
              <a:rPr sz="2650" b="0" spc="-114" dirty="0">
                <a:solidFill>
                  <a:srgbClr val="850038"/>
                </a:solidFill>
                <a:latin typeface="Montserrat Medium"/>
                <a:cs typeface="Montserrat Medium"/>
              </a:rPr>
              <a:t> </a:t>
            </a:r>
            <a:r>
              <a:rPr sz="2650" b="0" dirty="0">
                <a:solidFill>
                  <a:srgbClr val="850038"/>
                </a:solidFill>
                <a:latin typeface="Montserrat Medium"/>
                <a:cs typeface="Montserrat Medium"/>
              </a:rPr>
              <a:t>–</a:t>
            </a:r>
            <a:r>
              <a:rPr sz="2650" b="0" spc="-100" dirty="0">
                <a:solidFill>
                  <a:srgbClr val="850038"/>
                </a:solidFill>
                <a:latin typeface="Montserrat Medium"/>
                <a:cs typeface="Montserrat Medium"/>
              </a:rPr>
              <a:t> </a:t>
            </a:r>
            <a:r>
              <a:rPr sz="2650" b="0" spc="-20" dirty="0">
                <a:solidFill>
                  <a:srgbClr val="850038"/>
                </a:solidFill>
                <a:latin typeface="Montserrat Medium"/>
                <a:cs typeface="Montserrat Medium"/>
              </a:rPr>
              <a:t>Grace</a:t>
            </a:r>
            <a:r>
              <a:rPr sz="2650" b="0" spc="-130" dirty="0">
                <a:solidFill>
                  <a:srgbClr val="850038"/>
                </a:solidFill>
                <a:latin typeface="Montserrat Medium"/>
                <a:cs typeface="Montserrat Medium"/>
              </a:rPr>
              <a:t> </a:t>
            </a:r>
            <a:r>
              <a:rPr sz="2650" b="0" spc="-25" dirty="0">
                <a:solidFill>
                  <a:srgbClr val="850038"/>
                </a:solidFill>
                <a:latin typeface="Montserrat Medium"/>
                <a:cs typeface="Montserrat Medium"/>
              </a:rPr>
              <a:t>Period</a:t>
            </a:r>
            <a:r>
              <a:rPr sz="2650" b="0" spc="-135" dirty="0">
                <a:solidFill>
                  <a:srgbClr val="850038"/>
                </a:solidFill>
                <a:latin typeface="Montserrat Medium"/>
                <a:cs typeface="Montserrat Medium"/>
              </a:rPr>
              <a:t> </a:t>
            </a:r>
            <a:r>
              <a:rPr sz="2650" b="0" dirty="0">
                <a:solidFill>
                  <a:srgbClr val="850038"/>
                </a:solidFill>
                <a:latin typeface="Montserrat Medium"/>
                <a:cs typeface="Montserrat Medium"/>
              </a:rPr>
              <a:t>:</a:t>
            </a:r>
            <a:r>
              <a:rPr sz="2650" b="0" spc="-90" dirty="0">
                <a:solidFill>
                  <a:srgbClr val="850038"/>
                </a:solidFill>
                <a:latin typeface="Montserrat Medium"/>
                <a:cs typeface="Montserrat Medium"/>
              </a:rPr>
              <a:t> </a:t>
            </a:r>
            <a:r>
              <a:rPr sz="2650" b="0" dirty="0">
                <a:solidFill>
                  <a:srgbClr val="850038"/>
                </a:solidFill>
                <a:latin typeface="Montserrat Medium"/>
                <a:cs typeface="Montserrat Medium"/>
              </a:rPr>
              <a:t>All</a:t>
            </a:r>
            <a:r>
              <a:rPr sz="2650" b="0" spc="-120" dirty="0">
                <a:solidFill>
                  <a:srgbClr val="850038"/>
                </a:solidFill>
                <a:latin typeface="Montserrat Medium"/>
                <a:cs typeface="Montserrat Medium"/>
              </a:rPr>
              <a:t> </a:t>
            </a:r>
            <a:r>
              <a:rPr sz="2650" b="0" spc="-25" dirty="0">
                <a:solidFill>
                  <a:srgbClr val="850038"/>
                </a:solidFill>
                <a:latin typeface="Montserrat Medium"/>
                <a:cs typeface="Montserrat Medium"/>
              </a:rPr>
              <a:t>claims</a:t>
            </a:r>
            <a:r>
              <a:rPr sz="2650" b="0" spc="-125" dirty="0">
                <a:solidFill>
                  <a:srgbClr val="850038"/>
                </a:solidFill>
                <a:latin typeface="Montserrat Medium"/>
                <a:cs typeface="Montserrat Medium"/>
              </a:rPr>
              <a:t> </a:t>
            </a:r>
            <a:r>
              <a:rPr sz="2650" b="0" spc="-20" dirty="0">
                <a:solidFill>
                  <a:srgbClr val="850038"/>
                </a:solidFill>
                <a:latin typeface="Montserrat Medium"/>
                <a:cs typeface="Montserrat Medium"/>
              </a:rPr>
              <a:t>must</a:t>
            </a:r>
            <a:r>
              <a:rPr sz="2650" b="0" spc="-120" dirty="0">
                <a:solidFill>
                  <a:srgbClr val="850038"/>
                </a:solidFill>
                <a:latin typeface="Montserrat Medium"/>
                <a:cs typeface="Montserrat Medium"/>
              </a:rPr>
              <a:t> </a:t>
            </a:r>
            <a:r>
              <a:rPr sz="2650" b="0" dirty="0">
                <a:solidFill>
                  <a:srgbClr val="850038"/>
                </a:solidFill>
                <a:latin typeface="Montserrat Medium"/>
                <a:cs typeface="Montserrat Medium"/>
              </a:rPr>
              <a:t>be</a:t>
            </a:r>
            <a:r>
              <a:rPr sz="2650" b="0" spc="-114" dirty="0">
                <a:solidFill>
                  <a:srgbClr val="850038"/>
                </a:solidFill>
                <a:latin typeface="Montserrat Medium"/>
                <a:cs typeface="Montserrat Medium"/>
              </a:rPr>
              <a:t> </a:t>
            </a:r>
            <a:r>
              <a:rPr sz="2650" b="0" spc="-35" dirty="0">
                <a:solidFill>
                  <a:srgbClr val="850038"/>
                </a:solidFill>
                <a:latin typeface="Montserrat Medium"/>
                <a:cs typeface="Montserrat Medium"/>
              </a:rPr>
              <a:t>submitted</a:t>
            </a:r>
            <a:r>
              <a:rPr sz="2650" b="0" spc="-130" dirty="0">
                <a:solidFill>
                  <a:srgbClr val="850038"/>
                </a:solidFill>
                <a:latin typeface="Montserrat Medium"/>
                <a:cs typeface="Montserrat Medium"/>
              </a:rPr>
              <a:t> </a:t>
            </a:r>
            <a:r>
              <a:rPr sz="2650" b="0" dirty="0">
                <a:solidFill>
                  <a:srgbClr val="850038"/>
                </a:solidFill>
                <a:latin typeface="Montserrat Medium"/>
                <a:cs typeface="Montserrat Medium"/>
              </a:rPr>
              <a:t>by</a:t>
            </a:r>
            <a:r>
              <a:rPr sz="2650" b="0" spc="-105" dirty="0">
                <a:solidFill>
                  <a:srgbClr val="850038"/>
                </a:solidFill>
                <a:latin typeface="Montserrat Medium"/>
                <a:cs typeface="Montserrat Medium"/>
              </a:rPr>
              <a:t> </a:t>
            </a:r>
            <a:r>
              <a:rPr sz="2650" b="0" spc="-25" dirty="0">
                <a:solidFill>
                  <a:srgbClr val="850038"/>
                </a:solidFill>
                <a:latin typeface="Montserrat Medium"/>
                <a:cs typeface="Montserrat Medium"/>
              </a:rPr>
              <a:t>March</a:t>
            </a:r>
            <a:r>
              <a:rPr sz="2650" b="0" spc="-145" dirty="0">
                <a:solidFill>
                  <a:srgbClr val="850038"/>
                </a:solidFill>
                <a:latin typeface="Montserrat Medium"/>
                <a:cs typeface="Montserrat Medium"/>
              </a:rPr>
              <a:t> </a:t>
            </a:r>
            <a:r>
              <a:rPr sz="2650" b="0" dirty="0">
                <a:solidFill>
                  <a:srgbClr val="850038"/>
                </a:solidFill>
                <a:latin typeface="Montserrat Medium"/>
                <a:cs typeface="Montserrat Medium"/>
              </a:rPr>
              <a:t>31</a:t>
            </a:r>
            <a:r>
              <a:rPr sz="2625" b="0" baseline="25396" dirty="0">
                <a:solidFill>
                  <a:srgbClr val="850038"/>
                </a:solidFill>
                <a:latin typeface="Montserrat Medium"/>
                <a:cs typeface="Montserrat Medium"/>
              </a:rPr>
              <a:t>st</a:t>
            </a:r>
            <a:r>
              <a:rPr sz="2625" b="0" spc="187" baseline="25396" dirty="0">
                <a:solidFill>
                  <a:srgbClr val="850038"/>
                </a:solidFill>
                <a:latin typeface="Montserrat Medium"/>
                <a:cs typeface="Montserrat Medium"/>
              </a:rPr>
              <a:t> </a:t>
            </a:r>
            <a:r>
              <a:rPr sz="2650" b="0" dirty="0">
                <a:solidFill>
                  <a:srgbClr val="850038"/>
                </a:solidFill>
                <a:latin typeface="Montserrat Medium"/>
                <a:cs typeface="Montserrat Medium"/>
              </a:rPr>
              <a:t>for</a:t>
            </a:r>
            <a:r>
              <a:rPr sz="2650" b="0" spc="-110" dirty="0">
                <a:solidFill>
                  <a:srgbClr val="850038"/>
                </a:solidFill>
                <a:latin typeface="Montserrat Medium"/>
                <a:cs typeface="Montserrat Medium"/>
              </a:rPr>
              <a:t> </a:t>
            </a:r>
            <a:r>
              <a:rPr sz="2650" b="0" dirty="0">
                <a:solidFill>
                  <a:srgbClr val="850038"/>
                </a:solidFill>
                <a:latin typeface="Montserrat Medium"/>
                <a:cs typeface="Montserrat Medium"/>
              </a:rPr>
              <a:t>the</a:t>
            </a:r>
            <a:r>
              <a:rPr sz="2650" b="0" spc="-120" dirty="0">
                <a:solidFill>
                  <a:srgbClr val="850038"/>
                </a:solidFill>
                <a:latin typeface="Montserrat Medium"/>
                <a:cs typeface="Montserrat Medium"/>
              </a:rPr>
              <a:t> </a:t>
            </a:r>
            <a:r>
              <a:rPr sz="2650" b="0" spc="-10" dirty="0">
                <a:solidFill>
                  <a:srgbClr val="850038"/>
                </a:solidFill>
                <a:latin typeface="Montserrat Medium"/>
                <a:cs typeface="Montserrat Medium"/>
              </a:rPr>
              <a:t>prior</a:t>
            </a:r>
            <a:r>
              <a:rPr sz="2650" b="0" spc="-120" dirty="0">
                <a:solidFill>
                  <a:srgbClr val="850038"/>
                </a:solidFill>
                <a:latin typeface="Montserrat Medium"/>
                <a:cs typeface="Montserrat Medium"/>
              </a:rPr>
              <a:t> </a:t>
            </a:r>
            <a:r>
              <a:rPr sz="2650" b="0" spc="-10" dirty="0">
                <a:solidFill>
                  <a:srgbClr val="850038"/>
                </a:solidFill>
                <a:latin typeface="Montserrat Medium"/>
                <a:cs typeface="Montserrat Medium"/>
              </a:rPr>
              <a:t>plan</a:t>
            </a:r>
            <a:r>
              <a:rPr sz="2650" b="0" spc="-135" dirty="0">
                <a:solidFill>
                  <a:srgbClr val="850038"/>
                </a:solidFill>
                <a:latin typeface="Montserrat Medium"/>
                <a:cs typeface="Montserrat Medium"/>
              </a:rPr>
              <a:t> </a:t>
            </a:r>
            <a:r>
              <a:rPr sz="2650" b="0" spc="-20" dirty="0">
                <a:solidFill>
                  <a:srgbClr val="850038"/>
                </a:solidFill>
                <a:latin typeface="Montserrat Medium"/>
                <a:cs typeface="Montserrat Medium"/>
              </a:rPr>
              <a:t>year.</a:t>
            </a:r>
            <a:endParaRPr sz="2650" dirty="0">
              <a:latin typeface="Montserrat Medium"/>
              <a:cs typeface="Montserrat Medium"/>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145" rIns="0" bIns="0" rtlCol="0">
            <a:spAutoFit/>
          </a:bodyPr>
          <a:lstStyle/>
          <a:p>
            <a:pPr marL="530225">
              <a:lnSpc>
                <a:spcPct val="100000"/>
              </a:lnSpc>
              <a:spcBef>
                <a:spcPts val="135"/>
              </a:spcBef>
            </a:pPr>
            <a:r>
              <a:rPr dirty="0"/>
              <a:t>Healthcare</a:t>
            </a:r>
            <a:r>
              <a:rPr spc="-55" dirty="0"/>
              <a:t> </a:t>
            </a:r>
            <a:r>
              <a:rPr dirty="0"/>
              <a:t>Flexible</a:t>
            </a:r>
            <a:r>
              <a:rPr spc="-20" dirty="0"/>
              <a:t> </a:t>
            </a:r>
            <a:r>
              <a:rPr dirty="0"/>
              <a:t>Spending</a:t>
            </a:r>
            <a:r>
              <a:rPr spc="-370" dirty="0"/>
              <a:t> </a:t>
            </a:r>
            <a:r>
              <a:rPr dirty="0"/>
              <a:t>Account</a:t>
            </a:r>
            <a:r>
              <a:rPr spc="-45" dirty="0"/>
              <a:t> </a:t>
            </a:r>
            <a:r>
              <a:rPr spc="-10" dirty="0"/>
              <a:t>(FSA)</a:t>
            </a: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spc="-20" dirty="0"/>
              <a:t>202</a:t>
            </a:r>
            <a:r>
              <a:rPr lang="en-US" spc="-20" dirty="0"/>
              <a:t>7</a:t>
            </a:r>
            <a:endParaRPr spc="-20" dirty="0"/>
          </a:p>
        </p:txBody>
      </p:sp>
      <p:sp>
        <p:nvSpPr>
          <p:cNvPr id="3" name="object 3"/>
          <p:cNvSpPr txBox="1"/>
          <p:nvPr/>
        </p:nvSpPr>
        <p:spPr>
          <a:xfrm>
            <a:off x="915490" y="2117335"/>
            <a:ext cx="18190845" cy="6437630"/>
          </a:xfrm>
          <a:prstGeom prst="rect">
            <a:avLst/>
          </a:prstGeom>
        </p:spPr>
        <p:txBody>
          <a:bodyPr vert="horz" wrap="square" lIns="0" tIns="16510" rIns="0" bIns="0" rtlCol="0">
            <a:spAutoFit/>
          </a:bodyPr>
          <a:lstStyle/>
          <a:p>
            <a:pPr marL="12700">
              <a:lnSpc>
                <a:spcPct val="100000"/>
              </a:lnSpc>
              <a:spcBef>
                <a:spcPts val="130"/>
              </a:spcBef>
            </a:pPr>
            <a:r>
              <a:rPr sz="3600" b="0" dirty="0">
                <a:solidFill>
                  <a:srgbClr val="850038"/>
                </a:solidFill>
                <a:latin typeface="Montserrat Medium"/>
                <a:cs typeface="Montserrat Medium"/>
              </a:rPr>
              <a:t>Is</a:t>
            </a:r>
            <a:r>
              <a:rPr sz="3600" b="0" spc="-95" dirty="0">
                <a:solidFill>
                  <a:srgbClr val="850038"/>
                </a:solidFill>
                <a:latin typeface="Montserrat Medium"/>
                <a:cs typeface="Montserrat Medium"/>
              </a:rPr>
              <a:t> </a:t>
            </a:r>
            <a:r>
              <a:rPr sz="3600" b="0" dirty="0">
                <a:solidFill>
                  <a:srgbClr val="850038"/>
                </a:solidFill>
                <a:latin typeface="Montserrat Medium"/>
                <a:cs typeface="Montserrat Medium"/>
              </a:rPr>
              <a:t>it</a:t>
            </a:r>
            <a:r>
              <a:rPr sz="3600" b="0" spc="-75" dirty="0">
                <a:solidFill>
                  <a:srgbClr val="850038"/>
                </a:solidFill>
                <a:latin typeface="Montserrat Medium"/>
                <a:cs typeface="Montserrat Medium"/>
              </a:rPr>
              <a:t> </a:t>
            </a:r>
            <a:r>
              <a:rPr sz="3600" b="0" dirty="0">
                <a:solidFill>
                  <a:srgbClr val="850038"/>
                </a:solidFill>
                <a:latin typeface="Montserrat Medium"/>
                <a:cs typeface="Montserrat Medium"/>
              </a:rPr>
              <a:t>right</a:t>
            </a:r>
            <a:r>
              <a:rPr sz="3600" b="0" spc="-85" dirty="0">
                <a:solidFill>
                  <a:srgbClr val="850038"/>
                </a:solidFill>
                <a:latin typeface="Montserrat Medium"/>
                <a:cs typeface="Montserrat Medium"/>
              </a:rPr>
              <a:t> </a:t>
            </a:r>
            <a:r>
              <a:rPr sz="3600" b="0" dirty="0">
                <a:solidFill>
                  <a:srgbClr val="850038"/>
                </a:solidFill>
                <a:latin typeface="Montserrat Medium"/>
                <a:cs typeface="Montserrat Medium"/>
              </a:rPr>
              <a:t>for</a:t>
            </a:r>
            <a:r>
              <a:rPr sz="3600" b="0" spc="-80" dirty="0">
                <a:solidFill>
                  <a:srgbClr val="850038"/>
                </a:solidFill>
                <a:latin typeface="Montserrat Medium"/>
                <a:cs typeface="Montserrat Medium"/>
              </a:rPr>
              <a:t> </a:t>
            </a:r>
            <a:r>
              <a:rPr sz="3600" b="0" dirty="0">
                <a:solidFill>
                  <a:srgbClr val="850038"/>
                </a:solidFill>
                <a:latin typeface="Montserrat Medium"/>
                <a:cs typeface="Montserrat Medium"/>
              </a:rPr>
              <a:t>me?</a:t>
            </a:r>
            <a:r>
              <a:rPr sz="3600" b="0" spc="-100" dirty="0">
                <a:solidFill>
                  <a:srgbClr val="850038"/>
                </a:solidFill>
                <a:latin typeface="Montserrat Medium"/>
                <a:cs typeface="Montserrat Medium"/>
              </a:rPr>
              <a:t> </a:t>
            </a:r>
            <a:r>
              <a:rPr sz="3600" b="0" dirty="0">
                <a:solidFill>
                  <a:srgbClr val="850038"/>
                </a:solidFill>
                <a:latin typeface="Montserrat Medium"/>
                <a:cs typeface="Montserrat Medium"/>
              </a:rPr>
              <a:t>It</a:t>
            </a:r>
            <a:r>
              <a:rPr sz="3600" b="0" spc="-90" dirty="0">
                <a:solidFill>
                  <a:srgbClr val="850038"/>
                </a:solidFill>
                <a:latin typeface="Montserrat Medium"/>
                <a:cs typeface="Montserrat Medium"/>
              </a:rPr>
              <a:t> </a:t>
            </a:r>
            <a:r>
              <a:rPr sz="3600" b="0" dirty="0">
                <a:solidFill>
                  <a:srgbClr val="850038"/>
                </a:solidFill>
                <a:latin typeface="Montserrat Medium"/>
                <a:cs typeface="Montserrat Medium"/>
              </a:rPr>
              <a:t>is</a:t>
            </a:r>
            <a:r>
              <a:rPr sz="3600" b="0" spc="-65" dirty="0">
                <a:solidFill>
                  <a:srgbClr val="850038"/>
                </a:solidFill>
                <a:latin typeface="Montserrat Medium"/>
                <a:cs typeface="Montserrat Medium"/>
              </a:rPr>
              <a:t> </a:t>
            </a:r>
            <a:r>
              <a:rPr sz="3600" b="0" dirty="0">
                <a:solidFill>
                  <a:srgbClr val="850038"/>
                </a:solidFill>
                <a:latin typeface="Montserrat Medium"/>
                <a:cs typeface="Montserrat Medium"/>
              </a:rPr>
              <a:t>if</a:t>
            </a:r>
            <a:r>
              <a:rPr sz="3600" b="0" spc="-60" dirty="0">
                <a:solidFill>
                  <a:srgbClr val="850038"/>
                </a:solidFill>
                <a:latin typeface="Montserrat Medium"/>
                <a:cs typeface="Montserrat Medium"/>
              </a:rPr>
              <a:t> </a:t>
            </a:r>
            <a:r>
              <a:rPr sz="3600" b="0" dirty="0">
                <a:solidFill>
                  <a:srgbClr val="850038"/>
                </a:solidFill>
                <a:latin typeface="Montserrat Medium"/>
                <a:cs typeface="Montserrat Medium"/>
              </a:rPr>
              <a:t>you</a:t>
            </a:r>
            <a:r>
              <a:rPr sz="3600" b="0" spc="-110" dirty="0">
                <a:solidFill>
                  <a:srgbClr val="850038"/>
                </a:solidFill>
                <a:latin typeface="Montserrat Medium"/>
                <a:cs typeface="Montserrat Medium"/>
              </a:rPr>
              <a:t> </a:t>
            </a:r>
            <a:r>
              <a:rPr sz="3600" b="0" spc="-60" dirty="0">
                <a:solidFill>
                  <a:srgbClr val="850038"/>
                </a:solidFill>
                <a:latin typeface="Montserrat Medium"/>
                <a:cs typeface="Montserrat Medium"/>
              </a:rPr>
              <a:t>…</a:t>
            </a:r>
            <a:endParaRPr sz="3600" dirty="0">
              <a:latin typeface="Montserrat Medium"/>
              <a:cs typeface="Montserrat Medium"/>
            </a:endParaRPr>
          </a:p>
          <a:p>
            <a:pPr>
              <a:lnSpc>
                <a:spcPct val="100000"/>
              </a:lnSpc>
              <a:spcBef>
                <a:spcPts val="225"/>
              </a:spcBef>
            </a:pPr>
            <a:endParaRPr sz="3600" dirty="0">
              <a:latin typeface="Montserrat Medium"/>
              <a:cs typeface="Montserrat Medium"/>
            </a:endParaRPr>
          </a:p>
          <a:p>
            <a:pPr marL="483234" indent="-470534">
              <a:lnSpc>
                <a:spcPct val="100000"/>
              </a:lnSpc>
              <a:spcBef>
                <a:spcPts val="5"/>
              </a:spcBef>
              <a:buClr>
                <a:srgbClr val="000000"/>
              </a:buClr>
              <a:buSzPct val="49152"/>
              <a:buFont typeface="Arial"/>
              <a:buChar char="•"/>
              <a:tabLst>
                <a:tab pos="483234" algn="l"/>
              </a:tabLst>
            </a:pPr>
            <a:r>
              <a:rPr sz="2950" b="0" dirty="0">
                <a:solidFill>
                  <a:srgbClr val="850038"/>
                </a:solidFill>
                <a:latin typeface="Montserrat Medium"/>
                <a:cs typeface="Montserrat Medium"/>
              </a:rPr>
              <a:t>Want</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to save</a:t>
            </a:r>
            <a:r>
              <a:rPr sz="2950" b="0" spc="-25" dirty="0">
                <a:solidFill>
                  <a:srgbClr val="850038"/>
                </a:solidFill>
                <a:latin typeface="Montserrat Medium"/>
                <a:cs typeface="Montserrat Medium"/>
              </a:rPr>
              <a:t> </a:t>
            </a:r>
            <a:r>
              <a:rPr sz="2950" b="0" dirty="0">
                <a:solidFill>
                  <a:srgbClr val="850038"/>
                </a:solidFill>
                <a:latin typeface="Montserrat Medium"/>
                <a:cs typeface="Montserrat Medium"/>
              </a:rPr>
              <a:t>on taxes</a:t>
            </a:r>
            <a:r>
              <a:rPr sz="2950" b="0" spc="-20" dirty="0">
                <a:solidFill>
                  <a:srgbClr val="850038"/>
                </a:solidFill>
                <a:latin typeface="Montserrat Medium"/>
                <a:cs typeface="Montserrat Medium"/>
              </a:rPr>
              <a:t> </a:t>
            </a:r>
            <a:r>
              <a:rPr sz="2950" b="0" dirty="0">
                <a:solidFill>
                  <a:srgbClr val="850038"/>
                </a:solidFill>
                <a:latin typeface="Montserrat Medium"/>
                <a:cs typeface="Montserrat Medium"/>
              </a:rPr>
              <a:t>and</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medical</a:t>
            </a:r>
            <a:r>
              <a:rPr sz="2950" b="0" spc="-40" dirty="0">
                <a:solidFill>
                  <a:srgbClr val="850038"/>
                </a:solidFill>
                <a:latin typeface="Montserrat Medium"/>
                <a:cs typeface="Montserrat Medium"/>
              </a:rPr>
              <a:t> </a:t>
            </a:r>
            <a:r>
              <a:rPr sz="2950" b="0" spc="-10" dirty="0">
                <a:solidFill>
                  <a:srgbClr val="850038"/>
                </a:solidFill>
                <a:latin typeface="Montserrat Medium"/>
                <a:cs typeface="Montserrat Medium"/>
              </a:rPr>
              <a:t>expenses</a:t>
            </a:r>
            <a:endParaRPr sz="2950" dirty="0">
              <a:latin typeface="Montserrat Medium"/>
              <a:cs typeface="Montserrat Medium"/>
            </a:endParaRPr>
          </a:p>
          <a:p>
            <a:pPr marL="483870" marR="5080" indent="-471170">
              <a:lnSpc>
                <a:spcPct val="150900"/>
              </a:lnSpc>
              <a:buClr>
                <a:srgbClr val="000000"/>
              </a:buClr>
              <a:buSzPct val="49152"/>
              <a:buFont typeface="Arial"/>
              <a:buChar char="•"/>
              <a:tabLst>
                <a:tab pos="483870" algn="l"/>
              </a:tabLst>
            </a:pPr>
            <a:r>
              <a:rPr sz="2950" b="0" dirty="0">
                <a:solidFill>
                  <a:srgbClr val="850038"/>
                </a:solidFill>
                <a:latin typeface="Montserrat Medium"/>
                <a:cs typeface="Montserrat Medium"/>
              </a:rPr>
              <a:t>Can</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estimate</a:t>
            </a:r>
            <a:r>
              <a:rPr sz="2950" b="0" spc="-30" dirty="0">
                <a:solidFill>
                  <a:srgbClr val="850038"/>
                </a:solidFill>
                <a:latin typeface="Montserrat Medium"/>
                <a:cs typeface="Montserrat Medium"/>
              </a:rPr>
              <a:t> </a:t>
            </a:r>
            <a:r>
              <a:rPr sz="2950" b="0" dirty="0">
                <a:solidFill>
                  <a:srgbClr val="850038"/>
                </a:solidFill>
                <a:latin typeface="Montserrat Medium"/>
                <a:cs typeface="Montserrat Medium"/>
              </a:rPr>
              <a:t>the healthcare</a:t>
            </a:r>
            <a:r>
              <a:rPr sz="2950" b="0" spc="-25" dirty="0">
                <a:solidFill>
                  <a:srgbClr val="850038"/>
                </a:solidFill>
                <a:latin typeface="Montserrat Medium"/>
                <a:cs typeface="Montserrat Medium"/>
              </a:rPr>
              <a:t> </a:t>
            </a:r>
            <a:r>
              <a:rPr sz="2950" b="0" dirty="0">
                <a:solidFill>
                  <a:srgbClr val="850038"/>
                </a:solidFill>
                <a:latin typeface="Montserrat Medium"/>
                <a:cs typeface="Montserrat Medium"/>
              </a:rPr>
              <a:t>expenses</a:t>
            </a:r>
            <a:r>
              <a:rPr sz="2950" b="0" spc="-25" dirty="0">
                <a:solidFill>
                  <a:srgbClr val="850038"/>
                </a:solidFill>
                <a:latin typeface="Montserrat Medium"/>
                <a:cs typeface="Montserrat Medium"/>
              </a:rPr>
              <a:t> </a:t>
            </a:r>
            <a:r>
              <a:rPr sz="2950" b="0" dirty="0">
                <a:solidFill>
                  <a:srgbClr val="850038"/>
                </a:solidFill>
                <a:latin typeface="Montserrat Medium"/>
                <a:cs typeface="Montserrat Medium"/>
              </a:rPr>
              <a:t>you</a:t>
            </a:r>
            <a:r>
              <a:rPr sz="2950" b="0" spc="-10" dirty="0">
                <a:solidFill>
                  <a:srgbClr val="850038"/>
                </a:solidFill>
                <a:latin typeface="Montserrat Medium"/>
                <a:cs typeface="Montserrat Medium"/>
              </a:rPr>
              <a:t> </a:t>
            </a:r>
            <a:r>
              <a:rPr sz="2950" b="0" dirty="0">
                <a:solidFill>
                  <a:srgbClr val="850038"/>
                </a:solidFill>
                <a:latin typeface="Montserrat Medium"/>
                <a:cs typeface="Montserrat Medium"/>
              </a:rPr>
              <a:t>expect</a:t>
            </a:r>
            <a:r>
              <a:rPr sz="2950" b="0" spc="-25" dirty="0">
                <a:solidFill>
                  <a:srgbClr val="850038"/>
                </a:solidFill>
                <a:latin typeface="Montserrat Medium"/>
                <a:cs typeface="Montserrat Medium"/>
              </a:rPr>
              <a:t> </a:t>
            </a:r>
            <a:r>
              <a:rPr sz="2950" b="0" dirty="0">
                <a:solidFill>
                  <a:srgbClr val="850038"/>
                </a:solidFill>
                <a:latin typeface="Montserrat Medium"/>
                <a:cs typeface="Montserrat Medium"/>
              </a:rPr>
              <a:t>your</a:t>
            </a:r>
            <a:r>
              <a:rPr sz="2950" b="0" spc="-10" dirty="0">
                <a:solidFill>
                  <a:srgbClr val="850038"/>
                </a:solidFill>
                <a:latin typeface="Montserrat Medium"/>
                <a:cs typeface="Montserrat Medium"/>
              </a:rPr>
              <a:t> </a:t>
            </a:r>
            <a:r>
              <a:rPr sz="2950" b="0" dirty="0">
                <a:solidFill>
                  <a:srgbClr val="850038"/>
                </a:solidFill>
                <a:latin typeface="Montserrat Medium"/>
                <a:cs typeface="Montserrat Medium"/>
              </a:rPr>
              <a:t>family</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to have</a:t>
            </a:r>
            <a:r>
              <a:rPr sz="2950" b="0" spc="-10" dirty="0">
                <a:solidFill>
                  <a:srgbClr val="850038"/>
                </a:solidFill>
                <a:latin typeface="Montserrat Medium"/>
                <a:cs typeface="Montserrat Medium"/>
              </a:rPr>
              <a:t> </a:t>
            </a:r>
            <a:r>
              <a:rPr sz="2950" b="0" dirty="0">
                <a:solidFill>
                  <a:srgbClr val="850038"/>
                </a:solidFill>
                <a:latin typeface="Montserrat Medium"/>
                <a:cs typeface="Montserrat Medium"/>
              </a:rPr>
              <a:t>from January</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1st,</a:t>
            </a:r>
            <a:r>
              <a:rPr sz="2950" b="0" spc="-10" dirty="0">
                <a:solidFill>
                  <a:srgbClr val="850038"/>
                </a:solidFill>
                <a:latin typeface="Montserrat Medium"/>
                <a:cs typeface="Montserrat Medium"/>
              </a:rPr>
              <a:t> 202</a:t>
            </a:r>
            <a:r>
              <a:rPr lang="en-US" sz="2950" spc="-10" dirty="0">
                <a:solidFill>
                  <a:srgbClr val="850038"/>
                </a:solidFill>
                <a:latin typeface="Montserrat Medium"/>
                <a:cs typeface="Montserrat Medium"/>
              </a:rPr>
              <a:t>7</a:t>
            </a:r>
            <a:r>
              <a:rPr sz="2950" b="0" spc="-10" dirty="0">
                <a:solidFill>
                  <a:srgbClr val="850038"/>
                </a:solidFill>
                <a:latin typeface="Montserrat Medium"/>
                <a:cs typeface="Montserrat Medium"/>
              </a:rPr>
              <a:t>, </a:t>
            </a:r>
            <a:r>
              <a:rPr sz="2950" b="0" dirty="0">
                <a:solidFill>
                  <a:srgbClr val="850038"/>
                </a:solidFill>
                <a:latin typeface="Montserrat Medium"/>
                <a:cs typeface="Montserrat Medium"/>
              </a:rPr>
              <a:t>through</a:t>
            </a:r>
            <a:r>
              <a:rPr sz="2950" b="0" spc="-10" dirty="0">
                <a:solidFill>
                  <a:srgbClr val="850038"/>
                </a:solidFill>
                <a:latin typeface="Montserrat Medium"/>
                <a:cs typeface="Montserrat Medium"/>
              </a:rPr>
              <a:t> </a:t>
            </a:r>
            <a:r>
              <a:rPr sz="2950" b="0" dirty="0">
                <a:solidFill>
                  <a:srgbClr val="850038"/>
                </a:solidFill>
                <a:latin typeface="Montserrat Medium"/>
                <a:cs typeface="Montserrat Medium"/>
              </a:rPr>
              <a:t>December</a:t>
            </a:r>
            <a:r>
              <a:rPr sz="2950" b="0" spc="-30" dirty="0">
                <a:solidFill>
                  <a:srgbClr val="850038"/>
                </a:solidFill>
                <a:latin typeface="Montserrat Medium"/>
                <a:cs typeface="Montserrat Medium"/>
              </a:rPr>
              <a:t> </a:t>
            </a:r>
            <a:r>
              <a:rPr sz="2950" b="0" dirty="0">
                <a:solidFill>
                  <a:srgbClr val="850038"/>
                </a:solidFill>
                <a:latin typeface="Montserrat Medium"/>
                <a:cs typeface="Montserrat Medium"/>
              </a:rPr>
              <a:t>31st, </a:t>
            </a:r>
            <a:r>
              <a:rPr sz="2950" b="0" spc="-20" dirty="0">
                <a:solidFill>
                  <a:srgbClr val="850038"/>
                </a:solidFill>
                <a:latin typeface="Montserrat Medium"/>
                <a:cs typeface="Montserrat Medium"/>
              </a:rPr>
              <a:t>202</a:t>
            </a:r>
            <a:r>
              <a:rPr lang="en-US" sz="2950" spc="-20" dirty="0">
                <a:solidFill>
                  <a:srgbClr val="850038"/>
                </a:solidFill>
                <a:latin typeface="Montserrat Medium"/>
                <a:cs typeface="Montserrat Medium"/>
              </a:rPr>
              <a:t>7</a:t>
            </a:r>
            <a:endParaRPr sz="2950" dirty="0">
              <a:latin typeface="Montserrat Medium"/>
              <a:cs typeface="Montserrat Medium"/>
            </a:endParaRPr>
          </a:p>
          <a:p>
            <a:pPr marL="483870" marR="8147050" indent="-471170">
              <a:lnSpc>
                <a:spcPts val="5340"/>
              </a:lnSpc>
              <a:spcBef>
                <a:spcPts val="480"/>
              </a:spcBef>
              <a:buClr>
                <a:srgbClr val="000000"/>
              </a:buClr>
              <a:buSzPct val="49152"/>
              <a:buFont typeface="Arial"/>
              <a:buChar char="•"/>
              <a:tabLst>
                <a:tab pos="483870" algn="l"/>
              </a:tabLst>
            </a:pPr>
            <a:r>
              <a:rPr sz="2950" b="0" dirty="0">
                <a:solidFill>
                  <a:srgbClr val="850038"/>
                </a:solidFill>
                <a:latin typeface="Montserrat Medium"/>
                <a:cs typeface="Montserrat Medium"/>
              </a:rPr>
              <a:t>Do</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not</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have</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a</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healthcare</a:t>
            </a:r>
            <a:r>
              <a:rPr sz="2950" b="0" spc="-30" dirty="0">
                <a:solidFill>
                  <a:srgbClr val="850038"/>
                </a:solidFill>
                <a:latin typeface="Montserrat Medium"/>
                <a:cs typeface="Montserrat Medium"/>
              </a:rPr>
              <a:t> </a:t>
            </a:r>
            <a:r>
              <a:rPr sz="2950" b="0" dirty="0">
                <a:solidFill>
                  <a:srgbClr val="850038"/>
                </a:solidFill>
                <a:latin typeface="Montserrat Medium"/>
                <a:cs typeface="Montserrat Medium"/>
              </a:rPr>
              <a:t>spending</a:t>
            </a:r>
            <a:r>
              <a:rPr sz="2950" b="0" spc="-30" dirty="0">
                <a:solidFill>
                  <a:srgbClr val="850038"/>
                </a:solidFill>
                <a:latin typeface="Montserrat Medium"/>
                <a:cs typeface="Montserrat Medium"/>
              </a:rPr>
              <a:t> </a:t>
            </a:r>
            <a:r>
              <a:rPr sz="2950" b="0" dirty="0">
                <a:solidFill>
                  <a:srgbClr val="850038"/>
                </a:solidFill>
                <a:latin typeface="Montserrat Medium"/>
                <a:cs typeface="Montserrat Medium"/>
              </a:rPr>
              <a:t>account</a:t>
            </a:r>
            <a:r>
              <a:rPr sz="2950" b="0" spc="-10" dirty="0">
                <a:solidFill>
                  <a:srgbClr val="850038"/>
                </a:solidFill>
                <a:latin typeface="Montserrat Medium"/>
                <a:cs typeface="Montserrat Medium"/>
              </a:rPr>
              <a:t> (HSA) </a:t>
            </a:r>
            <a:r>
              <a:rPr sz="2950" b="0" dirty="0">
                <a:solidFill>
                  <a:srgbClr val="850038"/>
                </a:solidFill>
                <a:latin typeface="Montserrat Medium"/>
                <a:cs typeface="Montserrat Medium"/>
              </a:rPr>
              <a:t>(limited</a:t>
            </a:r>
            <a:r>
              <a:rPr sz="2950" b="0" spc="-40" dirty="0">
                <a:solidFill>
                  <a:srgbClr val="850038"/>
                </a:solidFill>
                <a:latin typeface="Montserrat Medium"/>
                <a:cs typeface="Montserrat Medium"/>
              </a:rPr>
              <a:t> </a:t>
            </a:r>
            <a:r>
              <a:rPr sz="2950" b="0" dirty="0">
                <a:solidFill>
                  <a:srgbClr val="850038"/>
                </a:solidFill>
                <a:latin typeface="Montserrat Medium"/>
                <a:cs typeface="Montserrat Medium"/>
              </a:rPr>
              <a:t>purpose</a:t>
            </a:r>
            <a:r>
              <a:rPr sz="2950" b="0" spc="-20" dirty="0">
                <a:solidFill>
                  <a:srgbClr val="850038"/>
                </a:solidFill>
                <a:latin typeface="Montserrat Medium"/>
                <a:cs typeface="Montserrat Medium"/>
              </a:rPr>
              <a:t> </a:t>
            </a:r>
            <a:r>
              <a:rPr sz="2950" b="0" dirty="0">
                <a:solidFill>
                  <a:srgbClr val="850038"/>
                </a:solidFill>
                <a:latin typeface="Montserrat Medium"/>
                <a:cs typeface="Montserrat Medium"/>
              </a:rPr>
              <a:t>FSA</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allowed</a:t>
            </a:r>
            <a:r>
              <a:rPr sz="2950" b="0" spc="-30" dirty="0">
                <a:solidFill>
                  <a:srgbClr val="850038"/>
                </a:solidFill>
                <a:latin typeface="Montserrat Medium"/>
                <a:cs typeface="Montserrat Medium"/>
              </a:rPr>
              <a:t> </a:t>
            </a:r>
            <a:r>
              <a:rPr sz="2950" b="0" dirty="0">
                <a:solidFill>
                  <a:srgbClr val="850038"/>
                </a:solidFill>
                <a:latin typeface="Montserrat Medium"/>
                <a:cs typeface="Montserrat Medium"/>
              </a:rPr>
              <a:t>with</a:t>
            </a:r>
            <a:r>
              <a:rPr sz="2950" b="0" spc="-10" dirty="0">
                <a:solidFill>
                  <a:srgbClr val="850038"/>
                </a:solidFill>
                <a:latin typeface="Montserrat Medium"/>
                <a:cs typeface="Montserrat Medium"/>
              </a:rPr>
              <a:t> </a:t>
            </a:r>
            <a:r>
              <a:rPr sz="2950" b="0" spc="-20" dirty="0">
                <a:solidFill>
                  <a:srgbClr val="850038"/>
                </a:solidFill>
                <a:latin typeface="Montserrat Medium"/>
                <a:cs typeface="Montserrat Medium"/>
              </a:rPr>
              <a:t>HSA)</a:t>
            </a:r>
            <a:endParaRPr sz="2950" dirty="0">
              <a:latin typeface="Montserrat Medium"/>
              <a:cs typeface="Montserrat Medium"/>
            </a:endParaRPr>
          </a:p>
          <a:p>
            <a:pPr marL="483870" marR="343535" indent="-471170">
              <a:lnSpc>
                <a:spcPts val="5340"/>
              </a:lnSpc>
              <a:spcBef>
                <a:spcPts val="5"/>
              </a:spcBef>
              <a:buClr>
                <a:srgbClr val="000000"/>
              </a:buClr>
              <a:buSzPct val="49152"/>
              <a:buFont typeface="Arial"/>
              <a:buChar char="•"/>
              <a:tabLst>
                <a:tab pos="483870" algn="l"/>
              </a:tabLst>
            </a:pPr>
            <a:r>
              <a:rPr sz="2950" b="0" dirty="0">
                <a:solidFill>
                  <a:srgbClr val="850038"/>
                </a:solidFill>
                <a:latin typeface="Montserrat Medium"/>
                <a:cs typeface="Montserrat Medium"/>
              </a:rPr>
              <a:t>Can</a:t>
            </a:r>
            <a:r>
              <a:rPr sz="2950" b="0" spc="-20" dirty="0">
                <a:solidFill>
                  <a:srgbClr val="850038"/>
                </a:solidFill>
                <a:latin typeface="Montserrat Medium"/>
                <a:cs typeface="Montserrat Medium"/>
              </a:rPr>
              <a:t> </a:t>
            </a:r>
            <a:r>
              <a:rPr sz="2950" b="0" dirty="0">
                <a:solidFill>
                  <a:srgbClr val="850038"/>
                </a:solidFill>
                <a:latin typeface="Montserrat Medium"/>
                <a:cs typeface="Montserrat Medium"/>
              </a:rPr>
              <a:t>commit</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to</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payroll</a:t>
            </a:r>
            <a:r>
              <a:rPr sz="2950" b="0" spc="-20" dirty="0">
                <a:solidFill>
                  <a:srgbClr val="850038"/>
                </a:solidFill>
                <a:latin typeface="Montserrat Medium"/>
                <a:cs typeface="Montserrat Medium"/>
              </a:rPr>
              <a:t> </a:t>
            </a:r>
            <a:r>
              <a:rPr sz="2950" b="0" dirty="0">
                <a:solidFill>
                  <a:srgbClr val="850038"/>
                </a:solidFill>
                <a:latin typeface="Montserrat Medium"/>
                <a:cs typeface="Montserrat Medium"/>
              </a:rPr>
              <a:t>deductions</a:t>
            </a:r>
            <a:r>
              <a:rPr sz="2950" b="0" spc="-25" dirty="0">
                <a:solidFill>
                  <a:srgbClr val="850038"/>
                </a:solidFill>
                <a:latin typeface="Montserrat Medium"/>
                <a:cs typeface="Montserrat Medium"/>
              </a:rPr>
              <a:t> </a:t>
            </a:r>
            <a:r>
              <a:rPr sz="2950" b="0" dirty="0">
                <a:solidFill>
                  <a:srgbClr val="850038"/>
                </a:solidFill>
                <a:latin typeface="Montserrat Medium"/>
                <a:cs typeface="Montserrat Medium"/>
              </a:rPr>
              <a:t>for the</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coming</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year (your</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total election</a:t>
            </a:r>
            <a:r>
              <a:rPr sz="2950" b="0" spc="-30" dirty="0">
                <a:solidFill>
                  <a:srgbClr val="850038"/>
                </a:solidFill>
                <a:latin typeface="Montserrat Medium"/>
                <a:cs typeface="Montserrat Medium"/>
              </a:rPr>
              <a:t> </a:t>
            </a:r>
            <a:r>
              <a:rPr sz="2950" b="0" dirty="0">
                <a:solidFill>
                  <a:srgbClr val="850038"/>
                </a:solidFill>
                <a:latin typeface="Montserrat Medium"/>
                <a:cs typeface="Montserrat Medium"/>
              </a:rPr>
              <a:t>divided</a:t>
            </a:r>
            <a:r>
              <a:rPr sz="2950" b="0" spc="-40" dirty="0">
                <a:solidFill>
                  <a:srgbClr val="850038"/>
                </a:solidFill>
                <a:latin typeface="Montserrat Medium"/>
                <a:cs typeface="Montserrat Medium"/>
              </a:rPr>
              <a:t> </a:t>
            </a:r>
            <a:r>
              <a:rPr sz="2950" b="0" dirty="0">
                <a:solidFill>
                  <a:srgbClr val="850038"/>
                </a:solidFill>
                <a:latin typeface="Montserrat Medium"/>
                <a:cs typeface="Montserrat Medium"/>
              </a:rPr>
              <a:t>by</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26 </a:t>
            </a:r>
            <a:r>
              <a:rPr sz="2950" b="0" spc="-25" dirty="0">
                <a:solidFill>
                  <a:srgbClr val="850038"/>
                </a:solidFill>
                <a:latin typeface="Montserrat Medium"/>
                <a:cs typeface="Montserrat Medium"/>
              </a:rPr>
              <a:t>for </a:t>
            </a:r>
            <a:r>
              <a:rPr sz="2950" b="0" dirty="0">
                <a:solidFill>
                  <a:srgbClr val="850038"/>
                </a:solidFill>
                <a:latin typeface="Montserrat Medium"/>
                <a:cs typeface="Montserrat Medium"/>
              </a:rPr>
              <a:t>each</a:t>
            </a:r>
            <a:r>
              <a:rPr sz="2950" b="0" spc="-10" dirty="0">
                <a:solidFill>
                  <a:srgbClr val="850038"/>
                </a:solidFill>
                <a:latin typeface="Montserrat Medium"/>
                <a:cs typeface="Montserrat Medium"/>
              </a:rPr>
              <a:t> </a:t>
            </a:r>
            <a:r>
              <a:rPr sz="2950" b="0" dirty="0">
                <a:solidFill>
                  <a:srgbClr val="850038"/>
                </a:solidFill>
                <a:latin typeface="Montserrat Medium"/>
                <a:cs typeface="Montserrat Medium"/>
              </a:rPr>
              <a:t>pay</a:t>
            </a:r>
            <a:r>
              <a:rPr sz="2950" b="0" spc="-15" dirty="0">
                <a:solidFill>
                  <a:srgbClr val="850038"/>
                </a:solidFill>
                <a:latin typeface="Montserrat Medium"/>
                <a:cs typeface="Montserrat Medium"/>
              </a:rPr>
              <a:t> </a:t>
            </a:r>
            <a:r>
              <a:rPr sz="2950" b="0" spc="-10" dirty="0">
                <a:solidFill>
                  <a:srgbClr val="850038"/>
                </a:solidFill>
                <a:latin typeface="Montserrat Medium"/>
                <a:cs typeface="Montserrat Medium"/>
              </a:rPr>
              <a:t>period)</a:t>
            </a:r>
            <a:endParaRPr sz="2950" dirty="0">
              <a:latin typeface="Montserrat Medium"/>
              <a:cs typeface="Montserrat Medium"/>
            </a:endParaRPr>
          </a:p>
          <a:p>
            <a:pPr marL="483234" indent="-470534">
              <a:lnSpc>
                <a:spcPct val="100000"/>
              </a:lnSpc>
              <a:spcBef>
                <a:spcPts val="1330"/>
              </a:spcBef>
              <a:buClr>
                <a:srgbClr val="000000"/>
              </a:buClr>
              <a:buSzPct val="49152"/>
              <a:buFont typeface="Arial"/>
              <a:buChar char="•"/>
              <a:tabLst>
                <a:tab pos="483234" algn="l"/>
              </a:tabLst>
            </a:pPr>
            <a:r>
              <a:rPr sz="2950" b="0" dirty="0">
                <a:solidFill>
                  <a:srgbClr val="850038"/>
                </a:solidFill>
                <a:latin typeface="Montserrat Medium"/>
                <a:cs typeface="Montserrat Medium"/>
              </a:rPr>
              <a:t>The</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202</a:t>
            </a:r>
            <a:r>
              <a:rPr lang="en-US" sz="2950" dirty="0">
                <a:solidFill>
                  <a:srgbClr val="850038"/>
                </a:solidFill>
                <a:latin typeface="Montserrat Medium"/>
                <a:cs typeface="Montserrat Medium"/>
              </a:rPr>
              <a:t>7</a:t>
            </a:r>
            <a:r>
              <a:rPr sz="2950" b="0" spc="-10" dirty="0">
                <a:solidFill>
                  <a:srgbClr val="850038"/>
                </a:solidFill>
                <a:latin typeface="Montserrat Medium"/>
                <a:cs typeface="Montserrat Medium"/>
              </a:rPr>
              <a:t> </a:t>
            </a:r>
            <a:r>
              <a:rPr sz="2950" b="0" dirty="0">
                <a:solidFill>
                  <a:srgbClr val="850038"/>
                </a:solidFill>
                <a:latin typeface="Montserrat Medium"/>
                <a:cs typeface="Montserrat Medium"/>
              </a:rPr>
              <a:t>contribution</a:t>
            </a:r>
            <a:r>
              <a:rPr sz="2950" b="0" spc="-35" dirty="0">
                <a:solidFill>
                  <a:srgbClr val="850038"/>
                </a:solidFill>
                <a:latin typeface="Montserrat Medium"/>
                <a:cs typeface="Montserrat Medium"/>
              </a:rPr>
              <a:t> </a:t>
            </a:r>
            <a:r>
              <a:rPr sz="2950" b="0" dirty="0">
                <a:solidFill>
                  <a:srgbClr val="850038"/>
                </a:solidFill>
                <a:latin typeface="Montserrat Medium"/>
                <a:cs typeface="Montserrat Medium"/>
              </a:rPr>
              <a:t>limit</a:t>
            </a:r>
            <a:r>
              <a:rPr sz="2950" b="0" spc="-20" dirty="0">
                <a:solidFill>
                  <a:srgbClr val="850038"/>
                </a:solidFill>
                <a:latin typeface="Montserrat Medium"/>
                <a:cs typeface="Montserrat Medium"/>
              </a:rPr>
              <a:t> </a:t>
            </a:r>
            <a:r>
              <a:rPr sz="2950" b="0" dirty="0">
                <a:solidFill>
                  <a:srgbClr val="850038"/>
                </a:solidFill>
                <a:latin typeface="Montserrat Medium"/>
                <a:cs typeface="Montserrat Medium"/>
              </a:rPr>
              <a:t>is</a:t>
            </a:r>
            <a:r>
              <a:rPr sz="2950" b="0" spc="-15" dirty="0">
                <a:solidFill>
                  <a:srgbClr val="850038"/>
                </a:solidFill>
                <a:latin typeface="Montserrat Medium"/>
                <a:cs typeface="Montserrat Medium"/>
              </a:rPr>
              <a:t> </a:t>
            </a:r>
            <a:r>
              <a:rPr sz="2950" b="0" spc="-10" dirty="0">
                <a:solidFill>
                  <a:srgbClr val="850038"/>
                </a:solidFill>
                <a:latin typeface="Montserrat Medium"/>
                <a:cs typeface="Montserrat Medium"/>
              </a:rPr>
              <a:t>$</a:t>
            </a:r>
            <a:r>
              <a:rPr lang="en-US" sz="2950" b="0" spc="-10" dirty="0">
                <a:solidFill>
                  <a:srgbClr val="850038"/>
                </a:solidFill>
                <a:latin typeface="Montserrat Medium"/>
                <a:cs typeface="Montserrat Medium"/>
              </a:rPr>
              <a:t>4</a:t>
            </a:r>
            <a:r>
              <a:rPr sz="2950" b="0" spc="-10" dirty="0">
                <a:solidFill>
                  <a:srgbClr val="850038"/>
                </a:solidFill>
                <a:latin typeface="Montserrat Medium"/>
                <a:cs typeface="Montserrat Medium"/>
              </a:rPr>
              <a:t>,</a:t>
            </a:r>
            <a:r>
              <a:rPr lang="en-US" sz="2950" b="0" spc="-10" dirty="0">
                <a:solidFill>
                  <a:srgbClr val="850038"/>
                </a:solidFill>
                <a:latin typeface="Montserrat Medium"/>
                <a:cs typeface="Montserrat Medium"/>
              </a:rPr>
              <a:t>4</a:t>
            </a:r>
            <a:r>
              <a:rPr sz="2950" b="0" spc="-10" dirty="0">
                <a:solidFill>
                  <a:srgbClr val="850038"/>
                </a:solidFill>
                <a:latin typeface="Montserrat Medium"/>
                <a:cs typeface="Montserrat Medium"/>
              </a:rPr>
              <a:t>00</a:t>
            </a:r>
            <a:r>
              <a:rPr lang="en-US" sz="2950" b="0" spc="-10" dirty="0">
                <a:solidFill>
                  <a:srgbClr val="850038"/>
                </a:solidFill>
                <a:latin typeface="Montserrat Medium"/>
                <a:cs typeface="Montserrat Medium"/>
              </a:rPr>
              <a:t> </a:t>
            </a:r>
            <a:r>
              <a:rPr lang="en-US" sz="2950" b="1" spc="-10" dirty="0">
                <a:solidFill>
                  <a:srgbClr val="850038"/>
                </a:solidFill>
                <a:latin typeface="Montserrat Medium"/>
                <a:cs typeface="Montserrat Medium"/>
              </a:rPr>
              <a:t>(2027 amounts haven’t been released yet)</a:t>
            </a:r>
            <a:endParaRPr sz="2950" b="1" dirty="0">
              <a:latin typeface="Montserrat Medium"/>
              <a:cs typeface="Montserrat Medium"/>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145" rIns="0" bIns="0" rtlCol="0">
            <a:spAutoFit/>
          </a:bodyPr>
          <a:lstStyle/>
          <a:p>
            <a:pPr marL="530225">
              <a:lnSpc>
                <a:spcPct val="100000"/>
              </a:lnSpc>
              <a:spcBef>
                <a:spcPts val="135"/>
              </a:spcBef>
            </a:pPr>
            <a:r>
              <a:rPr dirty="0"/>
              <a:t>Healthcare</a:t>
            </a:r>
            <a:r>
              <a:rPr spc="-55" dirty="0"/>
              <a:t> </a:t>
            </a:r>
            <a:r>
              <a:rPr dirty="0"/>
              <a:t>Flexible</a:t>
            </a:r>
            <a:r>
              <a:rPr spc="-20" dirty="0"/>
              <a:t> </a:t>
            </a:r>
            <a:r>
              <a:rPr dirty="0"/>
              <a:t>Spending</a:t>
            </a:r>
            <a:r>
              <a:rPr spc="-370" dirty="0"/>
              <a:t> </a:t>
            </a:r>
            <a:r>
              <a:rPr dirty="0"/>
              <a:t>Account</a:t>
            </a:r>
            <a:r>
              <a:rPr spc="-45" dirty="0"/>
              <a:t> </a:t>
            </a:r>
            <a:r>
              <a:rPr spc="-10" dirty="0"/>
              <a:t>(FSA)</a:t>
            </a:r>
          </a:p>
        </p:txBody>
      </p:sp>
      <p:sp>
        <p:nvSpPr>
          <p:cNvPr id="7" name="object 7"/>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spc="-20" dirty="0"/>
              <a:t>202</a:t>
            </a:r>
            <a:r>
              <a:rPr lang="en-US" spc="-20" dirty="0"/>
              <a:t>7</a:t>
            </a:r>
            <a:endParaRPr spc="-20" dirty="0"/>
          </a:p>
        </p:txBody>
      </p:sp>
      <p:sp>
        <p:nvSpPr>
          <p:cNvPr id="3" name="object 3"/>
          <p:cNvSpPr txBox="1"/>
          <p:nvPr/>
        </p:nvSpPr>
        <p:spPr>
          <a:xfrm>
            <a:off x="943381" y="3102836"/>
            <a:ext cx="5427345" cy="5655310"/>
          </a:xfrm>
          <a:prstGeom prst="rect">
            <a:avLst/>
          </a:prstGeom>
        </p:spPr>
        <p:txBody>
          <a:bodyPr vert="horz" wrap="square" lIns="0" tIns="11430" rIns="0" bIns="0" rtlCol="0">
            <a:spAutoFit/>
          </a:bodyPr>
          <a:lstStyle/>
          <a:p>
            <a:pPr marL="389255" indent="-376555">
              <a:lnSpc>
                <a:spcPts val="3175"/>
              </a:lnSpc>
              <a:spcBef>
                <a:spcPts val="90"/>
              </a:spcBef>
              <a:buFont typeface="Arial"/>
              <a:buChar char="•"/>
              <a:tabLst>
                <a:tab pos="389255" algn="l"/>
              </a:tabLst>
            </a:pPr>
            <a:r>
              <a:rPr sz="2650" b="0" spc="-10" dirty="0">
                <a:solidFill>
                  <a:srgbClr val="850038"/>
                </a:solidFill>
                <a:latin typeface="Montserrat Medium"/>
                <a:cs typeface="Montserrat Medium"/>
              </a:rPr>
              <a:t>Acupuncture</a:t>
            </a:r>
            <a:endParaRPr sz="2650" dirty="0">
              <a:latin typeface="Montserrat Medium"/>
              <a:cs typeface="Montserrat Medium"/>
            </a:endParaRPr>
          </a:p>
          <a:p>
            <a:pPr marL="389255" indent="-376555">
              <a:lnSpc>
                <a:spcPts val="3165"/>
              </a:lnSpc>
              <a:buFont typeface="Arial"/>
              <a:buChar char="•"/>
              <a:tabLst>
                <a:tab pos="389255" algn="l"/>
              </a:tabLst>
            </a:pPr>
            <a:r>
              <a:rPr sz="2650" b="0" spc="-10" dirty="0">
                <a:solidFill>
                  <a:srgbClr val="850038"/>
                </a:solidFill>
                <a:latin typeface="Montserrat Medium"/>
                <a:cs typeface="Montserrat Medium"/>
              </a:rPr>
              <a:t>Ambulance</a:t>
            </a:r>
            <a:endParaRPr sz="2650" dirty="0">
              <a:latin typeface="Montserrat Medium"/>
              <a:cs typeface="Montserrat Medium"/>
            </a:endParaRPr>
          </a:p>
          <a:p>
            <a:pPr marL="389255" indent="-376555">
              <a:lnSpc>
                <a:spcPts val="3165"/>
              </a:lnSpc>
              <a:buFont typeface="Arial"/>
              <a:buChar char="•"/>
              <a:tabLst>
                <a:tab pos="389255" algn="l"/>
              </a:tabLst>
            </a:pPr>
            <a:r>
              <a:rPr sz="2650" b="0" dirty="0">
                <a:solidFill>
                  <a:srgbClr val="850038"/>
                </a:solidFill>
                <a:latin typeface="Montserrat Medium"/>
                <a:cs typeface="Montserrat Medium"/>
              </a:rPr>
              <a:t>Artificial</a:t>
            </a:r>
            <a:r>
              <a:rPr sz="2650" b="0" spc="-160" dirty="0">
                <a:solidFill>
                  <a:srgbClr val="850038"/>
                </a:solidFill>
                <a:latin typeface="Montserrat Medium"/>
                <a:cs typeface="Montserrat Medium"/>
              </a:rPr>
              <a:t> </a:t>
            </a:r>
            <a:r>
              <a:rPr sz="2650" b="0" spc="-20" dirty="0">
                <a:solidFill>
                  <a:srgbClr val="850038"/>
                </a:solidFill>
                <a:latin typeface="Montserrat Medium"/>
                <a:cs typeface="Montserrat Medium"/>
              </a:rPr>
              <a:t>limbs</a:t>
            </a:r>
            <a:endParaRPr sz="2650" dirty="0">
              <a:latin typeface="Montserrat Medium"/>
              <a:cs typeface="Montserrat Medium"/>
            </a:endParaRPr>
          </a:p>
          <a:p>
            <a:pPr marL="389255" indent="-376555">
              <a:lnSpc>
                <a:spcPts val="3165"/>
              </a:lnSpc>
              <a:buFont typeface="Arial"/>
              <a:buChar char="•"/>
              <a:tabLst>
                <a:tab pos="389255" algn="l"/>
              </a:tabLst>
            </a:pPr>
            <a:r>
              <a:rPr sz="2650" b="0" dirty="0">
                <a:solidFill>
                  <a:srgbClr val="850038"/>
                </a:solidFill>
                <a:latin typeface="Montserrat Medium"/>
                <a:cs typeface="Montserrat Medium"/>
              </a:rPr>
              <a:t>Artificial</a:t>
            </a:r>
            <a:r>
              <a:rPr sz="2650" b="0" spc="-160" dirty="0">
                <a:solidFill>
                  <a:srgbClr val="850038"/>
                </a:solidFill>
                <a:latin typeface="Montserrat Medium"/>
                <a:cs typeface="Montserrat Medium"/>
              </a:rPr>
              <a:t> </a:t>
            </a:r>
            <a:r>
              <a:rPr sz="2650" b="0" spc="-10" dirty="0">
                <a:solidFill>
                  <a:srgbClr val="850038"/>
                </a:solidFill>
                <a:latin typeface="Montserrat Medium"/>
                <a:cs typeface="Montserrat Medium"/>
              </a:rPr>
              <a:t>teeth*</a:t>
            </a:r>
            <a:endParaRPr sz="2650" dirty="0">
              <a:latin typeface="Montserrat Medium"/>
              <a:cs typeface="Montserrat Medium"/>
            </a:endParaRPr>
          </a:p>
          <a:p>
            <a:pPr marL="389255" indent="-376555">
              <a:lnSpc>
                <a:spcPts val="3165"/>
              </a:lnSpc>
              <a:buFont typeface="Arial"/>
              <a:buChar char="•"/>
              <a:tabLst>
                <a:tab pos="389255" algn="l"/>
              </a:tabLst>
            </a:pPr>
            <a:r>
              <a:rPr sz="2650" b="0" dirty="0">
                <a:solidFill>
                  <a:srgbClr val="850038"/>
                </a:solidFill>
                <a:latin typeface="Montserrat Medium"/>
                <a:cs typeface="Montserrat Medium"/>
              </a:rPr>
              <a:t>Birth</a:t>
            </a:r>
            <a:r>
              <a:rPr sz="2650" b="0" spc="-105" dirty="0">
                <a:solidFill>
                  <a:srgbClr val="850038"/>
                </a:solidFill>
                <a:latin typeface="Montserrat Medium"/>
                <a:cs typeface="Montserrat Medium"/>
              </a:rPr>
              <a:t> </a:t>
            </a:r>
            <a:r>
              <a:rPr sz="2650" b="0" dirty="0">
                <a:solidFill>
                  <a:srgbClr val="850038"/>
                </a:solidFill>
                <a:latin typeface="Montserrat Medium"/>
                <a:cs typeface="Montserrat Medium"/>
              </a:rPr>
              <a:t>control</a:t>
            </a:r>
            <a:r>
              <a:rPr sz="2650" b="0" spc="-95" dirty="0">
                <a:solidFill>
                  <a:srgbClr val="850038"/>
                </a:solidFill>
                <a:latin typeface="Montserrat Medium"/>
                <a:cs typeface="Montserrat Medium"/>
              </a:rPr>
              <a:t> </a:t>
            </a:r>
            <a:r>
              <a:rPr sz="2650" b="0" spc="-10" dirty="0">
                <a:solidFill>
                  <a:srgbClr val="850038"/>
                </a:solidFill>
                <a:latin typeface="Montserrat Medium"/>
                <a:cs typeface="Montserrat Medium"/>
              </a:rPr>
              <a:t>treatment</a:t>
            </a:r>
            <a:endParaRPr sz="2650" dirty="0">
              <a:latin typeface="Montserrat Medium"/>
              <a:cs typeface="Montserrat Medium"/>
            </a:endParaRPr>
          </a:p>
          <a:p>
            <a:pPr marL="389255" marR="977265" indent="-377190">
              <a:lnSpc>
                <a:spcPts val="3170"/>
              </a:lnSpc>
              <a:spcBef>
                <a:spcPts val="105"/>
              </a:spcBef>
              <a:buFont typeface="Arial"/>
              <a:buChar char="•"/>
              <a:tabLst>
                <a:tab pos="389255" algn="l"/>
              </a:tabLst>
            </a:pPr>
            <a:r>
              <a:rPr sz="2650" b="0" dirty="0">
                <a:solidFill>
                  <a:srgbClr val="850038"/>
                </a:solidFill>
                <a:latin typeface="Montserrat Medium"/>
                <a:cs typeface="Montserrat Medium"/>
              </a:rPr>
              <a:t>Blood</a:t>
            </a:r>
            <a:r>
              <a:rPr sz="2650" b="0" spc="-70" dirty="0">
                <a:solidFill>
                  <a:srgbClr val="850038"/>
                </a:solidFill>
                <a:latin typeface="Montserrat Medium"/>
                <a:cs typeface="Montserrat Medium"/>
              </a:rPr>
              <a:t> </a:t>
            </a:r>
            <a:r>
              <a:rPr sz="2650" b="0" dirty="0">
                <a:solidFill>
                  <a:srgbClr val="850038"/>
                </a:solidFill>
                <a:latin typeface="Montserrat Medium"/>
                <a:cs typeface="Montserrat Medium"/>
              </a:rPr>
              <a:t>sugar</a:t>
            </a:r>
            <a:r>
              <a:rPr sz="2650" b="0" spc="-85" dirty="0">
                <a:solidFill>
                  <a:srgbClr val="850038"/>
                </a:solidFill>
                <a:latin typeface="Montserrat Medium"/>
                <a:cs typeface="Montserrat Medium"/>
              </a:rPr>
              <a:t> </a:t>
            </a:r>
            <a:r>
              <a:rPr sz="2650" b="0" dirty="0">
                <a:solidFill>
                  <a:srgbClr val="850038"/>
                </a:solidFill>
                <a:latin typeface="Montserrat Medium"/>
                <a:cs typeface="Montserrat Medium"/>
              </a:rPr>
              <a:t>test</a:t>
            </a:r>
            <a:r>
              <a:rPr sz="2650" b="0" spc="-70" dirty="0">
                <a:solidFill>
                  <a:srgbClr val="850038"/>
                </a:solidFill>
                <a:latin typeface="Montserrat Medium"/>
                <a:cs typeface="Montserrat Medium"/>
              </a:rPr>
              <a:t> </a:t>
            </a:r>
            <a:r>
              <a:rPr sz="2650" b="0" dirty="0">
                <a:solidFill>
                  <a:srgbClr val="850038"/>
                </a:solidFill>
                <a:latin typeface="Montserrat Medium"/>
                <a:cs typeface="Montserrat Medium"/>
              </a:rPr>
              <a:t>kits</a:t>
            </a:r>
            <a:r>
              <a:rPr sz="2650" b="0" spc="-75" dirty="0">
                <a:solidFill>
                  <a:srgbClr val="850038"/>
                </a:solidFill>
                <a:latin typeface="Montserrat Medium"/>
                <a:cs typeface="Montserrat Medium"/>
              </a:rPr>
              <a:t> </a:t>
            </a:r>
            <a:r>
              <a:rPr sz="2650" b="0" spc="-25" dirty="0">
                <a:solidFill>
                  <a:srgbClr val="850038"/>
                </a:solidFill>
                <a:latin typeface="Montserrat Medium"/>
                <a:cs typeface="Montserrat Medium"/>
              </a:rPr>
              <a:t>for </a:t>
            </a:r>
            <a:r>
              <a:rPr sz="2650" b="0" spc="-10" dirty="0">
                <a:solidFill>
                  <a:srgbClr val="850038"/>
                </a:solidFill>
                <a:latin typeface="Montserrat Medium"/>
                <a:cs typeface="Montserrat Medium"/>
              </a:rPr>
              <a:t>diabetics</a:t>
            </a:r>
            <a:endParaRPr sz="2650" dirty="0">
              <a:latin typeface="Montserrat Medium"/>
              <a:cs typeface="Montserrat Medium"/>
            </a:endParaRPr>
          </a:p>
          <a:p>
            <a:pPr marL="389255" indent="-376555">
              <a:lnSpc>
                <a:spcPts val="3050"/>
              </a:lnSpc>
              <a:buFont typeface="Arial"/>
              <a:buChar char="•"/>
              <a:tabLst>
                <a:tab pos="389255" algn="l"/>
              </a:tabLst>
            </a:pPr>
            <a:r>
              <a:rPr sz="2650" b="0" dirty="0">
                <a:solidFill>
                  <a:srgbClr val="850038"/>
                </a:solidFill>
                <a:latin typeface="Montserrat Medium"/>
                <a:cs typeface="Montserrat Medium"/>
              </a:rPr>
              <a:t>Breast</a:t>
            </a:r>
            <a:r>
              <a:rPr sz="2650" b="0" spc="-114" dirty="0">
                <a:solidFill>
                  <a:srgbClr val="850038"/>
                </a:solidFill>
                <a:latin typeface="Montserrat Medium"/>
                <a:cs typeface="Montserrat Medium"/>
              </a:rPr>
              <a:t> </a:t>
            </a:r>
            <a:r>
              <a:rPr sz="2650" b="0" dirty="0">
                <a:solidFill>
                  <a:srgbClr val="850038"/>
                </a:solidFill>
                <a:latin typeface="Montserrat Medium"/>
                <a:cs typeface="Montserrat Medium"/>
              </a:rPr>
              <a:t>pumps,</a:t>
            </a:r>
            <a:r>
              <a:rPr sz="2650" b="0" spc="-114" dirty="0">
                <a:solidFill>
                  <a:srgbClr val="850038"/>
                </a:solidFill>
                <a:latin typeface="Montserrat Medium"/>
                <a:cs typeface="Montserrat Medium"/>
              </a:rPr>
              <a:t> </a:t>
            </a:r>
            <a:r>
              <a:rPr sz="2650" b="0" spc="-10" dirty="0">
                <a:solidFill>
                  <a:srgbClr val="850038"/>
                </a:solidFill>
                <a:latin typeface="Montserrat Medium"/>
                <a:cs typeface="Montserrat Medium"/>
              </a:rPr>
              <a:t>lactation</a:t>
            </a:r>
            <a:endParaRPr sz="2650" dirty="0">
              <a:latin typeface="Montserrat Medium"/>
              <a:cs typeface="Montserrat Medium"/>
            </a:endParaRPr>
          </a:p>
          <a:p>
            <a:pPr marL="389255">
              <a:lnSpc>
                <a:spcPts val="3165"/>
              </a:lnSpc>
            </a:pPr>
            <a:r>
              <a:rPr sz="2650" b="0" spc="-10" dirty="0">
                <a:solidFill>
                  <a:srgbClr val="850038"/>
                </a:solidFill>
                <a:latin typeface="Montserrat Medium"/>
                <a:cs typeface="Montserrat Medium"/>
              </a:rPr>
              <a:t>supplies</a:t>
            </a:r>
            <a:endParaRPr sz="2650" dirty="0">
              <a:latin typeface="Montserrat Medium"/>
              <a:cs typeface="Montserrat Medium"/>
            </a:endParaRPr>
          </a:p>
          <a:p>
            <a:pPr marL="389255" indent="-376555">
              <a:lnSpc>
                <a:spcPts val="3165"/>
              </a:lnSpc>
              <a:buFont typeface="Arial"/>
              <a:buChar char="•"/>
              <a:tabLst>
                <a:tab pos="389255" algn="l"/>
              </a:tabLst>
            </a:pPr>
            <a:r>
              <a:rPr sz="2650" b="0" spc="-10" dirty="0">
                <a:solidFill>
                  <a:srgbClr val="850038"/>
                </a:solidFill>
                <a:latin typeface="Montserrat Medium"/>
                <a:cs typeface="Montserrat Medium"/>
              </a:rPr>
              <a:t>Chiropractor</a:t>
            </a:r>
            <a:endParaRPr sz="2650" dirty="0">
              <a:latin typeface="Montserrat Medium"/>
              <a:cs typeface="Montserrat Medium"/>
            </a:endParaRPr>
          </a:p>
          <a:p>
            <a:pPr marL="389255" indent="-376555">
              <a:lnSpc>
                <a:spcPts val="3165"/>
              </a:lnSpc>
              <a:buFont typeface="Arial"/>
              <a:buChar char="•"/>
              <a:tabLst>
                <a:tab pos="389255" algn="l"/>
              </a:tabLst>
            </a:pPr>
            <a:r>
              <a:rPr sz="2650" b="0" dirty="0">
                <a:solidFill>
                  <a:srgbClr val="850038"/>
                </a:solidFill>
                <a:latin typeface="Montserrat Medium"/>
                <a:cs typeface="Montserrat Medium"/>
              </a:rPr>
              <a:t>Contact</a:t>
            </a:r>
            <a:r>
              <a:rPr sz="2650" b="0" spc="-110" dirty="0">
                <a:solidFill>
                  <a:srgbClr val="850038"/>
                </a:solidFill>
                <a:latin typeface="Montserrat Medium"/>
                <a:cs typeface="Montserrat Medium"/>
              </a:rPr>
              <a:t> </a:t>
            </a:r>
            <a:r>
              <a:rPr sz="2650" b="0" dirty="0">
                <a:solidFill>
                  <a:srgbClr val="850038"/>
                </a:solidFill>
                <a:latin typeface="Montserrat Medium"/>
                <a:cs typeface="Montserrat Medium"/>
              </a:rPr>
              <a:t>lenses</a:t>
            </a:r>
            <a:r>
              <a:rPr sz="2650" b="0" spc="-100" dirty="0">
                <a:solidFill>
                  <a:srgbClr val="850038"/>
                </a:solidFill>
                <a:latin typeface="Montserrat Medium"/>
                <a:cs typeface="Montserrat Medium"/>
              </a:rPr>
              <a:t> </a:t>
            </a:r>
            <a:r>
              <a:rPr sz="2650" b="0" dirty="0">
                <a:solidFill>
                  <a:srgbClr val="850038"/>
                </a:solidFill>
                <a:latin typeface="Montserrat Medium"/>
                <a:cs typeface="Montserrat Medium"/>
              </a:rPr>
              <a:t>and</a:t>
            </a:r>
            <a:r>
              <a:rPr sz="2650" b="0" spc="-85" dirty="0">
                <a:solidFill>
                  <a:srgbClr val="850038"/>
                </a:solidFill>
                <a:latin typeface="Montserrat Medium"/>
                <a:cs typeface="Montserrat Medium"/>
              </a:rPr>
              <a:t> </a:t>
            </a:r>
            <a:r>
              <a:rPr sz="2650" b="0" spc="-10" dirty="0">
                <a:solidFill>
                  <a:srgbClr val="850038"/>
                </a:solidFill>
                <a:latin typeface="Montserrat Medium"/>
                <a:cs typeface="Montserrat Medium"/>
              </a:rPr>
              <a:t>solutions*</a:t>
            </a:r>
            <a:endParaRPr sz="2650" dirty="0">
              <a:latin typeface="Montserrat Medium"/>
              <a:cs typeface="Montserrat Medium"/>
            </a:endParaRPr>
          </a:p>
          <a:p>
            <a:pPr marL="389255" indent="-376555">
              <a:lnSpc>
                <a:spcPts val="3165"/>
              </a:lnSpc>
              <a:buFont typeface="Arial"/>
              <a:buChar char="•"/>
              <a:tabLst>
                <a:tab pos="389255" algn="l"/>
              </a:tabLst>
            </a:pPr>
            <a:r>
              <a:rPr sz="2650" b="0" spc="-10" dirty="0">
                <a:solidFill>
                  <a:srgbClr val="850038"/>
                </a:solidFill>
                <a:latin typeface="Montserrat Medium"/>
                <a:cs typeface="Montserrat Medium"/>
              </a:rPr>
              <a:t>Crutches</a:t>
            </a:r>
            <a:endParaRPr sz="2650" dirty="0">
              <a:latin typeface="Montserrat Medium"/>
              <a:cs typeface="Montserrat Medium"/>
            </a:endParaRPr>
          </a:p>
          <a:p>
            <a:pPr marL="389255" indent="-376555">
              <a:lnSpc>
                <a:spcPts val="3165"/>
              </a:lnSpc>
              <a:buFont typeface="Arial"/>
              <a:buChar char="•"/>
              <a:tabLst>
                <a:tab pos="389255" algn="l"/>
              </a:tabLst>
            </a:pPr>
            <a:r>
              <a:rPr sz="2650" b="0" dirty="0">
                <a:solidFill>
                  <a:srgbClr val="850038"/>
                </a:solidFill>
                <a:latin typeface="Montserrat Medium"/>
                <a:cs typeface="Montserrat Medium"/>
              </a:rPr>
              <a:t>Dental</a:t>
            </a:r>
            <a:r>
              <a:rPr sz="2650" b="0" spc="-130" dirty="0">
                <a:solidFill>
                  <a:srgbClr val="850038"/>
                </a:solidFill>
                <a:latin typeface="Montserrat Medium"/>
                <a:cs typeface="Montserrat Medium"/>
              </a:rPr>
              <a:t> </a:t>
            </a:r>
            <a:r>
              <a:rPr sz="2650" b="0" spc="-10" dirty="0">
                <a:solidFill>
                  <a:srgbClr val="850038"/>
                </a:solidFill>
                <a:latin typeface="Montserrat Medium"/>
                <a:cs typeface="Montserrat Medium"/>
              </a:rPr>
              <a:t>treatments*</a:t>
            </a:r>
            <a:endParaRPr sz="2650" dirty="0">
              <a:latin typeface="Montserrat Medium"/>
              <a:cs typeface="Montserrat Medium"/>
            </a:endParaRPr>
          </a:p>
          <a:p>
            <a:pPr marL="389255" indent="-376555">
              <a:lnSpc>
                <a:spcPts val="3175"/>
              </a:lnSpc>
              <a:buFont typeface="Arial"/>
              <a:buChar char="•"/>
              <a:tabLst>
                <a:tab pos="389255" algn="l"/>
              </a:tabLst>
            </a:pPr>
            <a:r>
              <a:rPr sz="2650" b="0" dirty="0">
                <a:solidFill>
                  <a:srgbClr val="850038"/>
                </a:solidFill>
                <a:latin typeface="Montserrat Medium"/>
                <a:cs typeface="Montserrat Medium"/>
              </a:rPr>
              <a:t>Doctor’s</a:t>
            </a:r>
            <a:r>
              <a:rPr sz="2650" b="0" spc="-110" dirty="0">
                <a:solidFill>
                  <a:srgbClr val="850038"/>
                </a:solidFill>
                <a:latin typeface="Montserrat Medium"/>
                <a:cs typeface="Montserrat Medium"/>
              </a:rPr>
              <a:t> </a:t>
            </a:r>
            <a:r>
              <a:rPr sz="2650" b="0" dirty="0">
                <a:solidFill>
                  <a:srgbClr val="850038"/>
                </a:solidFill>
                <a:latin typeface="Montserrat Medium"/>
                <a:cs typeface="Montserrat Medium"/>
              </a:rPr>
              <a:t>office</a:t>
            </a:r>
            <a:r>
              <a:rPr sz="2650" b="0" spc="-100" dirty="0">
                <a:solidFill>
                  <a:srgbClr val="850038"/>
                </a:solidFill>
                <a:latin typeface="Montserrat Medium"/>
                <a:cs typeface="Montserrat Medium"/>
              </a:rPr>
              <a:t> </a:t>
            </a:r>
            <a:r>
              <a:rPr sz="2650" b="0" dirty="0">
                <a:solidFill>
                  <a:srgbClr val="850038"/>
                </a:solidFill>
                <a:latin typeface="Montserrat Medium"/>
                <a:cs typeface="Montserrat Medium"/>
              </a:rPr>
              <a:t>visits</a:t>
            </a:r>
            <a:r>
              <a:rPr sz="2650" b="0" spc="-125" dirty="0">
                <a:solidFill>
                  <a:srgbClr val="850038"/>
                </a:solidFill>
                <a:latin typeface="Montserrat Medium"/>
                <a:cs typeface="Montserrat Medium"/>
              </a:rPr>
              <a:t> </a:t>
            </a:r>
            <a:r>
              <a:rPr sz="2650" b="0" spc="-25" dirty="0">
                <a:solidFill>
                  <a:srgbClr val="850038"/>
                </a:solidFill>
                <a:latin typeface="Montserrat Medium"/>
                <a:cs typeface="Montserrat Medium"/>
              </a:rPr>
              <a:t>and</a:t>
            </a:r>
            <a:endParaRPr sz="2650" dirty="0">
              <a:latin typeface="Montserrat Medium"/>
              <a:cs typeface="Montserrat Medium"/>
            </a:endParaRPr>
          </a:p>
        </p:txBody>
      </p:sp>
      <p:sp>
        <p:nvSpPr>
          <p:cNvPr id="4" name="object 4"/>
          <p:cNvSpPr txBox="1"/>
          <p:nvPr/>
        </p:nvSpPr>
        <p:spPr>
          <a:xfrm>
            <a:off x="6980349" y="3102836"/>
            <a:ext cx="5741670" cy="5655310"/>
          </a:xfrm>
          <a:prstGeom prst="rect">
            <a:avLst/>
          </a:prstGeom>
        </p:spPr>
        <p:txBody>
          <a:bodyPr vert="horz" wrap="square" lIns="0" tIns="11430" rIns="0" bIns="0" rtlCol="0">
            <a:spAutoFit/>
          </a:bodyPr>
          <a:lstStyle/>
          <a:p>
            <a:pPr marL="389255">
              <a:lnSpc>
                <a:spcPts val="3175"/>
              </a:lnSpc>
              <a:spcBef>
                <a:spcPts val="90"/>
              </a:spcBef>
            </a:pPr>
            <a:r>
              <a:rPr sz="2650" b="0" spc="-10" dirty="0">
                <a:solidFill>
                  <a:srgbClr val="850038"/>
                </a:solidFill>
                <a:latin typeface="Montserrat Medium"/>
                <a:cs typeface="Montserrat Medium"/>
              </a:rPr>
              <a:t>copays</a:t>
            </a:r>
            <a:endParaRPr sz="2650">
              <a:latin typeface="Montserrat Medium"/>
              <a:cs typeface="Montserrat Medium"/>
            </a:endParaRPr>
          </a:p>
          <a:p>
            <a:pPr marL="389255" indent="-376555">
              <a:lnSpc>
                <a:spcPts val="3165"/>
              </a:lnSpc>
              <a:buFont typeface="Arial"/>
              <a:buChar char="•"/>
              <a:tabLst>
                <a:tab pos="389255" algn="l"/>
              </a:tabLst>
            </a:pPr>
            <a:r>
              <a:rPr sz="2650" b="0" dirty="0">
                <a:solidFill>
                  <a:srgbClr val="850038"/>
                </a:solidFill>
                <a:latin typeface="Montserrat Medium"/>
                <a:cs typeface="Montserrat Medium"/>
              </a:rPr>
              <a:t>Drug</a:t>
            </a:r>
            <a:r>
              <a:rPr sz="2650" b="0" spc="-114" dirty="0">
                <a:solidFill>
                  <a:srgbClr val="850038"/>
                </a:solidFill>
                <a:latin typeface="Montserrat Medium"/>
                <a:cs typeface="Montserrat Medium"/>
              </a:rPr>
              <a:t> </a:t>
            </a:r>
            <a:r>
              <a:rPr sz="2650" b="0" dirty="0">
                <a:solidFill>
                  <a:srgbClr val="850038"/>
                </a:solidFill>
                <a:latin typeface="Montserrat Medium"/>
                <a:cs typeface="Montserrat Medium"/>
              </a:rPr>
              <a:t>addiction</a:t>
            </a:r>
            <a:r>
              <a:rPr sz="2650" b="0" spc="-135" dirty="0">
                <a:solidFill>
                  <a:srgbClr val="850038"/>
                </a:solidFill>
                <a:latin typeface="Montserrat Medium"/>
                <a:cs typeface="Montserrat Medium"/>
              </a:rPr>
              <a:t> </a:t>
            </a:r>
            <a:r>
              <a:rPr sz="2650" b="0" spc="-10" dirty="0">
                <a:solidFill>
                  <a:srgbClr val="850038"/>
                </a:solidFill>
                <a:latin typeface="Montserrat Medium"/>
                <a:cs typeface="Montserrat Medium"/>
              </a:rPr>
              <a:t>treatment</a:t>
            </a:r>
            <a:endParaRPr sz="2650">
              <a:latin typeface="Montserrat Medium"/>
              <a:cs typeface="Montserrat Medium"/>
            </a:endParaRPr>
          </a:p>
          <a:p>
            <a:pPr marL="389255" indent="-376555">
              <a:lnSpc>
                <a:spcPts val="3165"/>
              </a:lnSpc>
              <a:buFont typeface="Arial"/>
              <a:buChar char="•"/>
              <a:tabLst>
                <a:tab pos="389255" algn="l"/>
              </a:tabLst>
            </a:pPr>
            <a:r>
              <a:rPr sz="2650" b="0" dirty="0">
                <a:solidFill>
                  <a:srgbClr val="850038"/>
                </a:solidFill>
                <a:latin typeface="Montserrat Medium"/>
                <a:cs typeface="Montserrat Medium"/>
              </a:rPr>
              <a:t>Drug</a:t>
            </a:r>
            <a:r>
              <a:rPr sz="2650" b="0" spc="-85" dirty="0">
                <a:solidFill>
                  <a:srgbClr val="850038"/>
                </a:solidFill>
                <a:latin typeface="Montserrat Medium"/>
                <a:cs typeface="Montserrat Medium"/>
              </a:rPr>
              <a:t> </a:t>
            </a:r>
            <a:r>
              <a:rPr sz="2650" b="0" spc="-10" dirty="0">
                <a:solidFill>
                  <a:srgbClr val="850038"/>
                </a:solidFill>
                <a:latin typeface="Montserrat Medium"/>
                <a:cs typeface="Montserrat Medium"/>
              </a:rPr>
              <a:t>prescriptions</a:t>
            </a:r>
            <a:endParaRPr sz="2650">
              <a:latin typeface="Montserrat Medium"/>
              <a:cs typeface="Montserrat Medium"/>
            </a:endParaRPr>
          </a:p>
          <a:p>
            <a:pPr marL="389255" indent="-376555">
              <a:lnSpc>
                <a:spcPts val="3165"/>
              </a:lnSpc>
              <a:buFont typeface="Arial"/>
              <a:buChar char="•"/>
              <a:tabLst>
                <a:tab pos="389255" algn="l"/>
              </a:tabLst>
            </a:pPr>
            <a:r>
              <a:rPr sz="2650" b="0" dirty="0">
                <a:solidFill>
                  <a:srgbClr val="850038"/>
                </a:solidFill>
                <a:latin typeface="Montserrat Medium"/>
                <a:cs typeface="Montserrat Medium"/>
              </a:rPr>
              <a:t>Eyeglasses</a:t>
            </a:r>
            <a:r>
              <a:rPr sz="2650" b="0" spc="-100" dirty="0">
                <a:solidFill>
                  <a:srgbClr val="850038"/>
                </a:solidFill>
                <a:latin typeface="Montserrat Medium"/>
                <a:cs typeface="Montserrat Medium"/>
              </a:rPr>
              <a:t> </a:t>
            </a:r>
            <a:r>
              <a:rPr sz="2650" b="0" dirty="0">
                <a:solidFill>
                  <a:srgbClr val="850038"/>
                </a:solidFill>
                <a:latin typeface="Montserrat Medium"/>
                <a:cs typeface="Montserrat Medium"/>
              </a:rPr>
              <a:t>(Rx</a:t>
            </a:r>
            <a:r>
              <a:rPr sz="2650" b="0" spc="-100" dirty="0">
                <a:solidFill>
                  <a:srgbClr val="850038"/>
                </a:solidFill>
                <a:latin typeface="Montserrat Medium"/>
                <a:cs typeface="Montserrat Medium"/>
              </a:rPr>
              <a:t> </a:t>
            </a:r>
            <a:r>
              <a:rPr sz="2650" b="0" dirty="0">
                <a:solidFill>
                  <a:srgbClr val="850038"/>
                </a:solidFill>
                <a:latin typeface="Montserrat Medium"/>
                <a:cs typeface="Montserrat Medium"/>
              </a:rPr>
              <a:t>and</a:t>
            </a:r>
            <a:r>
              <a:rPr sz="2650" b="0" spc="-90" dirty="0">
                <a:solidFill>
                  <a:srgbClr val="850038"/>
                </a:solidFill>
                <a:latin typeface="Montserrat Medium"/>
                <a:cs typeface="Montserrat Medium"/>
              </a:rPr>
              <a:t> </a:t>
            </a:r>
            <a:r>
              <a:rPr sz="2650" b="0" spc="-10" dirty="0">
                <a:solidFill>
                  <a:srgbClr val="850038"/>
                </a:solidFill>
                <a:latin typeface="Montserrat Medium"/>
                <a:cs typeface="Montserrat Medium"/>
              </a:rPr>
              <a:t>reading)*</a:t>
            </a:r>
            <a:endParaRPr sz="2650">
              <a:latin typeface="Montserrat Medium"/>
              <a:cs typeface="Montserrat Medium"/>
            </a:endParaRPr>
          </a:p>
          <a:p>
            <a:pPr marL="389255" indent="-376555">
              <a:lnSpc>
                <a:spcPts val="3165"/>
              </a:lnSpc>
              <a:buFont typeface="Arial"/>
              <a:buChar char="•"/>
              <a:tabLst>
                <a:tab pos="389255" algn="l"/>
              </a:tabLst>
            </a:pPr>
            <a:r>
              <a:rPr sz="2650" b="0" dirty="0">
                <a:solidFill>
                  <a:srgbClr val="850038"/>
                </a:solidFill>
                <a:latin typeface="Montserrat Medium"/>
                <a:cs typeface="Montserrat Medium"/>
              </a:rPr>
              <a:t>Fluoride</a:t>
            </a:r>
            <a:r>
              <a:rPr sz="2650" b="0" spc="-130" dirty="0">
                <a:solidFill>
                  <a:srgbClr val="850038"/>
                </a:solidFill>
                <a:latin typeface="Montserrat Medium"/>
                <a:cs typeface="Montserrat Medium"/>
              </a:rPr>
              <a:t> </a:t>
            </a:r>
            <a:r>
              <a:rPr sz="2650" b="0" spc="-10" dirty="0">
                <a:solidFill>
                  <a:srgbClr val="850038"/>
                </a:solidFill>
                <a:latin typeface="Montserrat Medium"/>
                <a:cs typeface="Montserrat Medium"/>
              </a:rPr>
              <a:t>treatments*</a:t>
            </a:r>
            <a:endParaRPr sz="2650">
              <a:latin typeface="Montserrat Medium"/>
              <a:cs typeface="Montserrat Medium"/>
            </a:endParaRPr>
          </a:p>
          <a:p>
            <a:pPr marL="389255" indent="-376555">
              <a:lnSpc>
                <a:spcPts val="3165"/>
              </a:lnSpc>
              <a:buFont typeface="Arial"/>
              <a:buChar char="•"/>
              <a:tabLst>
                <a:tab pos="389255" algn="l"/>
              </a:tabLst>
            </a:pPr>
            <a:r>
              <a:rPr sz="2650" b="0" dirty="0">
                <a:solidFill>
                  <a:srgbClr val="850038"/>
                </a:solidFill>
                <a:latin typeface="Montserrat Medium"/>
                <a:cs typeface="Montserrat Medium"/>
              </a:rPr>
              <a:t>Hearing</a:t>
            </a:r>
            <a:r>
              <a:rPr sz="2650" b="0" spc="-90" dirty="0">
                <a:solidFill>
                  <a:srgbClr val="850038"/>
                </a:solidFill>
                <a:latin typeface="Montserrat Medium"/>
                <a:cs typeface="Montserrat Medium"/>
              </a:rPr>
              <a:t> </a:t>
            </a:r>
            <a:r>
              <a:rPr sz="2650" b="0" dirty="0">
                <a:solidFill>
                  <a:srgbClr val="850038"/>
                </a:solidFill>
                <a:latin typeface="Montserrat Medium"/>
                <a:cs typeface="Montserrat Medium"/>
              </a:rPr>
              <a:t>aids</a:t>
            </a:r>
            <a:r>
              <a:rPr sz="2650" b="0" spc="-90" dirty="0">
                <a:solidFill>
                  <a:srgbClr val="850038"/>
                </a:solidFill>
                <a:latin typeface="Montserrat Medium"/>
                <a:cs typeface="Montserrat Medium"/>
              </a:rPr>
              <a:t> </a:t>
            </a:r>
            <a:r>
              <a:rPr sz="2650" b="0" dirty="0">
                <a:solidFill>
                  <a:srgbClr val="850038"/>
                </a:solidFill>
                <a:latin typeface="Montserrat Medium"/>
                <a:cs typeface="Montserrat Medium"/>
              </a:rPr>
              <a:t>and</a:t>
            </a:r>
            <a:r>
              <a:rPr sz="2650" b="0" spc="-75" dirty="0">
                <a:solidFill>
                  <a:srgbClr val="850038"/>
                </a:solidFill>
                <a:latin typeface="Montserrat Medium"/>
                <a:cs typeface="Montserrat Medium"/>
              </a:rPr>
              <a:t> </a:t>
            </a:r>
            <a:r>
              <a:rPr sz="2650" b="0" spc="-10" dirty="0">
                <a:solidFill>
                  <a:srgbClr val="850038"/>
                </a:solidFill>
                <a:latin typeface="Montserrat Medium"/>
                <a:cs typeface="Montserrat Medium"/>
              </a:rPr>
              <a:t>batteries</a:t>
            </a:r>
            <a:endParaRPr sz="2650">
              <a:latin typeface="Montserrat Medium"/>
              <a:cs typeface="Montserrat Medium"/>
            </a:endParaRPr>
          </a:p>
          <a:p>
            <a:pPr marL="389255" indent="-376555">
              <a:lnSpc>
                <a:spcPts val="3165"/>
              </a:lnSpc>
              <a:buFont typeface="Arial"/>
              <a:buChar char="•"/>
              <a:tabLst>
                <a:tab pos="389255" algn="l"/>
              </a:tabLst>
            </a:pPr>
            <a:r>
              <a:rPr sz="2650" b="0" dirty="0">
                <a:solidFill>
                  <a:srgbClr val="850038"/>
                </a:solidFill>
                <a:latin typeface="Montserrat Medium"/>
                <a:cs typeface="Montserrat Medium"/>
              </a:rPr>
              <a:t>Infertility</a:t>
            </a:r>
            <a:r>
              <a:rPr sz="2650" b="0" spc="-165" dirty="0">
                <a:solidFill>
                  <a:srgbClr val="850038"/>
                </a:solidFill>
                <a:latin typeface="Montserrat Medium"/>
                <a:cs typeface="Montserrat Medium"/>
              </a:rPr>
              <a:t> </a:t>
            </a:r>
            <a:r>
              <a:rPr sz="2650" b="0" spc="-10" dirty="0">
                <a:solidFill>
                  <a:srgbClr val="850038"/>
                </a:solidFill>
                <a:latin typeface="Montserrat Medium"/>
                <a:cs typeface="Montserrat Medium"/>
              </a:rPr>
              <a:t>treatment</a:t>
            </a:r>
            <a:endParaRPr sz="2650">
              <a:latin typeface="Montserrat Medium"/>
              <a:cs typeface="Montserrat Medium"/>
            </a:endParaRPr>
          </a:p>
          <a:p>
            <a:pPr marL="389255" indent="-376555">
              <a:lnSpc>
                <a:spcPts val="3165"/>
              </a:lnSpc>
              <a:buFont typeface="Arial"/>
              <a:buChar char="•"/>
              <a:tabLst>
                <a:tab pos="389255" algn="l"/>
              </a:tabLst>
            </a:pPr>
            <a:r>
              <a:rPr sz="2650" b="0" dirty="0">
                <a:solidFill>
                  <a:srgbClr val="850038"/>
                </a:solidFill>
                <a:latin typeface="Montserrat Medium"/>
                <a:cs typeface="Montserrat Medium"/>
              </a:rPr>
              <a:t>Inpatient</a:t>
            </a:r>
            <a:r>
              <a:rPr sz="2650" b="0" spc="-135" dirty="0">
                <a:solidFill>
                  <a:srgbClr val="850038"/>
                </a:solidFill>
                <a:latin typeface="Montserrat Medium"/>
                <a:cs typeface="Montserrat Medium"/>
              </a:rPr>
              <a:t> </a:t>
            </a:r>
            <a:r>
              <a:rPr sz="2650" b="0" spc="-10" dirty="0">
                <a:solidFill>
                  <a:srgbClr val="850038"/>
                </a:solidFill>
                <a:latin typeface="Montserrat Medium"/>
                <a:cs typeface="Montserrat Medium"/>
              </a:rPr>
              <a:t>alcoholism</a:t>
            </a:r>
            <a:r>
              <a:rPr sz="2650" b="0" spc="-130" dirty="0">
                <a:solidFill>
                  <a:srgbClr val="850038"/>
                </a:solidFill>
                <a:latin typeface="Montserrat Medium"/>
                <a:cs typeface="Montserrat Medium"/>
              </a:rPr>
              <a:t> </a:t>
            </a:r>
            <a:r>
              <a:rPr sz="2650" b="0" spc="-10" dirty="0">
                <a:solidFill>
                  <a:srgbClr val="850038"/>
                </a:solidFill>
                <a:latin typeface="Montserrat Medium"/>
                <a:cs typeface="Montserrat Medium"/>
              </a:rPr>
              <a:t>treatment</a:t>
            </a:r>
            <a:endParaRPr sz="2650">
              <a:latin typeface="Montserrat Medium"/>
              <a:cs typeface="Montserrat Medium"/>
            </a:endParaRPr>
          </a:p>
          <a:p>
            <a:pPr marL="389255" indent="-376555">
              <a:lnSpc>
                <a:spcPts val="3165"/>
              </a:lnSpc>
              <a:buFont typeface="Arial"/>
              <a:buChar char="•"/>
              <a:tabLst>
                <a:tab pos="389255" algn="l"/>
              </a:tabLst>
            </a:pPr>
            <a:r>
              <a:rPr sz="2650" b="0" spc="-10" dirty="0">
                <a:solidFill>
                  <a:srgbClr val="850038"/>
                </a:solidFill>
                <a:latin typeface="Montserrat Medium"/>
                <a:cs typeface="Montserrat Medium"/>
              </a:rPr>
              <a:t>Insulin</a:t>
            </a:r>
            <a:endParaRPr sz="2650">
              <a:latin typeface="Montserrat Medium"/>
              <a:cs typeface="Montserrat Medium"/>
            </a:endParaRPr>
          </a:p>
          <a:p>
            <a:pPr marL="389255" indent="-376555">
              <a:lnSpc>
                <a:spcPts val="3165"/>
              </a:lnSpc>
              <a:buFont typeface="Arial"/>
              <a:buChar char="•"/>
              <a:tabLst>
                <a:tab pos="389255" algn="l"/>
              </a:tabLst>
            </a:pPr>
            <a:r>
              <a:rPr sz="2650" b="0" dirty="0">
                <a:solidFill>
                  <a:srgbClr val="850038"/>
                </a:solidFill>
                <a:latin typeface="Montserrat Medium"/>
                <a:cs typeface="Montserrat Medium"/>
              </a:rPr>
              <a:t>Laboratory</a:t>
            </a:r>
            <a:r>
              <a:rPr sz="2650" b="0" spc="-170" dirty="0">
                <a:solidFill>
                  <a:srgbClr val="850038"/>
                </a:solidFill>
                <a:latin typeface="Montserrat Medium"/>
                <a:cs typeface="Montserrat Medium"/>
              </a:rPr>
              <a:t> </a:t>
            </a:r>
            <a:r>
              <a:rPr sz="2650" b="0" spc="-20" dirty="0">
                <a:solidFill>
                  <a:srgbClr val="850038"/>
                </a:solidFill>
                <a:latin typeface="Montserrat Medium"/>
                <a:cs typeface="Montserrat Medium"/>
              </a:rPr>
              <a:t>fees</a:t>
            </a:r>
            <a:endParaRPr sz="2650">
              <a:latin typeface="Montserrat Medium"/>
              <a:cs typeface="Montserrat Medium"/>
            </a:endParaRPr>
          </a:p>
          <a:p>
            <a:pPr marL="389255" indent="-376555">
              <a:lnSpc>
                <a:spcPts val="3165"/>
              </a:lnSpc>
              <a:buFont typeface="Arial"/>
              <a:buChar char="•"/>
              <a:tabLst>
                <a:tab pos="389255" algn="l"/>
              </a:tabLst>
            </a:pPr>
            <a:r>
              <a:rPr sz="2650" b="0" dirty="0">
                <a:solidFill>
                  <a:srgbClr val="850038"/>
                </a:solidFill>
                <a:latin typeface="Montserrat Medium"/>
                <a:cs typeface="Montserrat Medium"/>
              </a:rPr>
              <a:t>Laser</a:t>
            </a:r>
            <a:r>
              <a:rPr sz="2650" b="0" spc="-80" dirty="0">
                <a:solidFill>
                  <a:srgbClr val="850038"/>
                </a:solidFill>
                <a:latin typeface="Montserrat Medium"/>
                <a:cs typeface="Montserrat Medium"/>
              </a:rPr>
              <a:t> </a:t>
            </a:r>
            <a:r>
              <a:rPr sz="2650" b="0" dirty="0">
                <a:solidFill>
                  <a:srgbClr val="850038"/>
                </a:solidFill>
                <a:latin typeface="Montserrat Medium"/>
                <a:cs typeface="Montserrat Medium"/>
              </a:rPr>
              <a:t>eye</a:t>
            </a:r>
            <a:r>
              <a:rPr sz="2650" b="0" spc="-60" dirty="0">
                <a:solidFill>
                  <a:srgbClr val="850038"/>
                </a:solidFill>
                <a:latin typeface="Montserrat Medium"/>
                <a:cs typeface="Montserrat Medium"/>
              </a:rPr>
              <a:t> </a:t>
            </a:r>
            <a:r>
              <a:rPr sz="2650" b="0" spc="-10" dirty="0">
                <a:solidFill>
                  <a:srgbClr val="850038"/>
                </a:solidFill>
                <a:latin typeface="Montserrat Medium"/>
                <a:cs typeface="Montserrat Medium"/>
              </a:rPr>
              <a:t>surgery*</a:t>
            </a:r>
            <a:endParaRPr sz="2650">
              <a:latin typeface="Montserrat Medium"/>
              <a:cs typeface="Montserrat Medium"/>
            </a:endParaRPr>
          </a:p>
          <a:p>
            <a:pPr marL="389255" indent="-376555">
              <a:lnSpc>
                <a:spcPts val="3165"/>
              </a:lnSpc>
              <a:buFont typeface="Arial"/>
              <a:buChar char="•"/>
              <a:tabLst>
                <a:tab pos="389255" algn="l"/>
              </a:tabLst>
            </a:pPr>
            <a:r>
              <a:rPr sz="2650" b="0" dirty="0">
                <a:solidFill>
                  <a:srgbClr val="850038"/>
                </a:solidFill>
                <a:latin typeface="Montserrat Medium"/>
                <a:cs typeface="Montserrat Medium"/>
              </a:rPr>
              <a:t>Menstrual</a:t>
            </a:r>
            <a:r>
              <a:rPr sz="2650" b="0" spc="-130" dirty="0">
                <a:solidFill>
                  <a:srgbClr val="850038"/>
                </a:solidFill>
                <a:latin typeface="Montserrat Medium"/>
                <a:cs typeface="Montserrat Medium"/>
              </a:rPr>
              <a:t> </a:t>
            </a:r>
            <a:r>
              <a:rPr sz="2650" b="0" dirty="0">
                <a:solidFill>
                  <a:srgbClr val="850038"/>
                </a:solidFill>
                <a:latin typeface="Montserrat Medium"/>
                <a:cs typeface="Montserrat Medium"/>
              </a:rPr>
              <a:t>care</a:t>
            </a:r>
            <a:r>
              <a:rPr sz="2650" b="0" spc="-110" dirty="0">
                <a:solidFill>
                  <a:srgbClr val="850038"/>
                </a:solidFill>
                <a:latin typeface="Montserrat Medium"/>
                <a:cs typeface="Montserrat Medium"/>
              </a:rPr>
              <a:t> </a:t>
            </a:r>
            <a:r>
              <a:rPr sz="2650" b="0" spc="-10" dirty="0">
                <a:solidFill>
                  <a:srgbClr val="850038"/>
                </a:solidFill>
                <a:latin typeface="Montserrat Medium"/>
                <a:cs typeface="Montserrat Medium"/>
              </a:rPr>
              <a:t>products</a:t>
            </a:r>
            <a:endParaRPr sz="2650">
              <a:latin typeface="Montserrat Medium"/>
              <a:cs typeface="Montserrat Medium"/>
            </a:endParaRPr>
          </a:p>
          <a:p>
            <a:pPr marL="389255" indent="-376555">
              <a:lnSpc>
                <a:spcPts val="3165"/>
              </a:lnSpc>
              <a:buFont typeface="Arial"/>
              <a:buChar char="•"/>
              <a:tabLst>
                <a:tab pos="389255" algn="l"/>
              </a:tabLst>
            </a:pPr>
            <a:r>
              <a:rPr sz="2650" b="0" spc="-10" dirty="0">
                <a:solidFill>
                  <a:srgbClr val="850038"/>
                </a:solidFill>
                <a:latin typeface="Montserrat Medium"/>
                <a:cs typeface="Montserrat Medium"/>
              </a:rPr>
              <a:t>Orthodontics*</a:t>
            </a:r>
            <a:endParaRPr sz="2650">
              <a:latin typeface="Montserrat Medium"/>
              <a:cs typeface="Montserrat Medium"/>
            </a:endParaRPr>
          </a:p>
          <a:p>
            <a:pPr marL="389255" indent="-376555">
              <a:lnSpc>
                <a:spcPts val="3175"/>
              </a:lnSpc>
              <a:buFont typeface="Arial"/>
              <a:buChar char="•"/>
              <a:tabLst>
                <a:tab pos="389255" algn="l"/>
              </a:tabLst>
            </a:pPr>
            <a:r>
              <a:rPr sz="2650" b="0" dirty="0">
                <a:solidFill>
                  <a:srgbClr val="850038"/>
                </a:solidFill>
                <a:latin typeface="Montserrat Medium"/>
                <a:cs typeface="Montserrat Medium"/>
              </a:rPr>
              <a:t>Orthotic</a:t>
            </a:r>
            <a:r>
              <a:rPr sz="2650" b="0" spc="-140" dirty="0">
                <a:solidFill>
                  <a:srgbClr val="850038"/>
                </a:solidFill>
                <a:latin typeface="Montserrat Medium"/>
                <a:cs typeface="Montserrat Medium"/>
              </a:rPr>
              <a:t> </a:t>
            </a:r>
            <a:r>
              <a:rPr sz="2650" b="0" spc="-10" dirty="0">
                <a:solidFill>
                  <a:srgbClr val="850038"/>
                </a:solidFill>
                <a:latin typeface="Montserrat Medium"/>
                <a:cs typeface="Montserrat Medium"/>
              </a:rPr>
              <a:t>inserts</a:t>
            </a:r>
            <a:endParaRPr sz="2650">
              <a:latin typeface="Montserrat Medium"/>
              <a:cs typeface="Montserrat Medium"/>
            </a:endParaRPr>
          </a:p>
        </p:txBody>
      </p:sp>
      <p:sp>
        <p:nvSpPr>
          <p:cNvPr id="5" name="object 5"/>
          <p:cNvSpPr txBox="1"/>
          <p:nvPr/>
        </p:nvSpPr>
        <p:spPr>
          <a:xfrm>
            <a:off x="13018678" y="3102836"/>
            <a:ext cx="5590540" cy="3644900"/>
          </a:xfrm>
          <a:prstGeom prst="rect">
            <a:avLst/>
          </a:prstGeom>
        </p:spPr>
        <p:txBody>
          <a:bodyPr vert="horz" wrap="square" lIns="0" tIns="26034" rIns="0" bIns="0" rtlCol="0">
            <a:spAutoFit/>
          </a:bodyPr>
          <a:lstStyle/>
          <a:p>
            <a:pPr marL="389255" marR="5080" indent="-377190">
              <a:lnSpc>
                <a:spcPts val="3170"/>
              </a:lnSpc>
              <a:spcBef>
                <a:spcPts val="204"/>
              </a:spcBef>
              <a:buFont typeface="Arial"/>
              <a:buChar char="•"/>
              <a:tabLst>
                <a:tab pos="389255" algn="l"/>
              </a:tabLst>
            </a:pPr>
            <a:r>
              <a:rPr sz="2650" b="0" spc="-25" dirty="0">
                <a:solidFill>
                  <a:srgbClr val="850038"/>
                </a:solidFill>
                <a:latin typeface="Montserrat Medium"/>
                <a:cs typeface="Montserrat Medium"/>
              </a:rPr>
              <a:t>Over-the-</a:t>
            </a:r>
            <a:r>
              <a:rPr sz="2650" b="0" dirty="0">
                <a:solidFill>
                  <a:srgbClr val="850038"/>
                </a:solidFill>
                <a:latin typeface="Montserrat Medium"/>
                <a:cs typeface="Montserrat Medium"/>
              </a:rPr>
              <a:t>counter</a:t>
            </a:r>
            <a:r>
              <a:rPr sz="2650" b="0" spc="-60" dirty="0">
                <a:solidFill>
                  <a:srgbClr val="850038"/>
                </a:solidFill>
                <a:latin typeface="Montserrat Medium"/>
                <a:cs typeface="Montserrat Medium"/>
              </a:rPr>
              <a:t> </a:t>
            </a:r>
            <a:r>
              <a:rPr sz="2650" b="0" spc="-10" dirty="0">
                <a:solidFill>
                  <a:srgbClr val="850038"/>
                </a:solidFill>
                <a:latin typeface="Montserrat Medium"/>
                <a:cs typeface="Montserrat Medium"/>
              </a:rPr>
              <a:t>medications </a:t>
            </a:r>
            <a:r>
              <a:rPr sz="2650" b="0" dirty="0">
                <a:solidFill>
                  <a:srgbClr val="850038"/>
                </a:solidFill>
                <a:latin typeface="Montserrat Medium"/>
                <a:cs typeface="Montserrat Medium"/>
              </a:rPr>
              <a:t>without</a:t>
            </a:r>
            <a:r>
              <a:rPr sz="2650" b="0" spc="-95" dirty="0">
                <a:solidFill>
                  <a:srgbClr val="850038"/>
                </a:solidFill>
                <a:latin typeface="Montserrat Medium"/>
                <a:cs typeface="Montserrat Medium"/>
              </a:rPr>
              <a:t> </a:t>
            </a:r>
            <a:r>
              <a:rPr sz="2650" b="0" dirty="0">
                <a:solidFill>
                  <a:srgbClr val="850038"/>
                </a:solidFill>
                <a:latin typeface="Montserrat Medium"/>
                <a:cs typeface="Montserrat Medium"/>
              </a:rPr>
              <a:t>a</a:t>
            </a:r>
            <a:r>
              <a:rPr sz="2650" b="0" spc="-70" dirty="0">
                <a:solidFill>
                  <a:srgbClr val="850038"/>
                </a:solidFill>
                <a:latin typeface="Montserrat Medium"/>
                <a:cs typeface="Montserrat Medium"/>
              </a:rPr>
              <a:t> </a:t>
            </a:r>
            <a:r>
              <a:rPr sz="2650" b="0" spc="-10" dirty="0">
                <a:solidFill>
                  <a:srgbClr val="850038"/>
                </a:solidFill>
                <a:latin typeface="Montserrat Medium"/>
                <a:cs typeface="Montserrat Medium"/>
              </a:rPr>
              <a:t>prescription</a:t>
            </a:r>
            <a:endParaRPr sz="2650">
              <a:latin typeface="Montserrat Medium"/>
              <a:cs typeface="Montserrat Medium"/>
            </a:endParaRPr>
          </a:p>
          <a:p>
            <a:pPr marL="389255" indent="-376555">
              <a:lnSpc>
                <a:spcPts val="3050"/>
              </a:lnSpc>
              <a:buFont typeface="Arial"/>
              <a:buChar char="•"/>
              <a:tabLst>
                <a:tab pos="389255" algn="l"/>
              </a:tabLst>
            </a:pPr>
            <a:r>
              <a:rPr sz="2650" b="0" spc="-10" dirty="0">
                <a:solidFill>
                  <a:srgbClr val="850038"/>
                </a:solidFill>
                <a:latin typeface="Montserrat Medium"/>
                <a:cs typeface="Montserrat Medium"/>
              </a:rPr>
              <a:t>Prescription</a:t>
            </a:r>
            <a:r>
              <a:rPr sz="2650" b="0" spc="-75" dirty="0">
                <a:solidFill>
                  <a:srgbClr val="850038"/>
                </a:solidFill>
                <a:latin typeface="Montserrat Medium"/>
                <a:cs typeface="Montserrat Medium"/>
              </a:rPr>
              <a:t> </a:t>
            </a:r>
            <a:r>
              <a:rPr sz="2650" b="0" spc="-10" dirty="0">
                <a:solidFill>
                  <a:srgbClr val="850038"/>
                </a:solidFill>
                <a:latin typeface="Montserrat Medium"/>
                <a:cs typeface="Montserrat Medium"/>
              </a:rPr>
              <a:t>drugs</a:t>
            </a:r>
            <a:endParaRPr sz="2650">
              <a:latin typeface="Montserrat Medium"/>
              <a:cs typeface="Montserrat Medium"/>
            </a:endParaRPr>
          </a:p>
          <a:p>
            <a:pPr marL="389255" indent="-376555">
              <a:lnSpc>
                <a:spcPts val="3165"/>
              </a:lnSpc>
              <a:buFont typeface="Arial"/>
              <a:buChar char="•"/>
              <a:tabLst>
                <a:tab pos="389255" algn="l"/>
              </a:tabLst>
            </a:pPr>
            <a:r>
              <a:rPr sz="2650" b="0" dirty="0">
                <a:solidFill>
                  <a:srgbClr val="850038"/>
                </a:solidFill>
                <a:latin typeface="Montserrat Medium"/>
                <a:cs typeface="Montserrat Medium"/>
              </a:rPr>
              <a:t>Speech</a:t>
            </a:r>
            <a:r>
              <a:rPr sz="2650" b="0" spc="-125" dirty="0">
                <a:solidFill>
                  <a:srgbClr val="850038"/>
                </a:solidFill>
                <a:latin typeface="Montserrat Medium"/>
                <a:cs typeface="Montserrat Medium"/>
              </a:rPr>
              <a:t> </a:t>
            </a:r>
            <a:r>
              <a:rPr sz="2650" b="0" spc="-10" dirty="0">
                <a:solidFill>
                  <a:srgbClr val="850038"/>
                </a:solidFill>
                <a:latin typeface="Montserrat Medium"/>
                <a:cs typeface="Montserrat Medium"/>
              </a:rPr>
              <a:t>therapy</a:t>
            </a:r>
            <a:endParaRPr sz="2650">
              <a:latin typeface="Montserrat Medium"/>
              <a:cs typeface="Montserrat Medium"/>
            </a:endParaRPr>
          </a:p>
          <a:p>
            <a:pPr marL="389255" indent="-376555">
              <a:lnSpc>
                <a:spcPts val="3165"/>
              </a:lnSpc>
              <a:buFont typeface="Arial"/>
              <a:buChar char="•"/>
              <a:tabLst>
                <a:tab pos="389255" algn="l"/>
              </a:tabLst>
            </a:pPr>
            <a:r>
              <a:rPr sz="2650" b="0" dirty="0">
                <a:solidFill>
                  <a:srgbClr val="850038"/>
                </a:solidFill>
                <a:latin typeface="Montserrat Medium"/>
                <a:cs typeface="Montserrat Medium"/>
              </a:rPr>
              <a:t>Surgery,</a:t>
            </a:r>
            <a:r>
              <a:rPr sz="2650" b="0" spc="-145" dirty="0">
                <a:solidFill>
                  <a:srgbClr val="850038"/>
                </a:solidFill>
                <a:latin typeface="Montserrat Medium"/>
                <a:cs typeface="Montserrat Medium"/>
              </a:rPr>
              <a:t> </a:t>
            </a:r>
            <a:r>
              <a:rPr sz="2650" b="0" dirty="0">
                <a:solidFill>
                  <a:srgbClr val="850038"/>
                </a:solidFill>
                <a:latin typeface="Montserrat Medium"/>
                <a:cs typeface="Montserrat Medium"/>
              </a:rPr>
              <a:t>excluding</a:t>
            </a:r>
            <a:r>
              <a:rPr sz="2650" b="0" spc="-160" dirty="0">
                <a:solidFill>
                  <a:srgbClr val="850038"/>
                </a:solidFill>
                <a:latin typeface="Montserrat Medium"/>
                <a:cs typeface="Montserrat Medium"/>
              </a:rPr>
              <a:t> </a:t>
            </a:r>
            <a:r>
              <a:rPr sz="2650" b="0" spc="-10" dirty="0">
                <a:solidFill>
                  <a:srgbClr val="850038"/>
                </a:solidFill>
                <a:latin typeface="Montserrat Medium"/>
                <a:cs typeface="Montserrat Medium"/>
              </a:rPr>
              <a:t>cosmetic</a:t>
            </a:r>
            <a:endParaRPr sz="2650">
              <a:latin typeface="Montserrat Medium"/>
              <a:cs typeface="Montserrat Medium"/>
            </a:endParaRPr>
          </a:p>
          <a:p>
            <a:pPr marL="389255" indent="-376555">
              <a:lnSpc>
                <a:spcPts val="3165"/>
              </a:lnSpc>
              <a:buFont typeface="Arial"/>
              <a:buChar char="•"/>
              <a:tabLst>
                <a:tab pos="389255" algn="l"/>
              </a:tabLst>
            </a:pPr>
            <a:r>
              <a:rPr sz="2650" b="0" dirty="0">
                <a:solidFill>
                  <a:srgbClr val="850038"/>
                </a:solidFill>
                <a:latin typeface="Montserrat Medium"/>
                <a:cs typeface="Montserrat Medium"/>
              </a:rPr>
              <a:t>Telehealth</a:t>
            </a:r>
            <a:r>
              <a:rPr sz="2650" b="0" spc="-180" dirty="0">
                <a:solidFill>
                  <a:srgbClr val="850038"/>
                </a:solidFill>
                <a:latin typeface="Montserrat Medium"/>
                <a:cs typeface="Montserrat Medium"/>
              </a:rPr>
              <a:t> </a:t>
            </a:r>
            <a:r>
              <a:rPr sz="2650" b="0" spc="-10" dirty="0">
                <a:solidFill>
                  <a:srgbClr val="850038"/>
                </a:solidFill>
                <a:latin typeface="Montserrat Medium"/>
                <a:cs typeface="Montserrat Medium"/>
              </a:rPr>
              <a:t>visits</a:t>
            </a:r>
            <a:endParaRPr sz="2650">
              <a:latin typeface="Montserrat Medium"/>
              <a:cs typeface="Montserrat Medium"/>
            </a:endParaRPr>
          </a:p>
          <a:p>
            <a:pPr marL="389255" indent="-376555">
              <a:lnSpc>
                <a:spcPts val="3165"/>
              </a:lnSpc>
              <a:buFont typeface="Arial"/>
              <a:buChar char="•"/>
              <a:tabLst>
                <a:tab pos="389255" algn="l"/>
              </a:tabLst>
            </a:pPr>
            <a:r>
              <a:rPr sz="2650" b="0" spc="-10" dirty="0">
                <a:solidFill>
                  <a:srgbClr val="850038"/>
                </a:solidFill>
                <a:latin typeface="Montserrat Medium"/>
                <a:cs typeface="Montserrat Medium"/>
              </a:rPr>
              <a:t>Vasectomy</a:t>
            </a:r>
            <a:endParaRPr sz="2650">
              <a:latin typeface="Montserrat Medium"/>
              <a:cs typeface="Montserrat Medium"/>
            </a:endParaRPr>
          </a:p>
          <a:p>
            <a:pPr marL="389255" indent="-376555">
              <a:lnSpc>
                <a:spcPts val="3165"/>
              </a:lnSpc>
              <a:buFont typeface="Arial"/>
              <a:buChar char="•"/>
              <a:tabLst>
                <a:tab pos="389255" algn="l"/>
              </a:tabLst>
            </a:pPr>
            <a:r>
              <a:rPr sz="2650" b="0" dirty="0">
                <a:solidFill>
                  <a:srgbClr val="850038"/>
                </a:solidFill>
                <a:latin typeface="Montserrat Medium"/>
                <a:cs typeface="Montserrat Medium"/>
              </a:rPr>
              <a:t>Vision</a:t>
            </a:r>
            <a:r>
              <a:rPr sz="2650" b="0" spc="-105" dirty="0">
                <a:solidFill>
                  <a:srgbClr val="850038"/>
                </a:solidFill>
                <a:latin typeface="Montserrat Medium"/>
                <a:cs typeface="Montserrat Medium"/>
              </a:rPr>
              <a:t> </a:t>
            </a:r>
            <a:r>
              <a:rPr sz="2650" b="0" spc="-10" dirty="0">
                <a:solidFill>
                  <a:srgbClr val="850038"/>
                </a:solidFill>
                <a:latin typeface="Montserrat Medium"/>
                <a:cs typeface="Montserrat Medium"/>
              </a:rPr>
              <a:t>exam*</a:t>
            </a:r>
            <a:endParaRPr sz="2650">
              <a:latin typeface="Montserrat Medium"/>
              <a:cs typeface="Montserrat Medium"/>
            </a:endParaRPr>
          </a:p>
          <a:p>
            <a:pPr marL="389255" indent="-376555">
              <a:lnSpc>
                <a:spcPts val="3175"/>
              </a:lnSpc>
              <a:buFont typeface="Arial"/>
              <a:buChar char="•"/>
              <a:tabLst>
                <a:tab pos="389255" algn="l"/>
              </a:tabLst>
            </a:pPr>
            <a:r>
              <a:rPr sz="2650" b="0" dirty="0">
                <a:solidFill>
                  <a:srgbClr val="850038"/>
                </a:solidFill>
                <a:latin typeface="Montserrat Medium"/>
                <a:cs typeface="Montserrat Medium"/>
              </a:rPr>
              <a:t>Walker,</a:t>
            </a:r>
            <a:r>
              <a:rPr sz="2650" b="0" spc="-114" dirty="0">
                <a:solidFill>
                  <a:srgbClr val="850038"/>
                </a:solidFill>
                <a:latin typeface="Montserrat Medium"/>
                <a:cs typeface="Montserrat Medium"/>
              </a:rPr>
              <a:t> </a:t>
            </a:r>
            <a:r>
              <a:rPr sz="2650" b="0" dirty="0">
                <a:solidFill>
                  <a:srgbClr val="850038"/>
                </a:solidFill>
                <a:latin typeface="Montserrat Medium"/>
                <a:cs typeface="Montserrat Medium"/>
              </a:rPr>
              <a:t>cane,</a:t>
            </a:r>
            <a:r>
              <a:rPr sz="2650" b="0" spc="-95" dirty="0">
                <a:solidFill>
                  <a:srgbClr val="850038"/>
                </a:solidFill>
                <a:latin typeface="Montserrat Medium"/>
                <a:cs typeface="Montserrat Medium"/>
              </a:rPr>
              <a:t> </a:t>
            </a:r>
            <a:r>
              <a:rPr sz="2650" b="0" spc="-10" dirty="0">
                <a:solidFill>
                  <a:srgbClr val="850038"/>
                </a:solidFill>
                <a:latin typeface="Montserrat Medium"/>
                <a:cs typeface="Montserrat Medium"/>
              </a:rPr>
              <a:t>wheelchair</a:t>
            </a:r>
            <a:endParaRPr sz="2650">
              <a:latin typeface="Montserrat Medium"/>
              <a:cs typeface="Montserrat Medium"/>
            </a:endParaRPr>
          </a:p>
        </p:txBody>
      </p:sp>
      <p:sp>
        <p:nvSpPr>
          <p:cNvPr id="6" name="object 6"/>
          <p:cNvSpPr txBox="1"/>
          <p:nvPr/>
        </p:nvSpPr>
        <p:spPr>
          <a:xfrm>
            <a:off x="943381" y="2169787"/>
            <a:ext cx="6431280" cy="814705"/>
          </a:xfrm>
          <a:prstGeom prst="rect">
            <a:avLst/>
          </a:prstGeom>
        </p:spPr>
        <p:txBody>
          <a:bodyPr vert="horz" wrap="square" lIns="0" tIns="16510" rIns="0" bIns="0" rtlCol="0">
            <a:spAutoFit/>
          </a:bodyPr>
          <a:lstStyle/>
          <a:p>
            <a:pPr marL="12700">
              <a:lnSpc>
                <a:spcPct val="100000"/>
              </a:lnSpc>
              <a:spcBef>
                <a:spcPts val="130"/>
              </a:spcBef>
            </a:pPr>
            <a:r>
              <a:rPr sz="3600" b="0" spc="-25" dirty="0">
                <a:solidFill>
                  <a:srgbClr val="850038"/>
                </a:solidFill>
                <a:latin typeface="Montserrat Medium"/>
                <a:cs typeface="Montserrat Medium"/>
              </a:rPr>
              <a:t>Common</a:t>
            </a:r>
            <a:r>
              <a:rPr sz="3600" b="0" spc="-200" dirty="0">
                <a:solidFill>
                  <a:srgbClr val="850038"/>
                </a:solidFill>
                <a:latin typeface="Montserrat Medium"/>
                <a:cs typeface="Montserrat Medium"/>
              </a:rPr>
              <a:t> </a:t>
            </a:r>
            <a:r>
              <a:rPr sz="3600" b="0" dirty="0">
                <a:solidFill>
                  <a:srgbClr val="850038"/>
                </a:solidFill>
                <a:latin typeface="Montserrat Medium"/>
                <a:cs typeface="Montserrat Medium"/>
              </a:rPr>
              <a:t>Eligible</a:t>
            </a:r>
            <a:r>
              <a:rPr sz="3600" b="0" spc="-180" dirty="0">
                <a:solidFill>
                  <a:srgbClr val="850038"/>
                </a:solidFill>
                <a:latin typeface="Montserrat Medium"/>
                <a:cs typeface="Montserrat Medium"/>
              </a:rPr>
              <a:t> </a:t>
            </a:r>
            <a:r>
              <a:rPr sz="3600" b="0" spc="-10" dirty="0">
                <a:solidFill>
                  <a:srgbClr val="850038"/>
                </a:solidFill>
                <a:latin typeface="Montserrat Medium"/>
                <a:cs typeface="Montserrat Medium"/>
              </a:rPr>
              <a:t>Expenses:</a:t>
            </a:r>
            <a:endParaRPr sz="3600">
              <a:latin typeface="Montserrat Medium"/>
              <a:cs typeface="Montserrat Medium"/>
            </a:endParaRPr>
          </a:p>
          <a:p>
            <a:pPr marL="12700">
              <a:lnSpc>
                <a:spcPct val="100000"/>
              </a:lnSpc>
              <a:spcBef>
                <a:spcPts val="114"/>
              </a:spcBef>
            </a:pPr>
            <a:r>
              <a:rPr sz="1450" spc="-50" dirty="0">
                <a:latin typeface="Calibri"/>
                <a:cs typeface="Calibri"/>
              </a:rPr>
              <a:t>:</a:t>
            </a:r>
            <a:endParaRPr sz="1450">
              <a:latin typeface="Calibri"/>
              <a:cs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145" rIns="0" bIns="0" rtlCol="0">
            <a:spAutoFit/>
          </a:bodyPr>
          <a:lstStyle/>
          <a:p>
            <a:pPr marL="530225">
              <a:lnSpc>
                <a:spcPct val="100000"/>
              </a:lnSpc>
              <a:spcBef>
                <a:spcPts val="135"/>
              </a:spcBef>
            </a:pPr>
            <a:r>
              <a:rPr dirty="0"/>
              <a:t>Healthcare</a:t>
            </a:r>
            <a:r>
              <a:rPr spc="-55" dirty="0"/>
              <a:t> </a:t>
            </a:r>
            <a:r>
              <a:rPr dirty="0"/>
              <a:t>Flexible</a:t>
            </a:r>
            <a:r>
              <a:rPr spc="-20" dirty="0"/>
              <a:t> </a:t>
            </a:r>
            <a:r>
              <a:rPr dirty="0"/>
              <a:t>Spending</a:t>
            </a:r>
            <a:r>
              <a:rPr spc="-370" dirty="0"/>
              <a:t> </a:t>
            </a:r>
            <a:r>
              <a:rPr dirty="0"/>
              <a:t>Account</a:t>
            </a:r>
            <a:r>
              <a:rPr spc="-45" dirty="0"/>
              <a:t> </a:t>
            </a:r>
            <a:r>
              <a:rPr spc="-10" dirty="0"/>
              <a:t>(FSA)</a:t>
            </a:r>
          </a:p>
        </p:txBody>
      </p:sp>
      <p:sp>
        <p:nvSpPr>
          <p:cNvPr id="6" name="object 6"/>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spc="-20" dirty="0"/>
              <a:t>202</a:t>
            </a:r>
            <a:r>
              <a:rPr lang="en-US" spc="-20" dirty="0"/>
              <a:t>7</a:t>
            </a:r>
            <a:endParaRPr spc="-20" dirty="0"/>
          </a:p>
        </p:txBody>
      </p:sp>
      <p:sp>
        <p:nvSpPr>
          <p:cNvPr id="3" name="object 3"/>
          <p:cNvSpPr txBox="1"/>
          <p:nvPr/>
        </p:nvSpPr>
        <p:spPr>
          <a:xfrm>
            <a:off x="1037607" y="3391545"/>
            <a:ext cx="6278245" cy="4449445"/>
          </a:xfrm>
          <a:prstGeom prst="rect">
            <a:avLst/>
          </a:prstGeom>
        </p:spPr>
        <p:txBody>
          <a:bodyPr vert="horz" wrap="square" lIns="0" tIns="11430" rIns="0" bIns="0" rtlCol="0">
            <a:spAutoFit/>
          </a:bodyPr>
          <a:lstStyle/>
          <a:p>
            <a:pPr marL="483234" indent="-470534">
              <a:lnSpc>
                <a:spcPts val="3175"/>
              </a:lnSpc>
              <a:spcBef>
                <a:spcPts val="90"/>
              </a:spcBef>
              <a:buClr>
                <a:srgbClr val="000000"/>
              </a:buClr>
              <a:buSzPct val="54716"/>
              <a:buFont typeface="Arial"/>
              <a:buChar char="•"/>
              <a:tabLst>
                <a:tab pos="483234" algn="l"/>
              </a:tabLst>
            </a:pPr>
            <a:r>
              <a:rPr sz="2650" b="0" spc="-10" dirty="0">
                <a:solidFill>
                  <a:srgbClr val="850038"/>
                </a:solidFill>
                <a:latin typeface="Montserrat Medium"/>
                <a:cs typeface="Montserrat Medium"/>
              </a:rPr>
              <a:t>Aromatherapy</a:t>
            </a:r>
            <a:endParaRPr sz="2650">
              <a:latin typeface="Montserrat Medium"/>
              <a:cs typeface="Montserrat Medium"/>
            </a:endParaRPr>
          </a:p>
          <a:p>
            <a:pPr marL="483234" indent="-470534">
              <a:lnSpc>
                <a:spcPts val="3165"/>
              </a:lnSpc>
              <a:buClr>
                <a:srgbClr val="000000"/>
              </a:buClr>
              <a:buSzPct val="54716"/>
              <a:buFont typeface="Arial"/>
              <a:buChar char="•"/>
              <a:tabLst>
                <a:tab pos="483234" algn="l"/>
              </a:tabLst>
            </a:pPr>
            <a:r>
              <a:rPr sz="2650" b="0" dirty="0">
                <a:solidFill>
                  <a:srgbClr val="850038"/>
                </a:solidFill>
                <a:latin typeface="Montserrat Medium"/>
                <a:cs typeface="Montserrat Medium"/>
              </a:rPr>
              <a:t>Baby</a:t>
            </a:r>
            <a:r>
              <a:rPr sz="2650" b="0" spc="-75" dirty="0">
                <a:solidFill>
                  <a:srgbClr val="850038"/>
                </a:solidFill>
                <a:latin typeface="Montserrat Medium"/>
                <a:cs typeface="Montserrat Medium"/>
              </a:rPr>
              <a:t> </a:t>
            </a:r>
            <a:r>
              <a:rPr sz="2650" b="0" dirty="0">
                <a:solidFill>
                  <a:srgbClr val="850038"/>
                </a:solidFill>
                <a:latin typeface="Montserrat Medium"/>
                <a:cs typeface="Montserrat Medium"/>
              </a:rPr>
              <a:t>bottles</a:t>
            </a:r>
            <a:r>
              <a:rPr sz="2650" b="0" spc="-105" dirty="0">
                <a:solidFill>
                  <a:srgbClr val="850038"/>
                </a:solidFill>
                <a:latin typeface="Montserrat Medium"/>
                <a:cs typeface="Montserrat Medium"/>
              </a:rPr>
              <a:t> </a:t>
            </a:r>
            <a:r>
              <a:rPr sz="2650" b="0" dirty="0">
                <a:solidFill>
                  <a:srgbClr val="850038"/>
                </a:solidFill>
                <a:latin typeface="Montserrat Medium"/>
                <a:cs typeface="Montserrat Medium"/>
              </a:rPr>
              <a:t>and</a:t>
            </a:r>
            <a:r>
              <a:rPr sz="2650" b="0" spc="-70" dirty="0">
                <a:solidFill>
                  <a:srgbClr val="850038"/>
                </a:solidFill>
                <a:latin typeface="Montserrat Medium"/>
                <a:cs typeface="Montserrat Medium"/>
              </a:rPr>
              <a:t> </a:t>
            </a:r>
            <a:r>
              <a:rPr sz="2650" b="0" spc="-20" dirty="0">
                <a:solidFill>
                  <a:srgbClr val="850038"/>
                </a:solidFill>
                <a:latin typeface="Montserrat Medium"/>
                <a:cs typeface="Montserrat Medium"/>
              </a:rPr>
              <a:t>cups</a:t>
            </a:r>
            <a:endParaRPr sz="2650">
              <a:latin typeface="Montserrat Medium"/>
              <a:cs typeface="Montserrat Medium"/>
            </a:endParaRPr>
          </a:p>
          <a:p>
            <a:pPr marL="483234" indent="-470534">
              <a:lnSpc>
                <a:spcPts val="3165"/>
              </a:lnSpc>
              <a:buClr>
                <a:srgbClr val="000000"/>
              </a:buClr>
              <a:buSzPct val="54716"/>
              <a:buFont typeface="Arial"/>
              <a:buChar char="•"/>
              <a:tabLst>
                <a:tab pos="483234" algn="l"/>
              </a:tabLst>
            </a:pPr>
            <a:r>
              <a:rPr sz="2650" b="0" dirty="0">
                <a:solidFill>
                  <a:srgbClr val="850038"/>
                </a:solidFill>
                <a:latin typeface="Montserrat Medium"/>
                <a:cs typeface="Montserrat Medium"/>
              </a:rPr>
              <a:t>Baby</a:t>
            </a:r>
            <a:r>
              <a:rPr sz="2650" b="0" spc="-75" dirty="0">
                <a:solidFill>
                  <a:srgbClr val="850038"/>
                </a:solidFill>
                <a:latin typeface="Montserrat Medium"/>
                <a:cs typeface="Montserrat Medium"/>
              </a:rPr>
              <a:t> </a:t>
            </a:r>
            <a:r>
              <a:rPr sz="2650" b="0" spc="-25" dirty="0">
                <a:solidFill>
                  <a:srgbClr val="850038"/>
                </a:solidFill>
                <a:latin typeface="Montserrat Medium"/>
                <a:cs typeface="Montserrat Medium"/>
              </a:rPr>
              <a:t>oil</a:t>
            </a:r>
            <a:endParaRPr sz="2650">
              <a:latin typeface="Montserrat Medium"/>
              <a:cs typeface="Montserrat Medium"/>
            </a:endParaRPr>
          </a:p>
          <a:p>
            <a:pPr marL="483234" indent="-470534">
              <a:lnSpc>
                <a:spcPts val="3165"/>
              </a:lnSpc>
              <a:buClr>
                <a:srgbClr val="000000"/>
              </a:buClr>
              <a:buSzPct val="54716"/>
              <a:buFont typeface="Arial"/>
              <a:buChar char="•"/>
              <a:tabLst>
                <a:tab pos="483234" algn="l"/>
              </a:tabLst>
            </a:pPr>
            <a:r>
              <a:rPr sz="2650" b="0" dirty="0">
                <a:solidFill>
                  <a:srgbClr val="850038"/>
                </a:solidFill>
                <a:latin typeface="Montserrat Medium"/>
                <a:cs typeface="Montserrat Medium"/>
              </a:rPr>
              <a:t>Baby</a:t>
            </a:r>
            <a:r>
              <a:rPr sz="2650" b="0" spc="-75" dirty="0">
                <a:solidFill>
                  <a:srgbClr val="850038"/>
                </a:solidFill>
                <a:latin typeface="Montserrat Medium"/>
                <a:cs typeface="Montserrat Medium"/>
              </a:rPr>
              <a:t> </a:t>
            </a:r>
            <a:r>
              <a:rPr sz="2650" b="0" spc="-10" dirty="0">
                <a:solidFill>
                  <a:srgbClr val="850038"/>
                </a:solidFill>
                <a:latin typeface="Montserrat Medium"/>
                <a:cs typeface="Montserrat Medium"/>
              </a:rPr>
              <a:t>wipes</a:t>
            </a:r>
            <a:endParaRPr sz="2650">
              <a:latin typeface="Montserrat Medium"/>
              <a:cs typeface="Montserrat Medium"/>
            </a:endParaRPr>
          </a:p>
          <a:p>
            <a:pPr marL="483234" indent="-470534">
              <a:lnSpc>
                <a:spcPts val="3165"/>
              </a:lnSpc>
              <a:buClr>
                <a:srgbClr val="000000"/>
              </a:buClr>
              <a:buSzPct val="54716"/>
              <a:buFont typeface="Arial"/>
              <a:buChar char="•"/>
              <a:tabLst>
                <a:tab pos="483234" algn="l"/>
              </a:tabLst>
            </a:pPr>
            <a:r>
              <a:rPr sz="2650" b="0" dirty="0">
                <a:solidFill>
                  <a:srgbClr val="850038"/>
                </a:solidFill>
                <a:latin typeface="Montserrat Medium"/>
                <a:cs typeface="Montserrat Medium"/>
              </a:rPr>
              <a:t>Cosmetics</a:t>
            </a:r>
            <a:r>
              <a:rPr sz="2650" b="0" spc="-114" dirty="0">
                <a:solidFill>
                  <a:srgbClr val="850038"/>
                </a:solidFill>
                <a:latin typeface="Montserrat Medium"/>
                <a:cs typeface="Montserrat Medium"/>
              </a:rPr>
              <a:t> </a:t>
            </a:r>
            <a:r>
              <a:rPr sz="2650" b="0" dirty="0">
                <a:solidFill>
                  <a:srgbClr val="850038"/>
                </a:solidFill>
                <a:latin typeface="Montserrat Medium"/>
                <a:cs typeface="Montserrat Medium"/>
              </a:rPr>
              <a:t>and</a:t>
            </a:r>
            <a:r>
              <a:rPr sz="2650" b="0" spc="-90" dirty="0">
                <a:solidFill>
                  <a:srgbClr val="850038"/>
                </a:solidFill>
                <a:latin typeface="Montserrat Medium"/>
                <a:cs typeface="Montserrat Medium"/>
              </a:rPr>
              <a:t> </a:t>
            </a:r>
            <a:r>
              <a:rPr sz="2650" b="0" dirty="0">
                <a:solidFill>
                  <a:srgbClr val="850038"/>
                </a:solidFill>
                <a:latin typeface="Montserrat Medium"/>
                <a:cs typeface="Montserrat Medium"/>
              </a:rPr>
              <a:t>skin</a:t>
            </a:r>
            <a:r>
              <a:rPr sz="2650" b="0" spc="-105" dirty="0">
                <a:solidFill>
                  <a:srgbClr val="850038"/>
                </a:solidFill>
                <a:latin typeface="Montserrat Medium"/>
                <a:cs typeface="Montserrat Medium"/>
              </a:rPr>
              <a:t> </a:t>
            </a:r>
            <a:r>
              <a:rPr sz="2650" b="0" spc="-20" dirty="0">
                <a:solidFill>
                  <a:srgbClr val="850038"/>
                </a:solidFill>
                <a:latin typeface="Montserrat Medium"/>
                <a:cs typeface="Montserrat Medium"/>
              </a:rPr>
              <a:t>care</a:t>
            </a:r>
            <a:endParaRPr sz="2650">
              <a:latin typeface="Montserrat Medium"/>
              <a:cs typeface="Montserrat Medium"/>
            </a:endParaRPr>
          </a:p>
          <a:p>
            <a:pPr marL="483234" indent="-470534">
              <a:lnSpc>
                <a:spcPts val="3165"/>
              </a:lnSpc>
              <a:buClr>
                <a:srgbClr val="000000"/>
              </a:buClr>
              <a:buSzPct val="54716"/>
              <a:buFont typeface="Arial"/>
              <a:buChar char="•"/>
              <a:tabLst>
                <a:tab pos="483234" algn="l"/>
              </a:tabLst>
            </a:pPr>
            <a:r>
              <a:rPr sz="2650" b="0" dirty="0">
                <a:solidFill>
                  <a:srgbClr val="850038"/>
                </a:solidFill>
                <a:latin typeface="Montserrat Medium"/>
                <a:cs typeface="Montserrat Medium"/>
              </a:rPr>
              <a:t>Cosmetic</a:t>
            </a:r>
            <a:r>
              <a:rPr sz="2650" b="0" spc="-155" dirty="0">
                <a:solidFill>
                  <a:srgbClr val="850038"/>
                </a:solidFill>
                <a:latin typeface="Montserrat Medium"/>
                <a:cs typeface="Montserrat Medium"/>
              </a:rPr>
              <a:t> </a:t>
            </a:r>
            <a:r>
              <a:rPr sz="2650" b="0" spc="-10" dirty="0">
                <a:solidFill>
                  <a:srgbClr val="850038"/>
                </a:solidFill>
                <a:latin typeface="Montserrat Medium"/>
                <a:cs typeface="Montserrat Medium"/>
              </a:rPr>
              <a:t>surgery</a:t>
            </a:r>
            <a:endParaRPr sz="2650">
              <a:latin typeface="Montserrat Medium"/>
              <a:cs typeface="Montserrat Medium"/>
            </a:endParaRPr>
          </a:p>
          <a:p>
            <a:pPr marL="483234" indent="-470534">
              <a:lnSpc>
                <a:spcPts val="3165"/>
              </a:lnSpc>
              <a:buClr>
                <a:srgbClr val="000000"/>
              </a:buClr>
              <a:buSzPct val="54716"/>
              <a:buFont typeface="Arial"/>
              <a:buChar char="•"/>
              <a:tabLst>
                <a:tab pos="483234" algn="l"/>
              </a:tabLst>
            </a:pPr>
            <a:r>
              <a:rPr sz="2650" b="0" dirty="0">
                <a:solidFill>
                  <a:srgbClr val="850038"/>
                </a:solidFill>
                <a:latin typeface="Montserrat Medium"/>
                <a:cs typeface="Montserrat Medium"/>
              </a:rPr>
              <a:t>Cotton</a:t>
            </a:r>
            <a:r>
              <a:rPr sz="2650" b="0" spc="-120" dirty="0">
                <a:solidFill>
                  <a:srgbClr val="850038"/>
                </a:solidFill>
                <a:latin typeface="Montserrat Medium"/>
                <a:cs typeface="Montserrat Medium"/>
              </a:rPr>
              <a:t> </a:t>
            </a:r>
            <a:r>
              <a:rPr sz="2650" b="0" spc="-10" dirty="0">
                <a:solidFill>
                  <a:srgbClr val="850038"/>
                </a:solidFill>
                <a:latin typeface="Montserrat Medium"/>
                <a:cs typeface="Montserrat Medium"/>
              </a:rPr>
              <a:t>swabs</a:t>
            </a:r>
            <a:endParaRPr sz="2650">
              <a:latin typeface="Montserrat Medium"/>
              <a:cs typeface="Montserrat Medium"/>
            </a:endParaRPr>
          </a:p>
          <a:p>
            <a:pPr marL="483234" indent="-470534">
              <a:lnSpc>
                <a:spcPts val="3165"/>
              </a:lnSpc>
              <a:buClr>
                <a:srgbClr val="000000"/>
              </a:buClr>
              <a:buSzPct val="54716"/>
              <a:buFont typeface="Arial"/>
              <a:buChar char="•"/>
              <a:tabLst>
                <a:tab pos="483234" algn="l"/>
              </a:tabLst>
            </a:pPr>
            <a:r>
              <a:rPr sz="2650" b="0" dirty="0">
                <a:solidFill>
                  <a:srgbClr val="850038"/>
                </a:solidFill>
                <a:latin typeface="Montserrat Medium"/>
                <a:cs typeface="Montserrat Medium"/>
              </a:rPr>
              <a:t>Dental</a:t>
            </a:r>
            <a:r>
              <a:rPr sz="2650" b="0" spc="-125" dirty="0">
                <a:solidFill>
                  <a:srgbClr val="850038"/>
                </a:solidFill>
                <a:latin typeface="Montserrat Medium"/>
                <a:cs typeface="Montserrat Medium"/>
              </a:rPr>
              <a:t> </a:t>
            </a:r>
            <a:r>
              <a:rPr sz="2650" b="0" spc="-10" dirty="0">
                <a:solidFill>
                  <a:srgbClr val="850038"/>
                </a:solidFill>
                <a:latin typeface="Montserrat Medium"/>
                <a:cs typeface="Montserrat Medium"/>
              </a:rPr>
              <a:t>floss</a:t>
            </a:r>
            <a:endParaRPr sz="2650">
              <a:latin typeface="Montserrat Medium"/>
              <a:cs typeface="Montserrat Medium"/>
            </a:endParaRPr>
          </a:p>
          <a:p>
            <a:pPr marL="483234" indent="-470534">
              <a:lnSpc>
                <a:spcPts val="3165"/>
              </a:lnSpc>
              <a:buClr>
                <a:srgbClr val="000000"/>
              </a:buClr>
              <a:buSzPct val="54716"/>
              <a:buFont typeface="Arial"/>
              <a:buChar char="•"/>
              <a:tabLst>
                <a:tab pos="483234" algn="l"/>
              </a:tabLst>
            </a:pPr>
            <a:r>
              <a:rPr sz="2650" b="0" spc="-10" dirty="0">
                <a:solidFill>
                  <a:srgbClr val="850038"/>
                </a:solidFill>
                <a:latin typeface="Montserrat Medium"/>
                <a:cs typeface="Montserrat Medium"/>
              </a:rPr>
              <a:t>Deodorants</a:t>
            </a:r>
            <a:endParaRPr sz="2650">
              <a:latin typeface="Montserrat Medium"/>
              <a:cs typeface="Montserrat Medium"/>
            </a:endParaRPr>
          </a:p>
          <a:p>
            <a:pPr marL="483234" indent="-470534">
              <a:lnSpc>
                <a:spcPts val="3165"/>
              </a:lnSpc>
              <a:buClr>
                <a:srgbClr val="000000"/>
              </a:buClr>
              <a:buSzPct val="54716"/>
              <a:buFont typeface="Arial"/>
              <a:buChar char="•"/>
              <a:tabLst>
                <a:tab pos="483234" algn="l"/>
              </a:tabLst>
            </a:pPr>
            <a:r>
              <a:rPr sz="2650" b="0" dirty="0">
                <a:solidFill>
                  <a:srgbClr val="850038"/>
                </a:solidFill>
                <a:latin typeface="Montserrat Medium"/>
                <a:cs typeface="Montserrat Medium"/>
              </a:rPr>
              <a:t>Hair</a:t>
            </a:r>
            <a:r>
              <a:rPr sz="2650" b="0" spc="-95" dirty="0">
                <a:solidFill>
                  <a:srgbClr val="850038"/>
                </a:solidFill>
                <a:latin typeface="Montserrat Medium"/>
                <a:cs typeface="Montserrat Medium"/>
              </a:rPr>
              <a:t> </a:t>
            </a:r>
            <a:r>
              <a:rPr sz="2650" b="0" spc="-25" dirty="0">
                <a:solidFill>
                  <a:srgbClr val="850038"/>
                </a:solidFill>
                <a:latin typeface="Montserrat Medium"/>
                <a:cs typeface="Montserrat Medium"/>
              </a:rPr>
              <a:t>re-</a:t>
            </a:r>
            <a:r>
              <a:rPr sz="2650" b="0" dirty="0">
                <a:solidFill>
                  <a:srgbClr val="850038"/>
                </a:solidFill>
                <a:latin typeface="Montserrat Medium"/>
                <a:cs typeface="Montserrat Medium"/>
              </a:rPr>
              <a:t>growth</a:t>
            </a:r>
            <a:r>
              <a:rPr sz="2650" b="0" spc="-65" dirty="0">
                <a:solidFill>
                  <a:srgbClr val="850038"/>
                </a:solidFill>
                <a:latin typeface="Montserrat Medium"/>
                <a:cs typeface="Montserrat Medium"/>
              </a:rPr>
              <a:t> </a:t>
            </a:r>
            <a:r>
              <a:rPr sz="2650" b="0" dirty="0">
                <a:solidFill>
                  <a:srgbClr val="850038"/>
                </a:solidFill>
                <a:latin typeface="Montserrat Medium"/>
                <a:cs typeface="Montserrat Medium"/>
              </a:rPr>
              <a:t>supplies</a:t>
            </a:r>
            <a:r>
              <a:rPr sz="2650" b="0" spc="-95" dirty="0">
                <a:solidFill>
                  <a:srgbClr val="850038"/>
                </a:solidFill>
                <a:latin typeface="Montserrat Medium"/>
                <a:cs typeface="Montserrat Medium"/>
              </a:rPr>
              <a:t> </a:t>
            </a:r>
            <a:r>
              <a:rPr sz="2650" b="0" dirty="0">
                <a:solidFill>
                  <a:srgbClr val="850038"/>
                </a:solidFill>
                <a:latin typeface="Montserrat Medium"/>
                <a:cs typeface="Montserrat Medium"/>
              </a:rPr>
              <a:t>&amp;</a:t>
            </a:r>
            <a:r>
              <a:rPr sz="2650" b="0" spc="-70" dirty="0">
                <a:solidFill>
                  <a:srgbClr val="850038"/>
                </a:solidFill>
                <a:latin typeface="Montserrat Medium"/>
                <a:cs typeface="Montserrat Medium"/>
              </a:rPr>
              <a:t> </a:t>
            </a:r>
            <a:r>
              <a:rPr sz="2650" b="0" spc="-10" dirty="0">
                <a:solidFill>
                  <a:srgbClr val="850038"/>
                </a:solidFill>
                <a:latin typeface="Montserrat Medium"/>
                <a:cs typeface="Montserrat Medium"/>
              </a:rPr>
              <a:t>services</a:t>
            </a:r>
            <a:endParaRPr sz="2650">
              <a:latin typeface="Montserrat Medium"/>
              <a:cs typeface="Montserrat Medium"/>
            </a:endParaRPr>
          </a:p>
          <a:p>
            <a:pPr marL="483234" indent="-470534">
              <a:lnSpc>
                <a:spcPts val="3175"/>
              </a:lnSpc>
              <a:buClr>
                <a:srgbClr val="000000"/>
              </a:buClr>
              <a:buSzPct val="54716"/>
              <a:buFont typeface="Arial"/>
              <a:buChar char="•"/>
              <a:tabLst>
                <a:tab pos="483234" algn="l"/>
              </a:tabLst>
            </a:pPr>
            <a:r>
              <a:rPr sz="2650" b="0" dirty="0">
                <a:solidFill>
                  <a:srgbClr val="850038"/>
                </a:solidFill>
                <a:latin typeface="Montserrat Medium"/>
                <a:cs typeface="Montserrat Medium"/>
              </a:rPr>
              <a:t>Health</a:t>
            </a:r>
            <a:r>
              <a:rPr sz="2650" b="0" spc="-110" dirty="0">
                <a:solidFill>
                  <a:srgbClr val="850038"/>
                </a:solidFill>
                <a:latin typeface="Montserrat Medium"/>
                <a:cs typeface="Montserrat Medium"/>
              </a:rPr>
              <a:t> </a:t>
            </a:r>
            <a:r>
              <a:rPr sz="2650" b="0" dirty="0">
                <a:solidFill>
                  <a:srgbClr val="850038"/>
                </a:solidFill>
                <a:latin typeface="Montserrat Medium"/>
                <a:cs typeface="Montserrat Medium"/>
              </a:rPr>
              <a:t>club</a:t>
            </a:r>
            <a:r>
              <a:rPr sz="2650" b="0" spc="-90" dirty="0">
                <a:solidFill>
                  <a:srgbClr val="850038"/>
                </a:solidFill>
                <a:latin typeface="Montserrat Medium"/>
                <a:cs typeface="Montserrat Medium"/>
              </a:rPr>
              <a:t> </a:t>
            </a:r>
            <a:r>
              <a:rPr sz="2650" b="0" spc="-10" dirty="0">
                <a:solidFill>
                  <a:srgbClr val="850038"/>
                </a:solidFill>
                <a:latin typeface="Montserrat Medium"/>
                <a:cs typeface="Montserrat Medium"/>
              </a:rPr>
              <a:t>membership</a:t>
            </a:r>
            <a:r>
              <a:rPr sz="2650" b="0" spc="-85" dirty="0">
                <a:solidFill>
                  <a:srgbClr val="850038"/>
                </a:solidFill>
                <a:latin typeface="Montserrat Medium"/>
                <a:cs typeface="Montserrat Medium"/>
              </a:rPr>
              <a:t> </a:t>
            </a:r>
            <a:r>
              <a:rPr sz="2650" b="0" spc="-20" dirty="0">
                <a:solidFill>
                  <a:srgbClr val="850038"/>
                </a:solidFill>
                <a:latin typeface="Montserrat Medium"/>
                <a:cs typeface="Montserrat Medium"/>
              </a:rPr>
              <a:t>dues</a:t>
            </a:r>
            <a:endParaRPr sz="2650">
              <a:latin typeface="Montserrat Medium"/>
              <a:cs typeface="Montserrat Medium"/>
            </a:endParaRPr>
          </a:p>
        </p:txBody>
      </p:sp>
      <p:sp>
        <p:nvSpPr>
          <p:cNvPr id="4" name="object 4"/>
          <p:cNvSpPr txBox="1"/>
          <p:nvPr/>
        </p:nvSpPr>
        <p:spPr>
          <a:xfrm>
            <a:off x="7879894" y="3391545"/>
            <a:ext cx="4953635" cy="2439035"/>
          </a:xfrm>
          <a:prstGeom prst="rect">
            <a:avLst/>
          </a:prstGeom>
        </p:spPr>
        <p:txBody>
          <a:bodyPr vert="horz" wrap="square" lIns="0" tIns="11430" rIns="0" bIns="0" rtlCol="0">
            <a:spAutoFit/>
          </a:bodyPr>
          <a:lstStyle/>
          <a:p>
            <a:pPr marL="483234" indent="-470534">
              <a:lnSpc>
                <a:spcPts val="3175"/>
              </a:lnSpc>
              <a:spcBef>
                <a:spcPts val="90"/>
              </a:spcBef>
              <a:buClr>
                <a:srgbClr val="000000"/>
              </a:buClr>
              <a:buSzPct val="54716"/>
              <a:buFont typeface="Arial"/>
              <a:buChar char="•"/>
              <a:tabLst>
                <a:tab pos="483234" algn="l"/>
              </a:tabLst>
            </a:pPr>
            <a:r>
              <a:rPr sz="2650" b="0" spc="-10" dirty="0">
                <a:solidFill>
                  <a:srgbClr val="850038"/>
                </a:solidFill>
                <a:latin typeface="Montserrat Medium"/>
                <a:cs typeface="Montserrat Medium"/>
              </a:rPr>
              <a:t>Humidifier</a:t>
            </a:r>
            <a:endParaRPr sz="2650">
              <a:latin typeface="Montserrat Medium"/>
              <a:cs typeface="Montserrat Medium"/>
            </a:endParaRPr>
          </a:p>
          <a:p>
            <a:pPr marL="483234" indent="-470534">
              <a:lnSpc>
                <a:spcPts val="3165"/>
              </a:lnSpc>
              <a:buClr>
                <a:srgbClr val="000000"/>
              </a:buClr>
              <a:buSzPct val="54716"/>
              <a:buFont typeface="Arial"/>
              <a:buChar char="•"/>
              <a:tabLst>
                <a:tab pos="483234" algn="l"/>
              </a:tabLst>
            </a:pPr>
            <a:r>
              <a:rPr sz="2650" b="0" spc="-10" dirty="0">
                <a:solidFill>
                  <a:srgbClr val="850038"/>
                </a:solidFill>
                <a:latin typeface="Montserrat Medium"/>
                <a:cs typeface="Montserrat Medium"/>
              </a:rPr>
              <a:t>Lotion</a:t>
            </a:r>
            <a:endParaRPr sz="2650">
              <a:latin typeface="Montserrat Medium"/>
              <a:cs typeface="Montserrat Medium"/>
            </a:endParaRPr>
          </a:p>
          <a:p>
            <a:pPr marL="483234" indent="-470534">
              <a:lnSpc>
                <a:spcPts val="3165"/>
              </a:lnSpc>
              <a:buClr>
                <a:srgbClr val="000000"/>
              </a:buClr>
              <a:buSzPct val="54716"/>
              <a:buFont typeface="Arial"/>
              <a:buChar char="•"/>
              <a:tabLst>
                <a:tab pos="483234" algn="l"/>
              </a:tabLst>
            </a:pPr>
            <a:r>
              <a:rPr sz="2650" b="0" spc="-25" dirty="0">
                <a:solidFill>
                  <a:srgbClr val="850038"/>
                </a:solidFill>
                <a:latin typeface="Montserrat Medium"/>
                <a:cs typeface="Montserrat Medium"/>
              </a:rPr>
              <a:t>Low-</a:t>
            </a:r>
            <a:r>
              <a:rPr sz="2650" b="0" dirty="0">
                <a:solidFill>
                  <a:srgbClr val="850038"/>
                </a:solidFill>
                <a:latin typeface="Montserrat Medium"/>
                <a:cs typeface="Montserrat Medium"/>
              </a:rPr>
              <a:t>calorie</a:t>
            </a:r>
            <a:r>
              <a:rPr sz="2650" b="0" spc="-100" dirty="0">
                <a:solidFill>
                  <a:srgbClr val="850038"/>
                </a:solidFill>
                <a:latin typeface="Montserrat Medium"/>
                <a:cs typeface="Montserrat Medium"/>
              </a:rPr>
              <a:t> </a:t>
            </a:r>
            <a:r>
              <a:rPr sz="2650" b="0" spc="-10" dirty="0">
                <a:solidFill>
                  <a:srgbClr val="850038"/>
                </a:solidFill>
                <a:latin typeface="Montserrat Medium"/>
                <a:cs typeface="Montserrat Medium"/>
              </a:rPr>
              <a:t>foods</a:t>
            </a:r>
            <a:endParaRPr sz="2650">
              <a:latin typeface="Montserrat Medium"/>
              <a:cs typeface="Montserrat Medium"/>
            </a:endParaRPr>
          </a:p>
          <a:p>
            <a:pPr marL="483234" indent="-470534">
              <a:lnSpc>
                <a:spcPts val="3165"/>
              </a:lnSpc>
              <a:buClr>
                <a:srgbClr val="000000"/>
              </a:buClr>
              <a:buSzPct val="54716"/>
              <a:buFont typeface="Arial"/>
              <a:buChar char="•"/>
              <a:tabLst>
                <a:tab pos="483234" algn="l"/>
              </a:tabLst>
            </a:pPr>
            <a:r>
              <a:rPr sz="2650" b="0" spc="-10" dirty="0">
                <a:solidFill>
                  <a:srgbClr val="850038"/>
                </a:solidFill>
                <a:latin typeface="Montserrat Medium"/>
                <a:cs typeface="Montserrat Medium"/>
              </a:rPr>
              <a:t>Mouthwash</a:t>
            </a:r>
            <a:endParaRPr sz="2650">
              <a:latin typeface="Montserrat Medium"/>
              <a:cs typeface="Montserrat Medium"/>
            </a:endParaRPr>
          </a:p>
          <a:p>
            <a:pPr marL="483234" indent="-470534">
              <a:lnSpc>
                <a:spcPts val="3165"/>
              </a:lnSpc>
              <a:buClr>
                <a:srgbClr val="000000"/>
              </a:buClr>
              <a:buSzPct val="54716"/>
              <a:buFont typeface="Arial"/>
              <a:buChar char="•"/>
              <a:tabLst>
                <a:tab pos="483234" algn="l"/>
              </a:tabLst>
            </a:pPr>
            <a:r>
              <a:rPr sz="2650" b="0" dirty="0">
                <a:solidFill>
                  <a:srgbClr val="850038"/>
                </a:solidFill>
                <a:latin typeface="Montserrat Medium"/>
                <a:cs typeface="Montserrat Medium"/>
              </a:rPr>
              <a:t>Petroleum</a:t>
            </a:r>
            <a:r>
              <a:rPr sz="2650" b="0" spc="-150" dirty="0">
                <a:solidFill>
                  <a:srgbClr val="850038"/>
                </a:solidFill>
                <a:latin typeface="Montserrat Medium"/>
                <a:cs typeface="Montserrat Medium"/>
              </a:rPr>
              <a:t> </a:t>
            </a:r>
            <a:r>
              <a:rPr sz="2650" b="0" spc="-10" dirty="0">
                <a:solidFill>
                  <a:srgbClr val="850038"/>
                </a:solidFill>
                <a:latin typeface="Montserrat Medium"/>
                <a:cs typeface="Montserrat Medium"/>
              </a:rPr>
              <a:t>jelly</a:t>
            </a:r>
            <a:endParaRPr sz="2650">
              <a:latin typeface="Montserrat Medium"/>
              <a:cs typeface="Montserrat Medium"/>
            </a:endParaRPr>
          </a:p>
          <a:p>
            <a:pPr marL="483234" indent="-470534">
              <a:lnSpc>
                <a:spcPts val="3175"/>
              </a:lnSpc>
              <a:buClr>
                <a:srgbClr val="000000"/>
              </a:buClr>
              <a:buSzPct val="54716"/>
              <a:buFont typeface="Arial"/>
              <a:buChar char="•"/>
              <a:tabLst>
                <a:tab pos="483234" algn="l"/>
              </a:tabLst>
            </a:pPr>
            <a:r>
              <a:rPr sz="2650" b="0" dirty="0">
                <a:solidFill>
                  <a:srgbClr val="850038"/>
                </a:solidFill>
                <a:latin typeface="Montserrat Medium"/>
                <a:cs typeface="Montserrat Medium"/>
              </a:rPr>
              <a:t>Shampoo</a:t>
            </a:r>
            <a:r>
              <a:rPr sz="2650" b="0" spc="-110" dirty="0">
                <a:solidFill>
                  <a:srgbClr val="850038"/>
                </a:solidFill>
                <a:latin typeface="Montserrat Medium"/>
                <a:cs typeface="Montserrat Medium"/>
              </a:rPr>
              <a:t> </a:t>
            </a:r>
            <a:r>
              <a:rPr sz="2650" b="0" dirty="0">
                <a:solidFill>
                  <a:srgbClr val="850038"/>
                </a:solidFill>
                <a:latin typeface="Montserrat Medium"/>
                <a:cs typeface="Montserrat Medium"/>
              </a:rPr>
              <a:t>and</a:t>
            </a:r>
            <a:r>
              <a:rPr sz="2650" b="0" spc="-95" dirty="0">
                <a:solidFill>
                  <a:srgbClr val="850038"/>
                </a:solidFill>
                <a:latin typeface="Montserrat Medium"/>
                <a:cs typeface="Montserrat Medium"/>
              </a:rPr>
              <a:t> </a:t>
            </a:r>
            <a:r>
              <a:rPr sz="2650" b="0" spc="-10" dirty="0">
                <a:solidFill>
                  <a:srgbClr val="850038"/>
                </a:solidFill>
                <a:latin typeface="Montserrat Medium"/>
                <a:cs typeface="Montserrat Medium"/>
              </a:rPr>
              <a:t>conditioner</a:t>
            </a:r>
            <a:endParaRPr sz="2650">
              <a:latin typeface="Montserrat Medium"/>
              <a:cs typeface="Montserrat Medium"/>
            </a:endParaRPr>
          </a:p>
        </p:txBody>
      </p:sp>
      <p:sp>
        <p:nvSpPr>
          <p:cNvPr id="5" name="object 5"/>
          <p:cNvSpPr txBox="1"/>
          <p:nvPr/>
        </p:nvSpPr>
        <p:spPr>
          <a:xfrm>
            <a:off x="943381" y="2269311"/>
            <a:ext cx="6854190" cy="815340"/>
          </a:xfrm>
          <a:prstGeom prst="rect">
            <a:avLst/>
          </a:prstGeom>
        </p:spPr>
        <p:txBody>
          <a:bodyPr vert="horz" wrap="square" lIns="0" tIns="16510" rIns="0" bIns="0" rtlCol="0">
            <a:spAutoFit/>
          </a:bodyPr>
          <a:lstStyle/>
          <a:p>
            <a:pPr marL="12700">
              <a:lnSpc>
                <a:spcPct val="100000"/>
              </a:lnSpc>
              <a:spcBef>
                <a:spcPts val="130"/>
              </a:spcBef>
            </a:pPr>
            <a:r>
              <a:rPr sz="3600" b="0" spc="-10" dirty="0">
                <a:solidFill>
                  <a:srgbClr val="850038"/>
                </a:solidFill>
                <a:latin typeface="Montserrat Medium"/>
                <a:cs typeface="Montserrat Medium"/>
              </a:rPr>
              <a:t>Common</a:t>
            </a:r>
            <a:r>
              <a:rPr sz="3600" b="0" spc="-190" dirty="0">
                <a:solidFill>
                  <a:srgbClr val="850038"/>
                </a:solidFill>
                <a:latin typeface="Montserrat Medium"/>
                <a:cs typeface="Montserrat Medium"/>
              </a:rPr>
              <a:t> </a:t>
            </a:r>
            <a:r>
              <a:rPr sz="3600" b="0" dirty="0">
                <a:solidFill>
                  <a:srgbClr val="850038"/>
                </a:solidFill>
                <a:latin typeface="Montserrat Medium"/>
                <a:cs typeface="Montserrat Medium"/>
              </a:rPr>
              <a:t>Ineligible</a:t>
            </a:r>
            <a:r>
              <a:rPr sz="3600" b="0" spc="-170" dirty="0">
                <a:solidFill>
                  <a:srgbClr val="850038"/>
                </a:solidFill>
                <a:latin typeface="Montserrat Medium"/>
                <a:cs typeface="Montserrat Medium"/>
              </a:rPr>
              <a:t> </a:t>
            </a:r>
            <a:r>
              <a:rPr sz="3600" b="0" spc="-10" dirty="0">
                <a:solidFill>
                  <a:srgbClr val="850038"/>
                </a:solidFill>
                <a:latin typeface="Montserrat Medium"/>
                <a:cs typeface="Montserrat Medium"/>
              </a:rPr>
              <a:t>Expenses:</a:t>
            </a:r>
            <a:endParaRPr sz="3600">
              <a:latin typeface="Montserrat Medium"/>
              <a:cs typeface="Montserrat Medium"/>
            </a:endParaRPr>
          </a:p>
          <a:p>
            <a:pPr marL="12700">
              <a:lnSpc>
                <a:spcPct val="100000"/>
              </a:lnSpc>
              <a:spcBef>
                <a:spcPts val="120"/>
              </a:spcBef>
            </a:pPr>
            <a:r>
              <a:rPr sz="1450" spc="-50" dirty="0">
                <a:latin typeface="Calibri"/>
                <a:cs typeface="Calibri"/>
              </a:rPr>
              <a:t>:</a:t>
            </a:r>
            <a:endParaRPr sz="1450">
              <a:latin typeface="Calibri"/>
              <a:cs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10828" y="4146088"/>
            <a:ext cx="14373225" cy="2237105"/>
          </a:xfrm>
          <a:prstGeom prst="rect">
            <a:avLst/>
          </a:prstGeom>
        </p:spPr>
        <p:txBody>
          <a:bodyPr vert="horz" wrap="square" lIns="0" tIns="12700" rIns="0" bIns="0" rtlCol="0">
            <a:spAutoFit/>
          </a:bodyPr>
          <a:lstStyle/>
          <a:p>
            <a:pPr marL="4189729" marR="5080" indent="-4177665">
              <a:lnSpc>
                <a:spcPct val="100000"/>
              </a:lnSpc>
              <a:spcBef>
                <a:spcPts val="100"/>
              </a:spcBef>
            </a:pPr>
            <a:r>
              <a:rPr sz="7250" dirty="0"/>
              <a:t>Dependent</a:t>
            </a:r>
            <a:r>
              <a:rPr sz="7250" spc="-175" dirty="0"/>
              <a:t> </a:t>
            </a:r>
            <a:r>
              <a:rPr sz="7250" dirty="0"/>
              <a:t>Care</a:t>
            </a:r>
            <a:r>
              <a:rPr sz="7250" spc="-215" dirty="0"/>
              <a:t> </a:t>
            </a:r>
            <a:r>
              <a:rPr sz="7250" dirty="0"/>
              <a:t>Flexible</a:t>
            </a:r>
            <a:r>
              <a:rPr sz="7250" spc="-215" dirty="0"/>
              <a:t> </a:t>
            </a:r>
            <a:r>
              <a:rPr sz="7250" spc="-10" dirty="0"/>
              <a:t>Spending </a:t>
            </a:r>
            <a:r>
              <a:rPr sz="7250" dirty="0"/>
              <a:t>Account</a:t>
            </a:r>
            <a:r>
              <a:rPr sz="7250" spc="-260" dirty="0"/>
              <a:t> </a:t>
            </a:r>
            <a:r>
              <a:rPr sz="7250" spc="-10" dirty="0"/>
              <a:t>(FSA)</a:t>
            </a:r>
            <a:endParaRPr sz="725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145" rIns="0" bIns="0" rtlCol="0">
            <a:spAutoFit/>
          </a:bodyPr>
          <a:lstStyle/>
          <a:p>
            <a:pPr marL="320675">
              <a:lnSpc>
                <a:spcPct val="100000"/>
              </a:lnSpc>
              <a:spcBef>
                <a:spcPts val="135"/>
              </a:spcBef>
            </a:pPr>
            <a:r>
              <a:rPr dirty="0"/>
              <a:t>Dependent</a:t>
            </a:r>
            <a:r>
              <a:rPr spc="-40" dirty="0"/>
              <a:t> </a:t>
            </a:r>
            <a:r>
              <a:rPr dirty="0"/>
              <a:t>Care</a:t>
            </a:r>
            <a:r>
              <a:rPr spc="-10" dirty="0"/>
              <a:t> </a:t>
            </a:r>
            <a:r>
              <a:rPr dirty="0"/>
              <a:t>Flexible</a:t>
            </a:r>
            <a:r>
              <a:rPr spc="-25" dirty="0"/>
              <a:t> </a:t>
            </a:r>
            <a:r>
              <a:rPr dirty="0"/>
              <a:t>Spending</a:t>
            </a:r>
            <a:r>
              <a:rPr spc="-355" dirty="0"/>
              <a:t> </a:t>
            </a:r>
            <a:r>
              <a:rPr dirty="0"/>
              <a:t>Account</a:t>
            </a:r>
            <a:r>
              <a:rPr spc="-30" dirty="0"/>
              <a:t> </a:t>
            </a:r>
            <a:r>
              <a:rPr spc="-10" dirty="0"/>
              <a:t>(FSA)</a:t>
            </a: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spc="-20" dirty="0"/>
              <a:t>202</a:t>
            </a:r>
            <a:r>
              <a:rPr lang="en-US" spc="-20" dirty="0"/>
              <a:t>7</a:t>
            </a:r>
            <a:endParaRPr spc="-20" dirty="0"/>
          </a:p>
        </p:txBody>
      </p:sp>
      <p:sp>
        <p:nvSpPr>
          <p:cNvPr id="3" name="object 3"/>
          <p:cNvSpPr txBox="1"/>
          <p:nvPr/>
        </p:nvSpPr>
        <p:spPr>
          <a:xfrm>
            <a:off x="915490" y="2066579"/>
            <a:ext cx="18033365" cy="6358255"/>
          </a:xfrm>
          <a:prstGeom prst="rect">
            <a:avLst/>
          </a:prstGeom>
        </p:spPr>
        <p:txBody>
          <a:bodyPr vert="horz" wrap="square" lIns="0" tIns="12065" rIns="0" bIns="0" rtlCol="0">
            <a:spAutoFit/>
          </a:bodyPr>
          <a:lstStyle/>
          <a:p>
            <a:pPr marL="295275" marR="5080" indent="-283210">
              <a:lnSpc>
                <a:spcPct val="150600"/>
              </a:lnSpc>
              <a:spcBef>
                <a:spcPts val="95"/>
              </a:spcBef>
              <a:buClr>
                <a:srgbClr val="000000"/>
              </a:buClr>
              <a:buSzPct val="63043"/>
              <a:buFont typeface="Arial"/>
              <a:buChar char="•"/>
              <a:tabLst>
                <a:tab pos="295275" algn="l"/>
              </a:tabLst>
            </a:pPr>
            <a:r>
              <a:rPr sz="2300" b="0" dirty="0">
                <a:solidFill>
                  <a:srgbClr val="850038"/>
                </a:solidFill>
                <a:latin typeface="Montserrat Medium"/>
                <a:cs typeface="Montserrat Medium"/>
              </a:rPr>
              <a:t>A</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dependent</a:t>
            </a:r>
            <a:r>
              <a:rPr sz="2300" b="0" spc="15" dirty="0">
                <a:solidFill>
                  <a:srgbClr val="850038"/>
                </a:solidFill>
                <a:latin typeface="Montserrat Medium"/>
                <a:cs typeface="Montserrat Medium"/>
              </a:rPr>
              <a:t> </a:t>
            </a:r>
            <a:r>
              <a:rPr sz="2300" b="0" dirty="0">
                <a:solidFill>
                  <a:srgbClr val="850038"/>
                </a:solidFill>
                <a:latin typeface="Montserrat Medium"/>
                <a:cs typeface="Montserrat Medium"/>
              </a:rPr>
              <a:t>care</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flexible</a:t>
            </a:r>
            <a:r>
              <a:rPr sz="2300" b="0" spc="-15" dirty="0">
                <a:solidFill>
                  <a:srgbClr val="850038"/>
                </a:solidFill>
                <a:latin typeface="Montserrat Medium"/>
                <a:cs typeface="Montserrat Medium"/>
              </a:rPr>
              <a:t> </a:t>
            </a:r>
            <a:r>
              <a:rPr sz="2300" b="0" dirty="0">
                <a:solidFill>
                  <a:srgbClr val="850038"/>
                </a:solidFill>
                <a:latin typeface="Montserrat Medium"/>
                <a:cs typeface="Montserrat Medium"/>
              </a:rPr>
              <a:t>spending</a:t>
            </a:r>
            <a:r>
              <a:rPr sz="2300" b="0" spc="15" dirty="0">
                <a:solidFill>
                  <a:srgbClr val="850038"/>
                </a:solidFill>
                <a:latin typeface="Montserrat Medium"/>
                <a:cs typeface="Montserrat Medium"/>
              </a:rPr>
              <a:t> </a:t>
            </a:r>
            <a:r>
              <a:rPr sz="2300" b="0" dirty="0">
                <a:solidFill>
                  <a:srgbClr val="850038"/>
                </a:solidFill>
                <a:latin typeface="Montserrat Medium"/>
                <a:cs typeface="Montserrat Medium"/>
              </a:rPr>
              <a:t>account</a:t>
            </a:r>
            <a:r>
              <a:rPr sz="2300" b="0" spc="15" dirty="0">
                <a:solidFill>
                  <a:srgbClr val="850038"/>
                </a:solidFill>
                <a:latin typeface="Montserrat Medium"/>
                <a:cs typeface="Montserrat Medium"/>
              </a:rPr>
              <a:t> </a:t>
            </a:r>
            <a:r>
              <a:rPr sz="2300" b="0" dirty="0">
                <a:solidFill>
                  <a:srgbClr val="850038"/>
                </a:solidFill>
                <a:latin typeface="Montserrat Medium"/>
                <a:cs typeface="Montserrat Medium"/>
              </a:rPr>
              <a:t>can</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help families save hundreds</a:t>
            </a:r>
            <a:r>
              <a:rPr sz="2300" b="0" spc="10" dirty="0">
                <a:solidFill>
                  <a:srgbClr val="850038"/>
                </a:solidFill>
                <a:latin typeface="Montserrat Medium"/>
                <a:cs typeface="Montserrat Medium"/>
              </a:rPr>
              <a:t> </a:t>
            </a:r>
            <a:r>
              <a:rPr sz="2300" b="0" dirty="0">
                <a:solidFill>
                  <a:srgbClr val="850038"/>
                </a:solidFill>
                <a:latin typeface="Montserrat Medium"/>
                <a:cs typeface="Montserrat Medium"/>
              </a:rPr>
              <a:t>of</a:t>
            </a:r>
            <a:r>
              <a:rPr sz="2300" b="0" spc="-10" dirty="0">
                <a:solidFill>
                  <a:srgbClr val="850038"/>
                </a:solidFill>
                <a:latin typeface="Montserrat Medium"/>
                <a:cs typeface="Montserrat Medium"/>
              </a:rPr>
              <a:t> </a:t>
            </a:r>
            <a:r>
              <a:rPr sz="2300" b="0" dirty="0">
                <a:solidFill>
                  <a:srgbClr val="850038"/>
                </a:solidFill>
                <a:latin typeface="Montserrat Medium"/>
                <a:cs typeface="Montserrat Medium"/>
              </a:rPr>
              <a:t>dollars</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per year</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on day</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care. </a:t>
            </a:r>
            <a:r>
              <a:rPr sz="2300" b="0" spc="-50" dirty="0">
                <a:solidFill>
                  <a:srgbClr val="850038"/>
                </a:solidFill>
                <a:latin typeface="Montserrat Medium"/>
                <a:cs typeface="Montserrat Medium"/>
              </a:rPr>
              <a:t>A </a:t>
            </a:r>
            <a:r>
              <a:rPr sz="2300" b="0" dirty="0">
                <a:solidFill>
                  <a:srgbClr val="850038"/>
                </a:solidFill>
                <a:latin typeface="Montserrat Medium"/>
                <a:cs typeface="Montserrat Medium"/>
              </a:rPr>
              <a:t>dependent</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care</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FSA</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lets you</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set aside</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money from</a:t>
            </a:r>
            <a:r>
              <a:rPr sz="2300" b="0" spc="10" dirty="0">
                <a:solidFill>
                  <a:srgbClr val="850038"/>
                </a:solidFill>
                <a:latin typeface="Montserrat Medium"/>
                <a:cs typeface="Montserrat Medium"/>
              </a:rPr>
              <a:t> </a:t>
            </a:r>
            <a:r>
              <a:rPr sz="2300" b="0" dirty="0">
                <a:solidFill>
                  <a:srgbClr val="850038"/>
                </a:solidFill>
                <a:latin typeface="Montserrat Medium"/>
                <a:cs typeface="Montserrat Medium"/>
              </a:rPr>
              <a:t>your</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paycheck,</a:t>
            </a:r>
            <a:r>
              <a:rPr sz="2300" b="0" spc="15" dirty="0">
                <a:solidFill>
                  <a:srgbClr val="850038"/>
                </a:solidFill>
                <a:latin typeface="Montserrat Medium"/>
                <a:cs typeface="Montserrat Medium"/>
              </a:rPr>
              <a:t> </a:t>
            </a:r>
            <a:r>
              <a:rPr sz="2300" b="0" dirty="0">
                <a:solidFill>
                  <a:srgbClr val="850038"/>
                </a:solidFill>
                <a:latin typeface="Montserrat Medium"/>
                <a:cs typeface="Montserrat Medium"/>
              </a:rPr>
              <a:t>before taxes,</a:t>
            </a:r>
            <a:r>
              <a:rPr sz="2300" b="0" spc="10" dirty="0">
                <a:solidFill>
                  <a:srgbClr val="850038"/>
                </a:solidFill>
                <a:latin typeface="Montserrat Medium"/>
                <a:cs typeface="Montserrat Medium"/>
              </a:rPr>
              <a:t> </a:t>
            </a:r>
            <a:r>
              <a:rPr sz="2300" b="0" dirty="0">
                <a:solidFill>
                  <a:srgbClr val="850038"/>
                </a:solidFill>
                <a:latin typeface="Montserrat Medium"/>
                <a:cs typeface="Montserrat Medium"/>
              </a:rPr>
              <a:t>to pay</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for work-related</a:t>
            </a:r>
            <a:r>
              <a:rPr sz="2300" b="0" spc="15" dirty="0">
                <a:solidFill>
                  <a:srgbClr val="850038"/>
                </a:solidFill>
                <a:latin typeface="Montserrat Medium"/>
                <a:cs typeface="Montserrat Medium"/>
              </a:rPr>
              <a:t> </a:t>
            </a:r>
            <a:r>
              <a:rPr sz="2300" b="0" dirty="0">
                <a:solidFill>
                  <a:srgbClr val="850038"/>
                </a:solidFill>
                <a:latin typeface="Montserrat Medium"/>
                <a:cs typeface="Montserrat Medium"/>
              </a:rPr>
              <a:t>day</a:t>
            </a:r>
            <a:r>
              <a:rPr sz="2300" b="0" spc="5" dirty="0">
                <a:solidFill>
                  <a:srgbClr val="850038"/>
                </a:solidFill>
                <a:latin typeface="Montserrat Medium"/>
                <a:cs typeface="Montserrat Medium"/>
              </a:rPr>
              <a:t> </a:t>
            </a:r>
            <a:r>
              <a:rPr sz="2300" b="0" spc="-20" dirty="0">
                <a:solidFill>
                  <a:srgbClr val="850038"/>
                </a:solidFill>
                <a:latin typeface="Montserrat Medium"/>
                <a:cs typeface="Montserrat Medium"/>
              </a:rPr>
              <a:t>care </a:t>
            </a:r>
            <a:r>
              <a:rPr sz="2300" b="0" dirty="0">
                <a:solidFill>
                  <a:srgbClr val="850038"/>
                </a:solidFill>
                <a:latin typeface="Montserrat Medium"/>
                <a:cs typeface="Montserrat Medium"/>
              </a:rPr>
              <a:t>expenses. Eligible</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expenses</a:t>
            </a:r>
            <a:r>
              <a:rPr sz="2300" b="0" spc="10" dirty="0">
                <a:solidFill>
                  <a:srgbClr val="850038"/>
                </a:solidFill>
                <a:latin typeface="Montserrat Medium"/>
                <a:cs typeface="Montserrat Medium"/>
              </a:rPr>
              <a:t> </a:t>
            </a:r>
            <a:r>
              <a:rPr sz="2300" b="0" dirty="0">
                <a:solidFill>
                  <a:srgbClr val="850038"/>
                </a:solidFill>
                <a:latin typeface="Montserrat Medium"/>
                <a:cs typeface="Montserrat Medium"/>
              </a:rPr>
              <a:t>include</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not</a:t>
            </a:r>
            <a:r>
              <a:rPr sz="2300" b="0" spc="10" dirty="0">
                <a:solidFill>
                  <a:srgbClr val="850038"/>
                </a:solidFill>
                <a:latin typeface="Montserrat Medium"/>
                <a:cs typeface="Montserrat Medium"/>
              </a:rPr>
              <a:t> </a:t>
            </a:r>
            <a:r>
              <a:rPr sz="2300" b="0" dirty="0">
                <a:solidFill>
                  <a:srgbClr val="850038"/>
                </a:solidFill>
                <a:latin typeface="Montserrat Medium"/>
                <a:cs typeface="Montserrat Medium"/>
              </a:rPr>
              <a:t>only</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child</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care,</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but</a:t>
            </a:r>
            <a:r>
              <a:rPr sz="2300" b="0" spc="10" dirty="0">
                <a:solidFill>
                  <a:srgbClr val="850038"/>
                </a:solidFill>
                <a:latin typeface="Montserrat Medium"/>
                <a:cs typeface="Montserrat Medium"/>
              </a:rPr>
              <a:t> </a:t>
            </a:r>
            <a:r>
              <a:rPr sz="2300" b="0" dirty="0">
                <a:solidFill>
                  <a:srgbClr val="850038"/>
                </a:solidFill>
                <a:latin typeface="Montserrat Medium"/>
                <a:cs typeface="Montserrat Medium"/>
              </a:rPr>
              <a:t>also</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before- and</a:t>
            </a:r>
            <a:r>
              <a:rPr sz="2300" b="0" spc="5" dirty="0">
                <a:solidFill>
                  <a:srgbClr val="850038"/>
                </a:solidFill>
                <a:latin typeface="Montserrat Medium"/>
                <a:cs typeface="Montserrat Medium"/>
              </a:rPr>
              <a:t> </a:t>
            </a:r>
            <a:r>
              <a:rPr sz="2300" b="0" spc="-10" dirty="0">
                <a:solidFill>
                  <a:srgbClr val="850038"/>
                </a:solidFill>
                <a:latin typeface="Montserrat Medium"/>
                <a:cs typeface="Montserrat Medium"/>
              </a:rPr>
              <a:t>after-</a:t>
            </a:r>
            <a:r>
              <a:rPr sz="2300" b="0" dirty="0">
                <a:solidFill>
                  <a:srgbClr val="850038"/>
                </a:solidFill>
                <a:latin typeface="Montserrat Medium"/>
                <a:cs typeface="Montserrat Medium"/>
              </a:rPr>
              <a:t>school</a:t>
            </a:r>
            <a:r>
              <a:rPr sz="2300" b="0" spc="30" dirty="0">
                <a:solidFill>
                  <a:srgbClr val="850038"/>
                </a:solidFill>
                <a:latin typeface="Montserrat Medium"/>
                <a:cs typeface="Montserrat Medium"/>
              </a:rPr>
              <a:t> </a:t>
            </a:r>
            <a:r>
              <a:rPr sz="2300" b="0" dirty="0">
                <a:solidFill>
                  <a:srgbClr val="850038"/>
                </a:solidFill>
                <a:latin typeface="Montserrat Medium"/>
                <a:cs typeface="Montserrat Medium"/>
              </a:rPr>
              <a:t>care</a:t>
            </a:r>
            <a:r>
              <a:rPr sz="2300" b="0" spc="10" dirty="0">
                <a:solidFill>
                  <a:srgbClr val="850038"/>
                </a:solidFill>
                <a:latin typeface="Montserrat Medium"/>
                <a:cs typeface="Montserrat Medium"/>
              </a:rPr>
              <a:t> </a:t>
            </a:r>
            <a:r>
              <a:rPr sz="2300" b="0" dirty="0">
                <a:solidFill>
                  <a:srgbClr val="850038"/>
                </a:solidFill>
                <a:latin typeface="Montserrat Medium"/>
                <a:cs typeface="Montserrat Medium"/>
              </a:rPr>
              <a:t>programs,</a:t>
            </a:r>
            <a:r>
              <a:rPr sz="2300" b="0" spc="20" dirty="0">
                <a:solidFill>
                  <a:srgbClr val="850038"/>
                </a:solidFill>
                <a:latin typeface="Montserrat Medium"/>
                <a:cs typeface="Montserrat Medium"/>
              </a:rPr>
              <a:t> </a:t>
            </a:r>
            <a:r>
              <a:rPr sz="2300" b="0" dirty="0">
                <a:solidFill>
                  <a:srgbClr val="850038"/>
                </a:solidFill>
                <a:latin typeface="Montserrat Medium"/>
                <a:cs typeface="Montserrat Medium"/>
              </a:rPr>
              <a:t>preschool,</a:t>
            </a:r>
            <a:r>
              <a:rPr sz="2300" b="0" spc="10" dirty="0">
                <a:solidFill>
                  <a:srgbClr val="850038"/>
                </a:solidFill>
                <a:latin typeface="Montserrat Medium"/>
                <a:cs typeface="Montserrat Medium"/>
              </a:rPr>
              <a:t> </a:t>
            </a:r>
            <a:r>
              <a:rPr sz="2300" b="0" spc="-25" dirty="0">
                <a:solidFill>
                  <a:srgbClr val="850038"/>
                </a:solidFill>
                <a:latin typeface="Montserrat Medium"/>
                <a:cs typeface="Montserrat Medium"/>
              </a:rPr>
              <a:t>and </a:t>
            </a:r>
            <a:r>
              <a:rPr sz="2300" b="0" dirty="0">
                <a:solidFill>
                  <a:srgbClr val="850038"/>
                </a:solidFill>
                <a:latin typeface="Montserrat Medium"/>
                <a:cs typeface="Montserrat Medium"/>
              </a:rPr>
              <a:t>summer</a:t>
            </a:r>
            <a:r>
              <a:rPr sz="2300" b="0" spc="10" dirty="0">
                <a:solidFill>
                  <a:srgbClr val="850038"/>
                </a:solidFill>
                <a:latin typeface="Montserrat Medium"/>
                <a:cs typeface="Montserrat Medium"/>
              </a:rPr>
              <a:t> </a:t>
            </a:r>
            <a:r>
              <a:rPr sz="2300" b="0" dirty="0">
                <a:solidFill>
                  <a:srgbClr val="850038"/>
                </a:solidFill>
                <a:latin typeface="Montserrat Medium"/>
                <a:cs typeface="Montserrat Medium"/>
              </a:rPr>
              <a:t>day camp</a:t>
            </a:r>
            <a:r>
              <a:rPr sz="2300" b="0" spc="20" dirty="0">
                <a:solidFill>
                  <a:srgbClr val="850038"/>
                </a:solidFill>
                <a:latin typeface="Montserrat Medium"/>
                <a:cs typeface="Montserrat Medium"/>
              </a:rPr>
              <a:t> </a:t>
            </a:r>
            <a:r>
              <a:rPr sz="2300" b="0" dirty="0">
                <a:solidFill>
                  <a:srgbClr val="850038"/>
                </a:solidFill>
                <a:latin typeface="Montserrat Medium"/>
                <a:cs typeface="Montserrat Medium"/>
              </a:rPr>
              <a:t>for children younger</a:t>
            </a:r>
            <a:r>
              <a:rPr sz="2300" b="0" spc="20" dirty="0">
                <a:solidFill>
                  <a:srgbClr val="850038"/>
                </a:solidFill>
                <a:latin typeface="Montserrat Medium"/>
                <a:cs typeface="Montserrat Medium"/>
              </a:rPr>
              <a:t> </a:t>
            </a:r>
            <a:r>
              <a:rPr sz="2300" b="0" dirty="0">
                <a:solidFill>
                  <a:srgbClr val="850038"/>
                </a:solidFill>
                <a:latin typeface="Montserrat Medium"/>
                <a:cs typeface="Montserrat Medium"/>
              </a:rPr>
              <a:t>than</a:t>
            </a:r>
            <a:r>
              <a:rPr sz="2300" b="0" spc="10" dirty="0">
                <a:solidFill>
                  <a:srgbClr val="850038"/>
                </a:solidFill>
                <a:latin typeface="Montserrat Medium"/>
                <a:cs typeface="Montserrat Medium"/>
              </a:rPr>
              <a:t> </a:t>
            </a:r>
            <a:r>
              <a:rPr sz="2300" b="0" dirty="0">
                <a:solidFill>
                  <a:srgbClr val="850038"/>
                </a:solidFill>
                <a:latin typeface="Montserrat Medium"/>
                <a:cs typeface="Montserrat Medium"/>
              </a:rPr>
              <a:t>13. The</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account</a:t>
            </a:r>
            <a:r>
              <a:rPr sz="2300" b="0" spc="20" dirty="0">
                <a:solidFill>
                  <a:srgbClr val="850038"/>
                </a:solidFill>
                <a:latin typeface="Montserrat Medium"/>
                <a:cs typeface="Montserrat Medium"/>
              </a:rPr>
              <a:t> </a:t>
            </a:r>
            <a:r>
              <a:rPr sz="2300" b="0" dirty="0">
                <a:solidFill>
                  <a:srgbClr val="850038"/>
                </a:solidFill>
                <a:latin typeface="Montserrat Medium"/>
                <a:cs typeface="Montserrat Medium"/>
              </a:rPr>
              <a:t>can</a:t>
            </a:r>
            <a:r>
              <a:rPr sz="2300" b="0" spc="10" dirty="0">
                <a:solidFill>
                  <a:srgbClr val="850038"/>
                </a:solidFill>
                <a:latin typeface="Montserrat Medium"/>
                <a:cs typeface="Montserrat Medium"/>
              </a:rPr>
              <a:t> </a:t>
            </a:r>
            <a:r>
              <a:rPr sz="2300" b="0" dirty="0">
                <a:solidFill>
                  <a:srgbClr val="850038"/>
                </a:solidFill>
                <a:latin typeface="Montserrat Medium"/>
                <a:cs typeface="Montserrat Medium"/>
              </a:rPr>
              <a:t>also</a:t>
            </a:r>
            <a:r>
              <a:rPr sz="2300" b="0" spc="-10" dirty="0">
                <a:solidFill>
                  <a:srgbClr val="850038"/>
                </a:solidFill>
                <a:latin typeface="Montserrat Medium"/>
                <a:cs typeface="Montserrat Medium"/>
              </a:rPr>
              <a:t> </a:t>
            </a:r>
            <a:r>
              <a:rPr sz="2300" b="0" dirty="0">
                <a:solidFill>
                  <a:srgbClr val="850038"/>
                </a:solidFill>
                <a:latin typeface="Montserrat Medium"/>
                <a:cs typeface="Montserrat Medium"/>
              </a:rPr>
              <a:t>be</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used for day</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care for a spouse</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or other</a:t>
            </a:r>
            <a:r>
              <a:rPr sz="2300" b="0" spc="5" dirty="0">
                <a:solidFill>
                  <a:srgbClr val="850038"/>
                </a:solidFill>
                <a:latin typeface="Montserrat Medium"/>
                <a:cs typeface="Montserrat Medium"/>
              </a:rPr>
              <a:t> </a:t>
            </a:r>
            <a:r>
              <a:rPr sz="2300" b="0" spc="-10" dirty="0">
                <a:solidFill>
                  <a:srgbClr val="850038"/>
                </a:solidFill>
                <a:latin typeface="Montserrat Medium"/>
                <a:cs typeface="Montserrat Medium"/>
              </a:rPr>
              <a:t>adult </a:t>
            </a:r>
            <a:r>
              <a:rPr sz="2300" b="0" dirty="0">
                <a:solidFill>
                  <a:srgbClr val="850038"/>
                </a:solidFill>
                <a:latin typeface="Montserrat Medium"/>
                <a:cs typeface="Montserrat Medium"/>
              </a:rPr>
              <a:t>dependent</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who</a:t>
            </a:r>
            <a:r>
              <a:rPr sz="2300" b="0" spc="10" dirty="0">
                <a:solidFill>
                  <a:srgbClr val="850038"/>
                </a:solidFill>
                <a:latin typeface="Montserrat Medium"/>
                <a:cs typeface="Montserrat Medium"/>
              </a:rPr>
              <a:t> </a:t>
            </a:r>
            <a:r>
              <a:rPr sz="2300" b="0" dirty="0">
                <a:solidFill>
                  <a:srgbClr val="850038"/>
                </a:solidFill>
                <a:latin typeface="Montserrat Medium"/>
                <a:cs typeface="Montserrat Medium"/>
              </a:rPr>
              <a:t>lives</a:t>
            </a:r>
            <a:r>
              <a:rPr sz="2300" b="0" spc="-15" dirty="0">
                <a:solidFill>
                  <a:srgbClr val="850038"/>
                </a:solidFill>
                <a:latin typeface="Montserrat Medium"/>
                <a:cs typeface="Montserrat Medium"/>
              </a:rPr>
              <a:t> </a:t>
            </a:r>
            <a:r>
              <a:rPr sz="2300" b="0" dirty="0">
                <a:solidFill>
                  <a:srgbClr val="850038"/>
                </a:solidFill>
                <a:latin typeface="Montserrat Medium"/>
                <a:cs typeface="Montserrat Medium"/>
              </a:rPr>
              <a:t>with</a:t>
            </a:r>
            <a:r>
              <a:rPr sz="2300" b="0" spc="15" dirty="0">
                <a:solidFill>
                  <a:srgbClr val="850038"/>
                </a:solidFill>
                <a:latin typeface="Montserrat Medium"/>
                <a:cs typeface="Montserrat Medium"/>
              </a:rPr>
              <a:t> </a:t>
            </a:r>
            <a:r>
              <a:rPr sz="2300" b="0" dirty="0">
                <a:solidFill>
                  <a:srgbClr val="850038"/>
                </a:solidFill>
                <a:latin typeface="Montserrat Medium"/>
                <a:cs typeface="Montserrat Medium"/>
              </a:rPr>
              <a:t>you and</a:t>
            </a:r>
            <a:r>
              <a:rPr sz="2300" b="0" spc="15" dirty="0">
                <a:solidFill>
                  <a:srgbClr val="850038"/>
                </a:solidFill>
                <a:latin typeface="Montserrat Medium"/>
                <a:cs typeface="Montserrat Medium"/>
              </a:rPr>
              <a:t> </a:t>
            </a:r>
            <a:r>
              <a:rPr sz="2300" b="0" dirty="0">
                <a:solidFill>
                  <a:srgbClr val="850038"/>
                </a:solidFill>
                <a:latin typeface="Montserrat Medium"/>
                <a:cs typeface="Montserrat Medium"/>
              </a:rPr>
              <a:t>is</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physically or mentally</a:t>
            </a:r>
            <a:r>
              <a:rPr sz="2300" b="0" spc="15" dirty="0">
                <a:solidFill>
                  <a:srgbClr val="850038"/>
                </a:solidFill>
                <a:latin typeface="Montserrat Medium"/>
                <a:cs typeface="Montserrat Medium"/>
              </a:rPr>
              <a:t> </a:t>
            </a:r>
            <a:r>
              <a:rPr sz="2300" b="0" dirty="0">
                <a:solidFill>
                  <a:srgbClr val="850038"/>
                </a:solidFill>
                <a:latin typeface="Montserrat Medium"/>
                <a:cs typeface="Montserrat Medium"/>
              </a:rPr>
              <a:t>incapable</a:t>
            </a:r>
            <a:r>
              <a:rPr sz="2300" b="0" spc="15" dirty="0">
                <a:solidFill>
                  <a:srgbClr val="850038"/>
                </a:solidFill>
                <a:latin typeface="Montserrat Medium"/>
                <a:cs typeface="Montserrat Medium"/>
              </a:rPr>
              <a:t> </a:t>
            </a:r>
            <a:r>
              <a:rPr sz="2300" b="0" dirty="0">
                <a:solidFill>
                  <a:srgbClr val="850038"/>
                </a:solidFill>
                <a:latin typeface="Montserrat Medium"/>
                <a:cs typeface="Montserrat Medium"/>
              </a:rPr>
              <a:t>of</a:t>
            </a:r>
            <a:r>
              <a:rPr sz="2300" b="0" spc="-10" dirty="0">
                <a:solidFill>
                  <a:srgbClr val="850038"/>
                </a:solidFill>
                <a:latin typeface="Montserrat Medium"/>
                <a:cs typeface="Montserrat Medium"/>
              </a:rPr>
              <a:t> </a:t>
            </a:r>
            <a:r>
              <a:rPr sz="2300" b="0" dirty="0">
                <a:solidFill>
                  <a:srgbClr val="850038"/>
                </a:solidFill>
                <a:latin typeface="Montserrat Medium"/>
                <a:cs typeface="Montserrat Medium"/>
              </a:rPr>
              <a:t>self-</a:t>
            </a:r>
            <a:r>
              <a:rPr sz="2300" b="0" spc="-10" dirty="0">
                <a:solidFill>
                  <a:srgbClr val="850038"/>
                </a:solidFill>
                <a:latin typeface="Montserrat Medium"/>
                <a:cs typeface="Montserrat Medium"/>
              </a:rPr>
              <a:t>care.</a:t>
            </a:r>
            <a:endParaRPr sz="2300">
              <a:latin typeface="Montserrat Medium"/>
              <a:cs typeface="Montserrat Medium"/>
            </a:endParaRPr>
          </a:p>
          <a:p>
            <a:pPr>
              <a:lnSpc>
                <a:spcPct val="100000"/>
              </a:lnSpc>
              <a:spcBef>
                <a:spcPts val="980"/>
              </a:spcBef>
              <a:buFont typeface="Arial"/>
              <a:buChar char="•"/>
            </a:pPr>
            <a:endParaRPr sz="2300">
              <a:latin typeface="Montserrat Medium"/>
              <a:cs typeface="Montserrat Medium"/>
            </a:endParaRPr>
          </a:p>
          <a:p>
            <a:pPr marL="295275" marR="104775" indent="-283210">
              <a:lnSpc>
                <a:spcPct val="150600"/>
              </a:lnSpc>
              <a:buClr>
                <a:srgbClr val="000000"/>
              </a:buClr>
              <a:buSzPct val="63043"/>
              <a:buFont typeface="Arial"/>
              <a:buChar char="•"/>
              <a:tabLst>
                <a:tab pos="295275" algn="l"/>
              </a:tabLst>
            </a:pPr>
            <a:r>
              <a:rPr sz="2300" b="0" dirty="0">
                <a:solidFill>
                  <a:srgbClr val="850038"/>
                </a:solidFill>
                <a:latin typeface="Montserrat Medium"/>
                <a:cs typeface="Montserrat Medium"/>
              </a:rPr>
              <a:t>You</a:t>
            </a:r>
            <a:r>
              <a:rPr sz="2300" b="0" spc="-10" dirty="0">
                <a:solidFill>
                  <a:srgbClr val="850038"/>
                </a:solidFill>
                <a:latin typeface="Montserrat Medium"/>
                <a:cs typeface="Montserrat Medium"/>
              </a:rPr>
              <a:t> </a:t>
            </a:r>
            <a:r>
              <a:rPr sz="2300" b="0" dirty="0">
                <a:solidFill>
                  <a:srgbClr val="850038"/>
                </a:solidFill>
                <a:latin typeface="Montserrat Medium"/>
                <a:cs typeface="Montserrat Medium"/>
              </a:rPr>
              <a:t>can</a:t>
            </a:r>
            <a:r>
              <a:rPr sz="2300" b="0" spc="10" dirty="0">
                <a:solidFill>
                  <a:srgbClr val="850038"/>
                </a:solidFill>
                <a:latin typeface="Montserrat Medium"/>
                <a:cs typeface="Montserrat Medium"/>
              </a:rPr>
              <a:t> </a:t>
            </a:r>
            <a:r>
              <a:rPr sz="2300" b="0" dirty="0">
                <a:solidFill>
                  <a:srgbClr val="850038"/>
                </a:solidFill>
                <a:latin typeface="Montserrat Medium"/>
                <a:cs typeface="Montserrat Medium"/>
              </a:rPr>
              <a:t>set aside</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up</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to $5,000 per</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household per year. It’s important</a:t>
            </a:r>
            <a:r>
              <a:rPr sz="2300" b="0" spc="30" dirty="0">
                <a:solidFill>
                  <a:srgbClr val="850038"/>
                </a:solidFill>
                <a:latin typeface="Montserrat Medium"/>
                <a:cs typeface="Montserrat Medium"/>
              </a:rPr>
              <a:t> </a:t>
            </a:r>
            <a:r>
              <a:rPr sz="2300" b="0" dirty="0">
                <a:solidFill>
                  <a:srgbClr val="850038"/>
                </a:solidFill>
                <a:latin typeface="Montserrat Medium"/>
                <a:cs typeface="Montserrat Medium"/>
              </a:rPr>
              <a:t>to know that</a:t>
            </a:r>
            <a:r>
              <a:rPr sz="2300" b="0" spc="10" dirty="0">
                <a:solidFill>
                  <a:srgbClr val="850038"/>
                </a:solidFill>
                <a:latin typeface="Montserrat Medium"/>
                <a:cs typeface="Montserrat Medium"/>
              </a:rPr>
              <a:t> </a:t>
            </a:r>
            <a:r>
              <a:rPr sz="2300" b="0" dirty="0">
                <a:solidFill>
                  <a:srgbClr val="850038"/>
                </a:solidFill>
                <a:latin typeface="Montserrat Medium"/>
                <a:cs typeface="Montserrat Medium"/>
              </a:rPr>
              <a:t>you can’t</a:t>
            </a:r>
            <a:r>
              <a:rPr sz="2300" b="0" spc="20" dirty="0">
                <a:solidFill>
                  <a:srgbClr val="850038"/>
                </a:solidFill>
                <a:latin typeface="Montserrat Medium"/>
                <a:cs typeface="Montserrat Medium"/>
              </a:rPr>
              <a:t> </a:t>
            </a:r>
            <a:r>
              <a:rPr sz="2300" b="0" dirty="0">
                <a:solidFill>
                  <a:srgbClr val="850038"/>
                </a:solidFill>
                <a:latin typeface="Montserrat Medium"/>
                <a:cs typeface="Montserrat Medium"/>
              </a:rPr>
              <a:t>change</a:t>
            </a:r>
            <a:r>
              <a:rPr sz="2300" b="0" spc="25" dirty="0">
                <a:solidFill>
                  <a:srgbClr val="850038"/>
                </a:solidFill>
                <a:latin typeface="Montserrat Medium"/>
                <a:cs typeface="Montserrat Medium"/>
              </a:rPr>
              <a:t> </a:t>
            </a:r>
            <a:r>
              <a:rPr sz="2300" b="0" dirty="0">
                <a:solidFill>
                  <a:srgbClr val="850038"/>
                </a:solidFill>
                <a:latin typeface="Montserrat Medium"/>
                <a:cs typeface="Montserrat Medium"/>
              </a:rPr>
              <a:t>your FSA </a:t>
            </a:r>
            <a:r>
              <a:rPr sz="2300" b="0" spc="-10" dirty="0">
                <a:solidFill>
                  <a:srgbClr val="850038"/>
                </a:solidFill>
                <a:latin typeface="Montserrat Medium"/>
                <a:cs typeface="Montserrat Medium"/>
              </a:rPr>
              <a:t>election </a:t>
            </a:r>
            <a:r>
              <a:rPr sz="2300" b="0" dirty="0">
                <a:solidFill>
                  <a:srgbClr val="850038"/>
                </a:solidFill>
                <a:latin typeface="Montserrat Medium"/>
                <a:cs typeface="Montserrat Medium"/>
              </a:rPr>
              <a:t>amount</a:t>
            </a:r>
            <a:r>
              <a:rPr sz="2300" b="0" spc="10" dirty="0">
                <a:solidFill>
                  <a:srgbClr val="850038"/>
                </a:solidFill>
                <a:latin typeface="Montserrat Medium"/>
                <a:cs typeface="Montserrat Medium"/>
              </a:rPr>
              <a:t> </a:t>
            </a:r>
            <a:r>
              <a:rPr sz="2300" b="0" spc="-10" dirty="0">
                <a:solidFill>
                  <a:srgbClr val="850038"/>
                </a:solidFill>
                <a:latin typeface="Montserrat Medium"/>
                <a:cs typeface="Montserrat Medium"/>
              </a:rPr>
              <a:t>mid-</a:t>
            </a:r>
            <a:r>
              <a:rPr sz="2300" b="0" dirty="0">
                <a:solidFill>
                  <a:srgbClr val="850038"/>
                </a:solidFill>
                <a:latin typeface="Montserrat Medium"/>
                <a:cs typeface="Montserrat Medium"/>
              </a:rPr>
              <a:t>year</a:t>
            </a:r>
            <a:r>
              <a:rPr sz="2300" b="0" spc="20" dirty="0">
                <a:solidFill>
                  <a:srgbClr val="850038"/>
                </a:solidFill>
                <a:latin typeface="Montserrat Medium"/>
                <a:cs typeface="Montserrat Medium"/>
              </a:rPr>
              <a:t> </a:t>
            </a:r>
            <a:r>
              <a:rPr sz="2300" b="0" dirty="0">
                <a:solidFill>
                  <a:srgbClr val="850038"/>
                </a:solidFill>
                <a:latin typeface="Montserrat Medium"/>
                <a:cs typeface="Montserrat Medium"/>
              </a:rPr>
              <a:t>unless you experience a qualifying</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event.</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Money contributed</a:t>
            </a:r>
            <a:r>
              <a:rPr sz="2300" b="0" spc="25" dirty="0">
                <a:solidFill>
                  <a:srgbClr val="850038"/>
                </a:solidFill>
                <a:latin typeface="Montserrat Medium"/>
                <a:cs typeface="Montserrat Medium"/>
              </a:rPr>
              <a:t> </a:t>
            </a:r>
            <a:r>
              <a:rPr sz="2300" b="0" dirty="0">
                <a:solidFill>
                  <a:srgbClr val="850038"/>
                </a:solidFill>
                <a:latin typeface="Montserrat Medium"/>
                <a:cs typeface="Montserrat Medium"/>
              </a:rPr>
              <a:t>to a dependent</a:t>
            </a:r>
            <a:r>
              <a:rPr sz="2300" b="0" spc="10" dirty="0">
                <a:solidFill>
                  <a:srgbClr val="850038"/>
                </a:solidFill>
                <a:latin typeface="Montserrat Medium"/>
                <a:cs typeface="Montserrat Medium"/>
              </a:rPr>
              <a:t> </a:t>
            </a:r>
            <a:r>
              <a:rPr sz="2300" b="0" dirty="0">
                <a:solidFill>
                  <a:srgbClr val="850038"/>
                </a:solidFill>
                <a:latin typeface="Montserrat Medium"/>
                <a:cs typeface="Montserrat Medium"/>
              </a:rPr>
              <a:t>care</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FSA</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must</a:t>
            </a:r>
            <a:r>
              <a:rPr sz="2300" b="0" spc="20" dirty="0">
                <a:solidFill>
                  <a:srgbClr val="850038"/>
                </a:solidFill>
                <a:latin typeface="Montserrat Medium"/>
                <a:cs typeface="Montserrat Medium"/>
              </a:rPr>
              <a:t> </a:t>
            </a:r>
            <a:r>
              <a:rPr sz="2300" b="0" dirty="0">
                <a:solidFill>
                  <a:srgbClr val="850038"/>
                </a:solidFill>
                <a:latin typeface="Montserrat Medium"/>
                <a:cs typeface="Montserrat Medium"/>
              </a:rPr>
              <a:t>be </a:t>
            </a:r>
            <a:r>
              <a:rPr sz="2300" b="0" spc="-20" dirty="0">
                <a:solidFill>
                  <a:srgbClr val="850038"/>
                </a:solidFill>
                <a:latin typeface="Montserrat Medium"/>
                <a:cs typeface="Montserrat Medium"/>
              </a:rPr>
              <a:t>used </a:t>
            </a:r>
            <a:r>
              <a:rPr sz="2300" b="0" dirty="0">
                <a:solidFill>
                  <a:srgbClr val="850038"/>
                </a:solidFill>
                <a:latin typeface="Montserrat Medium"/>
                <a:cs typeface="Montserrat Medium"/>
              </a:rPr>
              <a:t>for</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expenses</a:t>
            </a:r>
            <a:r>
              <a:rPr sz="2300" b="0" spc="-15" dirty="0">
                <a:solidFill>
                  <a:srgbClr val="850038"/>
                </a:solidFill>
                <a:latin typeface="Montserrat Medium"/>
                <a:cs typeface="Montserrat Medium"/>
              </a:rPr>
              <a:t> </a:t>
            </a:r>
            <a:r>
              <a:rPr sz="2300" b="0" dirty="0">
                <a:solidFill>
                  <a:srgbClr val="850038"/>
                </a:solidFill>
                <a:latin typeface="Montserrat Medium"/>
                <a:cs typeface="Montserrat Medium"/>
              </a:rPr>
              <a:t>incurred during</a:t>
            </a:r>
            <a:r>
              <a:rPr sz="2300" b="0" spc="15" dirty="0">
                <a:solidFill>
                  <a:srgbClr val="850038"/>
                </a:solidFill>
                <a:latin typeface="Montserrat Medium"/>
                <a:cs typeface="Montserrat Medium"/>
              </a:rPr>
              <a:t> </a:t>
            </a:r>
            <a:r>
              <a:rPr sz="2300" b="0" dirty="0">
                <a:solidFill>
                  <a:srgbClr val="850038"/>
                </a:solidFill>
                <a:latin typeface="Montserrat Medium"/>
                <a:cs typeface="Montserrat Medium"/>
              </a:rPr>
              <a:t>the</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same</a:t>
            </a:r>
            <a:r>
              <a:rPr sz="2300" b="0" spc="10" dirty="0">
                <a:solidFill>
                  <a:srgbClr val="850038"/>
                </a:solidFill>
                <a:latin typeface="Montserrat Medium"/>
                <a:cs typeface="Montserrat Medium"/>
              </a:rPr>
              <a:t> </a:t>
            </a:r>
            <a:r>
              <a:rPr sz="2300" b="0" dirty="0">
                <a:solidFill>
                  <a:srgbClr val="850038"/>
                </a:solidFill>
                <a:latin typeface="Montserrat Medium"/>
                <a:cs typeface="Montserrat Medium"/>
              </a:rPr>
              <a:t>plan year.</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Any remaining</a:t>
            </a:r>
            <a:r>
              <a:rPr sz="2300" b="0" spc="10" dirty="0">
                <a:solidFill>
                  <a:srgbClr val="850038"/>
                </a:solidFill>
                <a:latin typeface="Montserrat Medium"/>
                <a:cs typeface="Montserrat Medium"/>
              </a:rPr>
              <a:t> </a:t>
            </a:r>
            <a:r>
              <a:rPr sz="2300" b="0" dirty="0">
                <a:solidFill>
                  <a:srgbClr val="850038"/>
                </a:solidFill>
                <a:latin typeface="Montserrat Medium"/>
                <a:cs typeface="Montserrat Medium"/>
              </a:rPr>
              <a:t>account</a:t>
            </a:r>
            <a:r>
              <a:rPr sz="2300" b="0" spc="15" dirty="0">
                <a:solidFill>
                  <a:srgbClr val="850038"/>
                </a:solidFill>
                <a:latin typeface="Montserrat Medium"/>
                <a:cs typeface="Montserrat Medium"/>
              </a:rPr>
              <a:t> </a:t>
            </a:r>
            <a:r>
              <a:rPr sz="2300" b="0" dirty="0">
                <a:solidFill>
                  <a:srgbClr val="850038"/>
                </a:solidFill>
                <a:latin typeface="Montserrat Medium"/>
                <a:cs typeface="Montserrat Medium"/>
              </a:rPr>
              <a:t>balance</a:t>
            </a:r>
            <a:r>
              <a:rPr sz="2300" b="0" spc="10" dirty="0">
                <a:solidFill>
                  <a:srgbClr val="850038"/>
                </a:solidFill>
                <a:latin typeface="Montserrat Medium"/>
                <a:cs typeface="Montserrat Medium"/>
              </a:rPr>
              <a:t> </a:t>
            </a:r>
            <a:r>
              <a:rPr sz="2300" b="0" dirty="0">
                <a:solidFill>
                  <a:srgbClr val="850038"/>
                </a:solidFill>
                <a:latin typeface="Montserrat Medium"/>
                <a:cs typeface="Montserrat Medium"/>
              </a:rPr>
              <a:t>will</a:t>
            </a:r>
            <a:r>
              <a:rPr sz="2300" b="0" spc="-15" dirty="0">
                <a:solidFill>
                  <a:srgbClr val="850038"/>
                </a:solidFill>
                <a:latin typeface="Montserrat Medium"/>
                <a:cs typeface="Montserrat Medium"/>
              </a:rPr>
              <a:t> </a:t>
            </a:r>
            <a:r>
              <a:rPr sz="2300" b="0" dirty="0">
                <a:solidFill>
                  <a:srgbClr val="850038"/>
                </a:solidFill>
                <a:latin typeface="Montserrat Medium"/>
                <a:cs typeface="Montserrat Medium"/>
              </a:rPr>
              <a:t>be</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forfeited.</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Also note</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that</a:t>
            </a:r>
            <a:r>
              <a:rPr sz="2300" b="0" spc="15" dirty="0">
                <a:solidFill>
                  <a:srgbClr val="850038"/>
                </a:solidFill>
                <a:latin typeface="Montserrat Medium"/>
                <a:cs typeface="Montserrat Medium"/>
              </a:rPr>
              <a:t> </a:t>
            </a:r>
            <a:r>
              <a:rPr sz="2300" b="0" spc="-25" dirty="0">
                <a:solidFill>
                  <a:srgbClr val="850038"/>
                </a:solidFill>
                <a:latin typeface="Montserrat Medium"/>
                <a:cs typeface="Montserrat Medium"/>
              </a:rPr>
              <a:t>the </a:t>
            </a:r>
            <a:r>
              <a:rPr sz="2300" b="0" dirty="0">
                <a:solidFill>
                  <a:srgbClr val="850038"/>
                </a:solidFill>
                <a:latin typeface="Montserrat Medium"/>
                <a:cs typeface="Montserrat Medium"/>
              </a:rPr>
              <a:t>account</a:t>
            </a:r>
            <a:r>
              <a:rPr sz="2300" b="0" spc="10" dirty="0">
                <a:solidFill>
                  <a:srgbClr val="850038"/>
                </a:solidFill>
                <a:latin typeface="Montserrat Medium"/>
                <a:cs typeface="Montserrat Medium"/>
              </a:rPr>
              <a:t> </a:t>
            </a:r>
            <a:r>
              <a:rPr sz="2300" b="0" dirty="0">
                <a:solidFill>
                  <a:srgbClr val="850038"/>
                </a:solidFill>
                <a:latin typeface="Montserrat Medium"/>
                <a:cs typeface="Montserrat Medium"/>
              </a:rPr>
              <a:t>can</a:t>
            </a:r>
            <a:r>
              <a:rPr sz="2300" b="0" spc="10" dirty="0">
                <a:solidFill>
                  <a:srgbClr val="850038"/>
                </a:solidFill>
                <a:latin typeface="Montserrat Medium"/>
                <a:cs typeface="Montserrat Medium"/>
              </a:rPr>
              <a:t> </a:t>
            </a:r>
            <a:r>
              <a:rPr sz="2300" b="0" dirty="0">
                <a:solidFill>
                  <a:srgbClr val="850038"/>
                </a:solidFill>
                <a:latin typeface="Montserrat Medium"/>
                <a:cs typeface="Montserrat Medium"/>
              </a:rPr>
              <a:t>only be used on eligible</a:t>
            </a:r>
            <a:r>
              <a:rPr sz="2300" b="0" spc="-20" dirty="0">
                <a:solidFill>
                  <a:srgbClr val="850038"/>
                </a:solidFill>
                <a:latin typeface="Montserrat Medium"/>
                <a:cs typeface="Montserrat Medium"/>
              </a:rPr>
              <a:t> </a:t>
            </a:r>
            <a:r>
              <a:rPr sz="2300" b="0" dirty="0">
                <a:solidFill>
                  <a:srgbClr val="850038"/>
                </a:solidFill>
                <a:latin typeface="Montserrat Medium"/>
                <a:cs typeface="Montserrat Medium"/>
              </a:rPr>
              <a:t>day care expenses.</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If</a:t>
            </a:r>
            <a:r>
              <a:rPr sz="2300" b="0" spc="-10" dirty="0">
                <a:solidFill>
                  <a:srgbClr val="850038"/>
                </a:solidFill>
                <a:latin typeface="Montserrat Medium"/>
                <a:cs typeface="Montserrat Medium"/>
              </a:rPr>
              <a:t> </a:t>
            </a:r>
            <a:r>
              <a:rPr sz="2300" b="0" dirty="0">
                <a:solidFill>
                  <a:srgbClr val="850038"/>
                </a:solidFill>
                <a:latin typeface="Montserrat Medium"/>
                <a:cs typeface="Montserrat Medium"/>
              </a:rPr>
              <a:t>you</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also</a:t>
            </a:r>
            <a:r>
              <a:rPr sz="2300" b="0" spc="-10" dirty="0">
                <a:solidFill>
                  <a:srgbClr val="850038"/>
                </a:solidFill>
                <a:latin typeface="Montserrat Medium"/>
                <a:cs typeface="Montserrat Medium"/>
              </a:rPr>
              <a:t> </a:t>
            </a:r>
            <a:r>
              <a:rPr sz="2300" b="0" dirty="0">
                <a:solidFill>
                  <a:srgbClr val="850038"/>
                </a:solidFill>
                <a:latin typeface="Montserrat Medium"/>
                <a:cs typeface="Montserrat Medium"/>
              </a:rPr>
              <a:t>have</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a healthcare</a:t>
            </a:r>
            <a:r>
              <a:rPr sz="2300" b="0" spc="15" dirty="0">
                <a:solidFill>
                  <a:srgbClr val="850038"/>
                </a:solidFill>
                <a:latin typeface="Montserrat Medium"/>
                <a:cs typeface="Montserrat Medium"/>
              </a:rPr>
              <a:t> </a:t>
            </a:r>
            <a:r>
              <a:rPr sz="2300" b="0" dirty="0">
                <a:solidFill>
                  <a:srgbClr val="850038"/>
                </a:solidFill>
                <a:latin typeface="Montserrat Medium"/>
                <a:cs typeface="Montserrat Medium"/>
              </a:rPr>
              <a:t>FSA,</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there</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can</a:t>
            </a:r>
            <a:r>
              <a:rPr sz="2300" b="0" spc="15" dirty="0">
                <a:solidFill>
                  <a:srgbClr val="850038"/>
                </a:solidFill>
                <a:latin typeface="Montserrat Medium"/>
                <a:cs typeface="Montserrat Medium"/>
              </a:rPr>
              <a:t> </a:t>
            </a:r>
            <a:r>
              <a:rPr sz="2300" b="0" dirty="0">
                <a:solidFill>
                  <a:srgbClr val="850038"/>
                </a:solidFill>
                <a:latin typeface="Montserrat Medium"/>
                <a:cs typeface="Montserrat Medium"/>
              </a:rPr>
              <a:t>be no crossover </a:t>
            </a:r>
            <a:r>
              <a:rPr sz="2300" b="0" spc="-25" dirty="0">
                <a:solidFill>
                  <a:srgbClr val="850038"/>
                </a:solidFill>
                <a:latin typeface="Montserrat Medium"/>
                <a:cs typeface="Montserrat Medium"/>
              </a:rPr>
              <a:t>of </a:t>
            </a:r>
            <a:r>
              <a:rPr sz="2300" b="0" dirty="0">
                <a:solidFill>
                  <a:srgbClr val="850038"/>
                </a:solidFill>
                <a:latin typeface="Montserrat Medium"/>
                <a:cs typeface="Montserrat Medium"/>
              </a:rPr>
              <a:t>funds.</a:t>
            </a:r>
            <a:r>
              <a:rPr sz="2300" b="0" spc="10" dirty="0">
                <a:solidFill>
                  <a:srgbClr val="850038"/>
                </a:solidFill>
                <a:latin typeface="Montserrat Medium"/>
                <a:cs typeface="Montserrat Medium"/>
              </a:rPr>
              <a:t> </a:t>
            </a:r>
            <a:r>
              <a:rPr sz="2300" b="0" dirty="0">
                <a:solidFill>
                  <a:srgbClr val="850038"/>
                </a:solidFill>
                <a:latin typeface="Montserrat Medium"/>
                <a:cs typeface="Montserrat Medium"/>
              </a:rPr>
              <a:t>Talk to a</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tax</a:t>
            </a:r>
            <a:r>
              <a:rPr sz="2300" b="0" spc="10" dirty="0">
                <a:solidFill>
                  <a:srgbClr val="850038"/>
                </a:solidFill>
                <a:latin typeface="Montserrat Medium"/>
                <a:cs typeface="Montserrat Medium"/>
              </a:rPr>
              <a:t> </a:t>
            </a:r>
            <a:r>
              <a:rPr sz="2300" b="0" dirty="0">
                <a:solidFill>
                  <a:srgbClr val="850038"/>
                </a:solidFill>
                <a:latin typeface="Montserrat Medium"/>
                <a:cs typeface="Montserrat Medium"/>
              </a:rPr>
              <a:t>advisor if</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you have questions about</a:t>
            </a:r>
            <a:r>
              <a:rPr sz="2300" b="0" spc="20" dirty="0">
                <a:solidFill>
                  <a:srgbClr val="850038"/>
                </a:solidFill>
                <a:latin typeface="Montserrat Medium"/>
                <a:cs typeface="Montserrat Medium"/>
              </a:rPr>
              <a:t> </a:t>
            </a:r>
            <a:r>
              <a:rPr sz="2300" b="0" dirty="0">
                <a:solidFill>
                  <a:srgbClr val="850038"/>
                </a:solidFill>
                <a:latin typeface="Montserrat Medium"/>
                <a:cs typeface="Montserrat Medium"/>
              </a:rPr>
              <a:t>whether</a:t>
            </a:r>
            <a:r>
              <a:rPr sz="2300" b="0" spc="15" dirty="0">
                <a:solidFill>
                  <a:srgbClr val="850038"/>
                </a:solidFill>
                <a:latin typeface="Montserrat Medium"/>
                <a:cs typeface="Montserrat Medium"/>
              </a:rPr>
              <a:t> </a:t>
            </a:r>
            <a:r>
              <a:rPr sz="2300" b="0" dirty="0">
                <a:solidFill>
                  <a:srgbClr val="850038"/>
                </a:solidFill>
                <a:latin typeface="Montserrat Medium"/>
                <a:cs typeface="Montserrat Medium"/>
              </a:rPr>
              <a:t>participating</a:t>
            </a:r>
            <a:r>
              <a:rPr sz="2300" b="0" spc="30" dirty="0">
                <a:solidFill>
                  <a:srgbClr val="850038"/>
                </a:solidFill>
                <a:latin typeface="Montserrat Medium"/>
                <a:cs typeface="Montserrat Medium"/>
              </a:rPr>
              <a:t> </a:t>
            </a:r>
            <a:r>
              <a:rPr sz="2300" b="0" dirty="0">
                <a:solidFill>
                  <a:srgbClr val="850038"/>
                </a:solidFill>
                <a:latin typeface="Montserrat Medium"/>
                <a:cs typeface="Montserrat Medium"/>
              </a:rPr>
              <a:t>in the</a:t>
            </a:r>
            <a:r>
              <a:rPr sz="2300" b="0" spc="15" dirty="0">
                <a:solidFill>
                  <a:srgbClr val="850038"/>
                </a:solidFill>
                <a:latin typeface="Montserrat Medium"/>
                <a:cs typeface="Montserrat Medium"/>
              </a:rPr>
              <a:t> </a:t>
            </a:r>
            <a:r>
              <a:rPr sz="2300" b="0" dirty="0">
                <a:solidFill>
                  <a:srgbClr val="850038"/>
                </a:solidFill>
                <a:latin typeface="Montserrat Medium"/>
                <a:cs typeface="Montserrat Medium"/>
              </a:rPr>
              <a:t>dependent</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care</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FSA</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will </a:t>
            </a:r>
            <a:r>
              <a:rPr sz="2300" b="0" spc="-10" dirty="0">
                <a:solidFill>
                  <a:srgbClr val="850038"/>
                </a:solidFill>
                <a:latin typeface="Montserrat Medium"/>
                <a:cs typeface="Montserrat Medium"/>
              </a:rPr>
              <a:t>affect </a:t>
            </a:r>
            <a:r>
              <a:rPr sz="2300" b="0" dirty="0">
                <a:solidFill>
                  <a:srgbClr val="850038"/>
                </a:solidFill>
                <a:latin typeface="Montserrat Medium"/>
                <a:cs typeface="Montserrat Medium"/>
              </a:rPr>
              <a:t>claiming</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a</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dependent</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care tax</a:t>
            </a:r>
            <a:r>
              <a:rPr sz="2300" b="0" spc="10" dirty="0">
                <a:solidFill>
                  <a:srgbClr val="850038"/>
                </a:solidFill>
                <a:latin typeface="Montserrat Medium"/>
                <a:cs typeface="Montserrat Medium"/>
              </a:rPr>
              <a:t> </a:t>
            </a:r>
            <a:r>
              <a:rPr sz="2300" b="0" dirty="0">
                <a:solidFill>
                  <a:srgbClr val="850038"/>
                </a:solidFill>
                <a:latin typeface="Montserrat Medium"/>
                <a:cs typeface="Montserrat Medium"/>
              </a:rPr>
              <a:t>credit on</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your</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federal</a:t>
            </a:r>
            <a:r>
              <a:rPr sz="2300" b="0" spc="-5" dirty="0">
                <a:solidFill>
                  <a:srgbClr val="850038"/>
                </a:solidFill>
                <a:latin typeface="Montserrat Medium"/>
                <a:cs typeface="Montserrat Medium"/>
              </a:rPr>
              <a:t> </a:t>
            </a:r>
            <a:r>
              <a:rPr sz="2300" b="0" dirty="0">
                <a:solidFill>
                  <a:srgbClr val="850038"/>
                </a:solidFill>
                <a:latin typeface="Montserrat Medium"/>
                <a:cs typeface="Montserrat Medium"/>
              </a:rPr>
              <a:t>tax</a:t>
            </a:r>
            <a:r>
              <a:rPr sz="2300" b="0" spc="10" dirty="0">
                <a:solidFill>
                  <a:srgbClr val="850038"/>
                </a:solidFill>
                <a:latin typeface="Montserrat Medium"/>
                <a:cs typeface="Montserrat Medium"/>
              </a:rPr>
              <a:t> </a:t>
            </a:r>
            <a:r>
              <a:rPr sz="2300" b="0" spc="-10" dirty="0">
                <a:solidFill>
                  <a:srgbClr val="850038"/>
                </a:solidFill>
                <a:latin typeface="Montserrat Medium"/>
                <a:cs typeface="Montserrat Medium"/>
              </a:rPr>
              <a:t>return.</a:t>
            </a:r>
            <a:endParaRPr sz="2300">
              <a:latin typeface="Montserrat Medium"/>
              <a:cs typeface="Montserrat Medium"/>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145" rIns="0" bIns="0" rtlCol="0">
            <a:spAutoFit/>
          </a:bodyPr>
          <a:lstStyle/>
          <a:p>
            <a:pPr marL="320675">
              <a:lnSpc>
                <a:spcPct val="100000"/>
              </a:lnSpc>
              <a:spcBef>
                <a:spcPts val="135"/>
              </a:spcBef>
            </a:pPr>
            <a:r>
              <a:rPr dirty="0"/>
              <a:t>Dependent</a:t>
            </a:r>
            <a:r>
              <a:rPr spc="-40" dirty="0"/>
              <a:t> </a:t>
            </a:r>
            <a:r>
              <a:rPr dirty="0"/>
              <a:t>Care</a:t>
            </a:r>
            <a:r>
              <a:rPr spc="-10" dirty="0"/>
              <a:t> </a:t>
            </a:r>
            <a:r>
              <a:rPr dirty="0"/>
              <a:t>Flexible</a:t>
            </a:r>
            <a:r>
              <a:rPr spc="-25" dirty="0"/>
              <a:t> </a:t>
            </a:r>
            <a:r>
              <a:rPr dirty="0"/>
              <a:t>Spending</a:t>
            </a:r>
            <a:r>
              <a:rPr spc="-355" dirty="0"/>
              <a:t> </a:t>
            </a:r>
            <a:r>
              <a:rPr dirty="0"/>
              <a:t>Account</a:t>
            </a:r>
            <a:r>
              <a:rPr spc="-30" dirty="0"/>
              <a:t> </a:t>
            </a:r>
            <a:r>
              <a:rPr spc="-10" dirty="0"/>
              <a:t>(FSA)</a:t>
            </a:r>
          </a:p>
        </p:txBody>
      </p:sp>
      <p:sp>
        <p:nvSpPr>
          <p:cNvPr id="12" name="object 12"/>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spc="-20" dirty="0"/>
              <a:t>202</a:t>
            </a:r>
            <a:r>
              <a:rPr lang="en-US" spc="-20" dirty="0"/>
              <a:t>7</a:t>
            </a:r>
            <a:endParaRPr spc="-20" dirty="0"/>
          </a:p>
        </p:txBody>
      </p:sp>
      <p:sp>
        <p:nvSpPr>
          <p:cNvPr id="3" name="object 3"/>
          <p:cNvSpPr txBox="1"/>
          <p:nvPr/>
        </p:nvSpPr>
        <p:spPr>
          <a:xfrm>
            <a:off x="967754" y="3509056"/>
            <a:ext cx="9090025" cy="1232535"/>
          </a:xfrm>
          <a:prstGeom prst="rect">
            <a:avLst/>
          </a:prstGeom>
        </p:spPr>
        <p:txBody>
          <a:bodyPr vert="horz" wrap="square" lIns="0" tIns="24130" rIns="0" bIns="0" rtlCol="0">
            <a:spAutoFit/>
          </a:bodyPr>
          <a:lstStyle/>
          <a:p>
            <a:pPr marL="389255" marR="5080" indent="-377190">
              <a:lnSpc>
                <a:spcPts val="3170"/>
              </a:lnSpc>
              <a:spcBef>
                <a:spcPts val="190"/>
              </a:spcBef>
              <a:buClr>
                <a:srgbClr val="000000"/>
              </a:buClr>
              <a:buSzPct val="54716"/>
              <a:buFont typeface="Arial"/>
              <a:buChar char="•"/>
              <a:tabLst>
                <a:tab pos="389255" algn="l"/>
              </a:tabLst>
            </a:pPr>
            <a:r>
              <a:rPr sz="2650" b="0" dirty="0">
                <a:solidFill>
                  <a:srgbClr val="850038"/>
                </a:solidFill>
                <a:latin typeface="Montserrat Medium"/>
                <a:cs typeface="Montserrat Medium"/>
              </a:rPr>
              <a:t>You</a:t>
            </a:r>
            <a:r>
              <a:rPr sz="2650" b="0" spc="-90" dirty="0">
                <a:solidFill>
                  <a:srgbClr val="850038"/>
                </a:solidFill>
                <a:latin typeface="Montserrat Medium"/>
                <a:cs typeface="Montserrat Medium"/>
              </a:rPr>
              <a:t> </a:t>
            </a:r>
            <a:r>
              <a:rPr sz="2650" b="0" dirty="0">
                <a:solidFill>
                  <a:srgbClr val="850038"/>
                </a:solidFill>
                <a:latin typeface="Montserrat Medium"/>
                <a:cs typeface="Montserrat Medium"/>
              </a:rPr>
              <a:t>pay</a:t>
            </a:r>
            <a:r>
              <a:rPr sz="2650" b="0" spc="-95" dirty="0">
                <a:solidFill>
                  <a:srgbClr val="850038"/>
                </a:solidFill>
                <a:latin typeface="Montserrat Medium"/>
                <a:cs typeface="Montserrat Medium"/>
              </a:rPr>
              <a:t> </a:t>
            </a:r>
            <a:r>
              <a:rPr sz="2650" b="0" dirty="0">
                <a:solidFill>
                  <a:srgbClr val="850038"/>
                </a:solidFill>
                <a:latin typeface="Montserrat Medium"/>
                <a:cs typeface="Montserrat Medium"/>
              </a:rPr>
              <a:t>for</a:t>
            </a:r>
            <a:r>
              <a:rPr sz="2650" b="0" spc="-90" dirty="0">
                <a:solidFill>
                  <a:srgbClr val="850038"/>
                </a:solidFill>
                <a:latin typeface="Montserrat Medium"/>
                <a:cs typeface="Montserrat Medium"/>
              </a:rPr>
              <a:t> </a:t>
            </a:r>
            <a:r>
              <a:rPr sz="2650" b="0" dirty="0">
                <a:solidFill>
                  <a:srgbClr val="850038"/>
                </a:solidFill>
                <a:latin typeface="Montserrat Medium"/>
                <a:cs typeface="Montserrat Medium"/>
              </a:rPr>
              <a:t>preschool,</a:t>
            </a:r>
            <a:r>
              <a:rPr sz="2650" b="0" spc="-100" dirty="0">
                <a:solidFill>
                  <a:srgbClr val="850038"/>
                </a:solidFill>
                <a:latin typeface="Montserrat Medium"/>
                <a:cs typeface="Montserrat Medium"/>
              </a:rPr>
              <a:t> </a:t>
            </a:r>
            <a:r>
              <a:rPr sz="2650" b="0" dirty="0">
                <a:solidFill>
                  <a:srgbClr val="850038"/>
                </a:solidFill>
                <a:latin typeface="Montserrat Medium"/>
                <a:cs typeface="Montserrat Medium"/>
              </a:rPr>
              <a:t>day</a:t>
            </a:r>
            <a:r>
              <a:rPr sz="2650" b="0" spc="-100" dirty="0">
                <a:solidFill>
                  <a:srgbClr val="850038"/>
                </a:solidFill>
                <a:latin typeface="Montserrat Medium"/>
                <a:cs typeface="Montserrat Medium"/>
              </a:rPr>
              <a:t> </a:t>
            </a:r>
            <a:r>
              <a:rPr sz="2650" b="0" dirty="0">
                <a:solidFill>
                  <a:srgbClr val="850038"/>
                </a:solidFill>
                <a:latin typeface="Montserrat Medium"/>
                <a:cs typeface="Montserrat Medium"/>
              </a:rPr>
              <a:t>care,</a:t>
            </a:r>
            <a:r>
              <a:rPr sz="2650" b="0" spc="-85" dirty="0">
                <a:solidFill>
                  <a:srgbClr val="850038"/>
                </a:solidFill>
                <a:latin typeface="Montserrat Medium"/>
                <a:cs typeface="Montserrat Medium"/>
              </a:rPr>
              <a:t> </a:t>
            </a:r>
            <a:r>
              <a:rPr sz="2650" b="0" dirty="0">
                <a:solidFill>
                  <a:srgbClr val="850038"/>
                </a:solidFill>
                <a:latin typeface="Montserrat Medium"/>
                <a:cs typeface="Montserrat Medium"/>
              </a:rPr>
              <a:t>before/after</a:t>
            </a:r>
            <a:r>
              <a:rPr sz="2650" b="0" spc="-100" dirty="0">
                <a:solidFill>
                  <a:srgbClr val="850038"/>
                </a:solidFill>
                <a:latin typeface="Montserrat Medium"/>
                <a:cs typeface="Montserrat Medium"/>
              </a:rPr>
              <a:t> </a:t>
            </a:r>
            <a:r>
              <a:rPr sz="2650" b="0" spc="-10" dirty="0">
                <a:solidFill>
                  <a:srgbClr val="850038"/>
                </a:solidFill>
                <a:latin typeface="Montserrat Medium"/>
                <a:cs typeface="Montserrat Medium"/>
              </a:rPr>
              <a:t>school </a:t>
            </a:r>
            <a:r>
              <a:rPr sz="2650" b="0" dirty="0">
                <a:solidFill>
                  <a:srgbClr val="850038"/>
                </a:solidFill>
                <a:latin typeface="Montserrat Medium"/>
                <a:cs typeface="Montserrat Medium"/>
              </a:rPr>
              <a:t>programs,</a:t>
            </a:r>
            <a:r>
              <a:rPr sz="2650" b="0" spc="-85" dirty="0">
                <a:solidFill>
                  <a:srgbClr val="850038"/>
                </a:solidFill>
                <a:latin typeface="Montserrat Medium"/>
                <a:cs typeface="Montserrat Medium"/>
              </a:rPr>
              <a:t> </a:t>
            </a:r>
            <a:r>
              <a:rPr sz="2650" b="0" dirty="0">
                <a:solidFill>
                  <a:srgbClr val="850038"/>
                </a:solidFill>
                <a:latin typeface="Montserrat Medium"/>
                <a:cs typeface="Montserrat Medium"/>
              </a:rPr>
              <a:t>and/or</a:t>
            </a:r>
            <a:r>
              <a:rPr sz="2650" b="0" spc="-105" dirty="0">
                <a:solidFill>
                  <a:srgbClr val="850038"/>
                </a:solidFill>
                <a:latin typeface="Montserrat Medium"/>
                <a:cs typeface="Montserrat Medium"/>
              </a:rPr>
              <a:t> </a:t>
            </a:r>
            <a:r>
              <a:rPr sz="2650" b="0" dirty="0">
                <a:solidFill>
                  <a:srgbClr val="850038"/>
                </a:solidFill>
                <a:latin typeface="Montserrat Medium"/>
                <a:cs typeface="Montserrat Medium"/>
              </a:rPr>
              <a:t>summer</a:t>
            </a:r>
            <a:r>
              <a:rPr sz="2650" b="0" spc="-95" dirty="0">
                <a:solidFill>
                  <a:srgbClr val="850038"/>
                </a:solidFill>
                <a:latin typeface="Montserrat Medium"/>
                <a:cs typeface="Montserrat Medium"/>
              </a:rPr>
              <a:t> </a:t>
            </a:r>
            <a:r>
              <a:rPr sz="2650" b="0" dirty="0">
                <a:solidFill>
                  <a:srgbClr val="850038"/>
                </a:solidFill>
                <a:latin typeface="Montserrat Medium"/>
                <a:cs typeface="Montserrat Medium"/>
              </a:rPr>
              <a:t>day</a:t>
            </a:r>
            <a:r>
              <a:rPr sz="2650" b="0" spc="-85" dirty="0">
                <a:solidFill>
                  <a:srgbClr val="850038"/>
                </a:solidFill>
                <a:latin typeface="Montserrat Medium"/>
                <a:cs typeface="Montserrat Medium"/>
              </a:rPr>
              <a:t> </a:t>
            </a:r>
            <a:r>
              <a:rPr sz="2650" b="0" dirty="0">
                <a:solidFill>
                  <a:srgbClr val="850038"/>
                </a:solidFill>
                <a:latin typeface="Montserrat Medium"/>
                <a:cs typeface="Montserrat Medium"/>
              </a:rPr>
              <a:t>camp</a:t>
            </a:r>
            <a:r>
              <a:rPr sz="2650" b="0" spc="-80" dirty="0">
                <a:solidFill>
                  <a:srgbClr val="850038"/>
                </a:solidFill>
                <a:latin typeface="Montserrat Medium"/>
                <a:cs typeface="Montserrat Medium"/>
              </a:rPr>
              <a:t> </a:t>
            </a:r>
            <a:r>
              <a:rPr sz="2650" b="0" dirty="0">
                <a:solidFill>
                  <a:srgbClr val="850038"/>
                </a:solidFill>
                <a:latin typeface="Montserrat Medium"/>
                <a:cs typeface="Montserrat Medium"/>
              </a:rPr>
              <a:t>so</a:t>
            </a:r>
            <a:r>
              <a:rPr sz="2650" b="0" spc="-85" dirty="0">
                <a:solidFill>
                  <a:srgbClr val="850038"/>
                </a:solidFill>
                <a:latin typeface="Montserrat Medium"/>
                <a:cs typeface="Montserrat Medium"/>
              </a:rPr>
              <a:t> </a:t>
            </a:r>
            <a:r>
              <a:rPr sz="2650" b="0" dirty="0">
                <a:solidFill>
                  <a:srgbClr val="850038"/>
                </a:solidFill>
                <a:latin typeface="Montserrat Medium"/>
                <a:cs typeface="Montserrat Medium"/>
              </a:rPr>
              <a:t>you</a:t>
            </a:r>
            <a:r>
              <a:rPr sz="2650" b="0" spc="-100" dirty="0">
                <a:solidFill>
                  <a:srgbClr val="850038"/>
                </a:solidFill>
                <a:latin typeface="Montserrat Medium"/>
                <a:cs typeface="Montserrat Medium"/>
              </a:rPr>
              <a:t> </a:t>
            </a:r>
            <a:r>
              <a:rPr sz="2650" b="0" spc="-25" dirty="0">
                <a:solidFill>
                  <a:srgbClr val="850038"/>
                </a:solidFill>
                <a:latin typeface="Montserrat Medium"/>
                <a:cs typeface="Montserrat Medium"/>
              </a:rPr>
              <a:t>and </a:t>
            </a:r>
            <a:r>
              <a:rPr sz="2650" b="0" dirty="0">
                <a:solidFill>
                  <a:srgbClr val="850038"/>
                </a:solidFill>
                <a:latin typeface="Montserrat Medium"/>
                <a:cs typeface="Montserrat Medium"/>
              </a:rPr>
              <a:t>your</a:t>
            </a:r>
            <a:r>
              <a:rPr sz="2650" b="0" spc="-85" dirty="0">
                <a:solidFill>
                  <a:srgbClr val="850038"/>
                </a:solidFill>
                <a:latin typeface="Montserrat Medium"/>
                <a:cs typeface="Montserrat Medium"/>
              </a:rPr>
              <a:t> </a:t>
            </a:r>
            <a:r>
              <a:rPr sz="2650" b="0" dirty="0">
                <a:solidFill>
                  <a:srgbClr val="850038"/>
                </a:solidFill>
                <a:latin typeface="Montserrat Medium"/>
                <a:cs typeface="Montserrat Medium"/>
              </a:rPr>
              <a:t>spouse</a:t>
            </a:r>
            <a:r>
              <a:rPr sz="2650" b="0" spc="-80" dirty="0">
                <a:solidFill>
                  <a:srgbClr val="850038"/>
                </a:solidFill>
                <a:latin typeface="Montserrat Medium"/>
                <a:cs typeface="Montserrat Medium"/>
              </a:rPr>
              <a:t> </a:t>
            </a:r>
            <a:r>
              <a:rPr sz="2650" b="0" dirty="0">
                <a:solidFill>
                  <a:srgbClr val="850038"/>
                </a:solidFill>
                <a:latin typeface="Montserrat Medium"/>
                <a:cs typeface="Montserrat Medium"/>
              </a:rPr>
              <a:t>can</a:t>
            </a:r>
            <a:r>
              <a:rPr sz="2650" b="0" spc="-95" dirty="0">
                <a:solidFill>
                  <a:srgbClr val="850038"/>
                </a:solidFill>
                <a:latin typeface="Montserrat Medium"/>
                <a:cs typeface="Montserrat Medium"/>
              </a:rPr>
              <a:t> </a:t>
            </a:r>
            <a:r>
              <a:rPr sz="2650" b="0" spc="-10" dirty="0">
                <a:solidFill>
                  <a:srgbClr val="850038"/>
                </a:solidFill>
                <a:latin typeface="Montserrat Medium"/>
                <a:cs typeface="Montserrat Medium"/>
              </a:rPr>
              <a:t>work.</a:t>
            </a:r>
            <a:endParaRPr sz="2650" dirty="0">
              <a:latin typeface="Montserrat Medium"/>
              <a:cs typeface="Montserrat Medium"/>
            </a:endParaRPr>
          </a:p>
        </p:txBody>
      </p:sp>
      <p:sp>
        <p:nvSpPr>
          <p:cNvPr id="4" name="object 4"/>
          <p:cNvSpPr txBox="1"/>
          <p:nvPr/>
        </p:nvSpPr>
        <p:spPr>
          <a:xfrm>
            <a:off x="967754" y="5116932"/>
            <a:ext cx="7183120" cy="830580"/>
          </a:xfrm>
          <a:prstGeom prst="rect">
            <a:avLst/>
          </a:prstGeom>
        </p:spPr>
        <p:txBody>
          <a:bodyPr vert="horz" wrap="square" lIns="0" tIns="25400" rIns="0" bIns="0" rtlCol="0">
            <a:spAutoFit/>
          </a:bodyPr>
          <a:lstStyle/>
          <a:p>
            <a:pPr marL="389255" marR="5080" indent="-377190">
              <a:lnSpc>
                <a:spcPts val="3170"/>
              </a:lnSpc>
              <a:spcBef>
                <a:spcPts val="200"/>
              </a:spcBef>
              <a:buClr>
                <a:srgbClr val="000000"/>
              </a:buClr>
              <a:buSzPct val="54716"/>
              <a:buFont typeface="Arial"/>
              <a:buChar char="•"/>
              <a:tabLst>
                <a:tab pos="389255" algn="l"/>
              </a:tabLst>
            </a:pPr>
            <a:r>
              <a:rPr sz="2650" b="0" dirty="0">
                <a:solidFill>
                  <a:srgbClr val="850038"/>
                </a:solidFill>
                <a:latin typeface="Montserrat Medium"/>
                <a:cs typeface="Montserrat Medium"/>
              </a:rPr>
              <a:t>You</a:t>
            </a:r>
            <a:r>
              <a:rPr sz="2650" b="0" spc="-75" dirty="0">
                <a:solidFill>
                  <a:srgbClr val="850038"/>
                </a:solidFill>
                <a:latin typeface="Montserrat Medium"/>
                <a:cs typeface="Montserrat Medium"/>
              </a:rPr>
              <a:t> </a:t>
            </a:r>
            <a:r>
              <a:rPr sz="2650" b="0" dirty="0">
                <a:solidFill>
                  <a:srgbClr val="850038"/>
                </a:solidFill>
                <a:latin typeface="Montserrat Medium"/>
                <a:cs typeface="Montserrat Medium"/>
              </a:rPr>
              <a:t>have</a:t>
            </a:r>
            <a:r>
              <a:rPr sz="2650" b="0" spc="-90" dirty="0">
                <a:solidFill>
                  <a:srgbClr val="850038"/>
                </a:solidFill>
                <a:latin typeface="Montserrat Medium"/>
                <a:cs typeface="Montserrat Medium"/>
              </a:rPr>
              <a:t> </a:t>
            </a:r>
            <a:r>
              <a:rPr sz="2650" b="0" dirty="0">
                <a:solidFill>
                  <a:srgbClr val="850038"/>
                </a:solidFill>
                <a:latin typeface="Montserrat Medium"/>
                <a:cs typeface="Montserrat Medium"/>
              </a:rPr>
              <a:t>children</a:t>
            </a:r>
            <a:r>
              <a:rPr sz="2650" b="0" spc="-100" dirty="0">
                <a:solidFill>
                  <a:srgbClr val="850038"/>
                </a:solidFill>
                <a:latin typeface="Montserrat Medium"/>
                <a:cs typeface="Montserrat Medium"/>
              </a:rPr>
              <a:t> </a:t>
            </a:r>
            <a:r>
              <a:rPr sz="2650" b="0" dirty="0">
                <a:solidFill>
                  <a:srgbClr val="850038"/>
                </a:solidFill>
                <a:latin typeface="Montserrat Medium"/>
                <a:cs typeface="Montserrat Medium"/>
              </a:rPr>
              <a:t>under</a:t>
            </a:r>
            <a:r>
              <a:rPr sz="2650" b="0" spc="-80" dirty="0">
                <a:solidFill>
                  <a:srgbClr val="850038"/>
                </a:solidFill>
                <a:latin typeface="Montserrat Medium"/>
                <a:cs typeface="Montserrat Medium"/>
              </a:rPr>
              <a:t> </a:t>
            </a:r>
            <a:r>
              <a:rPr sz="2650" b="0" dirty="0">
                <a:solidFill>
                  <a:srgbClr val="850038"/>
                </a:solidFill>
                <a:latin typeface="Montserrat Medium"/>
                <a:cs typeface="Montserrat Medium"/>
              </a:rPr>
              <a:t>13</a:t>
            </a:r>
            <a:r>
              <a:rPr sz="2650" b="0" spc="-70" dirty="0">
                <a:solidFill>
                  <a:srgbClr val="850038"/>
                </a:solidFill>
                <a:latin typeface="Montserrat Medium"/>
                <a:cs typeface="Montserrat Medium"/>
              </a:rPr>
              <a:t> </a:t>
            </a:r>
            <a:r>
              <a:rPr sz="2650" b="0" dirty="0">
                <a:solidFill>
                  <a:srgbClr val="850038"/>
                </a:solidFill>
                <a:latin typeface="Montserrat Medium"/>
                <a:cs typeface="Montserrat Medium"/>
              </a:rPr>
              <a:t>and/or</a:t>
            </a:r>
            <a:r>
              <a:rPr sz="2650" b="0" spc="-90" dirty="0">
                <a:solidFill>
                  <a:srgbClr val="850038"/>
                </a:solidFill>
                <a:latin typeface="Montserrat Medium"/>
                <a:cs typeface="Montserrat Medium"/>
              </a:rPr>
              <a:t> </a:t>
            </a:r>
            <a:r>
              <a:rPr sz="2650" b="0" spc="-20" dirty="0">
                <a:solidFill>
                  <a:srgbClr val="850038"/>
                </a:solidFill>
                <a:latin typeface="Montserrat Medium"/>
                <a:cs typeface="Montserrat Medium"/>
              </a:rPr>
              <a:t>adult </a:t>
            </a:r>
            <a:r>
              <a:rPr sz="2650" b="0" spc="-10" dirty="0">
                <a:solidFill>
                  <a:srgbClr val="850038"/>
                </a:solidFill>
                <a:latin typeface="Montserrat Medium"/>
                <a:cs typeface="Montserrat Medium"/>
              </a:rPr>
              <a:t>dependents</a:t>
            </a:r>
            <a:r>
              <a:rPr sz="2650" b="0" spc="-70" dirty="0">
                <a:solidFill>
                  <a:srgbClr val="850038"/>
                </a:solidFill>
                <a:latin typeface="Montserrat Medium"/>
                <a:cs typeface="Montserrat Medium"/>
              </a:rPr>
              <a:t> </a:t>
            </a:r>
            <a:r>
              <a:rPr sz="2650" b="0" dirty="0">
                <a:solidFill>
                  <a:srgbClr val="850038"/>
                </a:solidFill>
                <a:latin typeface="Montserrat Medium"/>
                <a:cs typeface="Montserrat Medium"/>
              </a:rPr>
              <a:t>who</a:t>
            </a:r>
            <a:r>
              <a:rPr sz="2650" b="0" spc="-80" dirty="0">
                <a:solidFill>
                  <a:srgbClr val="850038"/>
                </a:solidFill>
                <a:latin typeface="Montserrat Medium"/>
                <a:cs typeface="Montserrat Medium"/>
              </a:rPr>
              <a:t> </a:t>
            </a:r>
            <a:r>
              <a:rPr sz="2650" b="0" dirty="0">
                <a:solidFill>
                  <a:srgbClr val="850038"/>
                </a:solidFill>
                <a:latin typeface="Montserrat Medium"/>
                <a:cs typeface="Montserrat Medium"/>
              </a:rPr>
              <a:t>need</a:t>
            </a:r>
            <a:r>
              <a:rPr sz="2650" b="0" spc="-70" dirty="0">
                <a:solidFill>
                  <a:srgbClr val="850038"/>
                </a:solidFill>
                <a:latin typeface="Montserrat Medium"/>
                <a:cs typeface="Montserrat Medium"/>
              </a:rPr>
              <a:t> </a:t>
            </a:r>
            <a:r>
              <a:rPr sz="2650" b="0" dirty="0">
                <a:solidFill>
                  <a:srgbClr val="850038"/>
                </a:solidFill>
                <a:latin typeface="Montserrat Medium"/>
                <a:cs typeface="Montserrat Medium"/>
              </a:rPr>
              <a:t>day</a:t>
            </a:r>
            <a:r>
              <a:rPr sz="2650" b="0" spc="-65" dirty="0">
                <a:solidFill>
                  <a:srgbClr val="850038"/>
                </a:solidFill>
                <a:latin typeface="Montserrat Medium"/>
                <a:cs typeface="Montserrat Medium"/>
              </a:rPr>
              <a:t> </a:t>
            </a:r>
            <a:r>
              <a:rPr sz="2650" b="0" spc="-10" dirty="0">
                <a:solidFill>
                  <a:srgbClr val="850038"/>
                </a:solidFill>
                <a:latin typeface="Montserrat Medium"/>
                <a:cs typeface="Montserrat Medium"/>
              </a:rPr>
              <a:t>care.</a:t>
            </a:r>
            <a:endParaRPr sz="2650" dirty="0">
              <a:latin typeface="Montserrat Medium"/>
              <a:cs typeface="Montserrat Medium"/>
            </a:endParaRPr>
          </a:p>
        </p:txBody>
      </p:sp>
      <p:sp>
        <p:nvSpPr>
          <p:cNvPr id="5" name="object 5"/>
          <p:cNvSpPr txBox="1"/>
          <p:nvPr/>
        </p:nvSpPr>
        <p:spPr>
          <a:xfrm>
            <a:off x="967754" y="6323592"/>
            <a:ext cx="4905375" cy="427990"/>
          </a:xfrm>
          <a:prstGeom prst="rect">
            <a:avLst/>
          </a:prstGeom>
        </p:spPr>
        <p:txBody>
          <a:bodyPr vert="horz" wrap="square" lIns="0" tIns="11430" rIns="0" bIns="0" rtlCol="0">
            <a:spAutoFit/>
          </a:bodyPr>
          <a:lstStyle/>
          <a:p>
            <a:pPr marL="389255" indent="-376555">
              <a:lnSpc>
                <a:spcPct val="100000"/>
              </a:lnSpc>
              <a:spcBef>
                <a:spcPts val="90"/>
              </a:spcBef>
              <a:buClr>
                <a:srgbClr val="000000"/>
              </a:buClr>
              <a:buSzPct val="54716"/>
              <a:buFont typeface="Arial"/>
              <a:buChar char="•"/>
              <a:tabLst>
                <a:tab pos="389255" algn="l"/>
              </a:tabLst>
            </a:pPr>
            <a:r>
              <a:rPr sz="2650" b="0" dirty="0">
                <a:solidFill>
                  <a:srgbClr val="850038"/>
                </a:solidFill>
                <a:latin typeface="Montserrat Medium"/>
                <a:cs typeface="Montserrat Medium"/>
              </a:rPr>
              <a:t>You</a:t>
            </a:r>
            <a:r>
              <a:rPr sz="2650" b="0" spc="-55" dirty="0">
                <a:solidFill>
                  <a:srgbClr val="850038"/>
                </a:solidFill>
                <a:latin typeface="Montserrat Medium"/>
                <a:cs typeface="Montserrat Medium"/>
              </a:rPr>
              <a:t> </a:t>
            </a:r>
            <a:r>
              <a:rPr sz="2650" b="0" dirty="0">
                <a:solidFill>
                  <a:srgbClr val="850038"/>
                </a:solidFill>
                <a:latin typeface="Montserrat Medium"/>
                <a:cs typeface="Montserrat Medium"/>
              </a:rPr>
              <a:t>want</a:t>
            </a:r>
            <a:r>
              <a:rPr sz="2650" b="0" spc="-75" dirty="0">
                <a:solidFill>
                  <a:srgbClr val="850038"/>
                </a:solidFill>
                <a:latin typeface="Montserrat Medium"/>
                <a:cs typeface="Montserrat Medium"/>
              </a:rPr>
              <a:t> </a:t>
            </a:r>
            <a:r>
              <a:rPr sz="2650" b="0" dirty="0">
                <a:solidFill>
                  <a:srgbClr val="850038"/>
                </a:solidFill>
                <a:latin typeface="Montserrat Medium"/>
                <a:cs typeface="Montserrat Medium"/>
              </a:rPr>
              <a:t>to</a:t>
            </a:r>
            <a:r>
              <a:rPr sz="2650" b="0" spc="-55" dirty="0">
                <a:solidFill>
                  <a:srgbClr val="850038"/>
                </a:solidFill>
                <a:latin typeface="Montserrat Medium"/>
                <a:cs typeface="Montserrat Medium"/>
              </a:rPr>
              <a:t> </a:t>
            </a:r>
            <a:r>
              <a:rPr sz="2650" b="0" dirty="0">
                <a:solidFill>
                  <a:srgbClr val="850038"/>
                </a:solidFill>
                <a:latin typeface="Montserrat Medium"/>
                <a:cs typeface="Montserrat Medium"/>
              </a:rPr>
              <a:t>save</a:t>
            </a:r>
            <a:r>
              <a:rPr sz="2650" b="0" spc="-60" dirty="0">
                <a:solidFill>
                  <a:srgbClr val="850038"/>
                </a:solidFill>
                <a:latin typeface="Montserrat Medium"/>
                <a:cs typeface="Montserrat Medium"/>
              </a:rPr>
              <a:t> </a:t>
            </a:r>
            <a:r>
              <a:rPr sz="2650" b="0" dirty="0">
                <a:solidFill>
                  <a:srgbClr val="850038"/>
                </a:solidFill>
                <a:latin typeface="Montserrat Medium"/>
                <a:cs typeface="Montserrat Medium"/>
              </a:rPr>
              <a:t>on</a:t>
            </a:r>
            <a:r>
              <a:rPr sz="2650" b="0" spc="-55" dirty="0">
                <a:solidFill>
                  <a:srgbClr val="850038"/>
                </a:solidFill>
                <a:latin typeface="Montserrat Medium"/>
                <a:cs typeface="Montserrat Medium"/>
              </a:rPr>
              <a:t> </a:t>
            </a:r>
            <a:r>
              <a:rPr sz="2650" b="0" spc="-10" dirty="0">
                <a:solidFill>
                  <a:srgbClr val="850038"/>
                </a:solidFill>
                <a:latin typeface="Montserrat Medium"/>
                <a:cs typeface="Montserrat Medium"/>
              </a:rPr>
              <a:t>taxes.</a:t>
            </a:r>
            <a:endParaRPr sz="2650">
              <a:latin typeface="Montserrat Medium"/>
              <a:cs typeface="Montserrat Medium"/>
            </a:endParaRPr>
          </a:p>
        </p:txBody>
      </p:sp>
      <p:sp>
        <p:nvSpPr>
          <p:cNvPr id="6" name="object 6"/>
          <p:cNvSpPr txBox="1"/>
          <p:nvPr/>
        </p:nvSpPr>
        <p:spPr>
          <a:xfrm>
            <a:off x="967754" y="7127655"/>
            <a:ext cx="6398895" cy="427990"/>
          </a:xfrm>
          <a:prstGeom prst="rect">
            <a:avLst/>
          </a:prstGeom>
        </p:spPr>
        <p:txBody>
          <a:bodyPr vert="horz" wrap="square" lIns="0" tIns="11430" rIns="0" bIns="0" rtlCol="0">
            <a:spAutoFit/>
          </a:bodyPr>
          <a:lstStyle/>
          <a:p>
            <a:pPr marL="389255" indent="-376555">
              <a:lnSpc>
                <a:spcPct val="100000"/>
              </a:lnSpc>
              <a:spcBef>
                <a:spcPts val="90"/>
              </a:spcBef>
              <a:buClr>
                <a:srgbClr val="000000"/>
              </a:buClr>
              <a:buSzPct val="54716"/>
              <a:buFont typeface="Arial"/>
              <a:buChar char="•"/>
              <a:tabLst>
                <a:tab pos="389255" algn="l"/>
              </a:tabLst>
            </a:pPr>
            <a:r>
              <a:rPr sz="2650" b="0" dirty="0">
                <a:solidFill>
                  <a:srgbClr val="850038"/>
                </a:solidFill>
                <a:latin typeface="Montserrat Medium"/>
                <a:cs typeface="Montserrat Medium"/>
              </a:rPr>
              <a:t>Note:</a:t>
            </a:r>
            <a:r>
              <a:rPr sz="2650" b="0" spc="-85" dirty="0">
                <a:solidFill>
                  <a:srgbClr val="850038"/>
                </a:solidFill>
                <a:latin typeface="Montserrat Medium"/>
                <a:cs typeface="Montserrat Medium"/>
              </a:rPr>
              <a:t> </a:t>
            </a:r>
            <a:r>
              <a:rPr sz="2650" b="0" dirty="0">
                <a:solidFill>
                  <a:srgbClr val="850038"/>
                </a:solidFill>
                <a:latin typeface="Montserrat Medium"/>
                <a:cs typeface="Montserrat Medium"/>
              </a:rPr>
              <a:t>You</a:t>
            </a:r>
            <a:r>
              <a:rPr sz="2650" b="0" spc="-70" dirty="0">
                <a:solidFill>
                  <a:srgbClr val="850038"/>
                </a:solidFill>
                <a:latin typeface="Montserrat Medium"/>
                <a:cs typeface="Montserrat Medium"/>
              </a:rPr>
              <a:t> </a:t>
            </a:r>
            <a:r>
              <a:rPr sz="2650" b="0" dirty="0">
                <a:solidFill>
                  <a:srgbClr val="850038"/>
                </a:solidFill>
                <a:latin typeface="Montserrat Medium"/>
                <a:cs typeface="Montserrat Medium"/>
              </a:rPr>
              <a:t>must</a:t>
            </a:r>
            <a:r>
              <a:rPr sz="2650" b="0" spc="-80" dirty="0">
                <a:solidFill>
                  <a:srgbClr val="850038"/>
                </a:solidFill>
                <a:latin typeface="Montserrat Medium"/>
                <a:cs typeface="Montserrat Medium"/>
              </a:rPr>
              <a:t> </a:t>
            </a:r>
            <a:r>
              <a:rPr sz="2650" b="0" spc="-25" dirty="0">
                <a:solidFill>
                  <a:srgbClr val="850038"/>
                </a:solidFill>
                <a:latin typeface="Montserrat Medium"/>
                <a:cs typeface="Montserrat Medium"/>
              </a:rPr>
              <a:t>re-</a:t>
            </a:r>
            <a:r>
              <a:rPr sz="2650" b="0" dirty="0">
                <a:solidFill>
                  <a:srgbClr val="850038"/>
                </a:solidFill>
                <a:latin typeface="Montserrat Medium"/>
                <a:cs typeface="Montserrat Medium"/>
              </a:rPr>
              <a:t>enroll</a:t>
            </a:r>
            <a:r>
              <a:rPr sz="2650" b="0" spc="-80" dirty="0">
                <a:solidFill>
                  <a:srgbClr val="850038"/>
                </a:solidFill>
                <a:latin typeface="Montserrat Medium"/>
                <a:cs typeface="Montserrat Medium"/>
              </a:rPr>
              <a:t> </a:t>
            </a:r>
            <a:r>
              <a:rPr sz="2650" b="0" dirty="0">
                <a:solidFill>
                  <a:srgbClr val="850038"/>
                </a:solidFill>
                <a:latin typeface="Montserrat Medium"/>
                <a:cs typeface="Montserrat Medium"/>
              </a:rPr>
              <a:t>every</a:t>
            </a:r>
            <a:r>
              <a:rPr sz="2650" b="0" spc="-65" dirty="0">
                <a:solidFill>
                  <a:srgbClr val="850038"/>
                </a:solidFill>
                <a:latin typeface="Montserrat Medium"/>
                <a:cs typeface="Montserrat Medium"/>
              </a:rPr>
              <a:t> </a:t>
            </a:r>
            <a:r>
              <a:rPr sz="2650" b="0" spc="-20" dirty="0">
                <a:solidFill>
                  <a:srgbClr val="850038"/>
                </a:solidFill>
                <a:latin typeface="Montserrat Medium"/>
                <a:cs typeface="Montserrat Medium"/>
              </a:rPr>
              <a:t>year</a:t>
            </a:r>
            <a:endParaRPr sz="2650">
              <a:latin typeface="Montserrat Medium"/>
              <a:cs typeface="Montserrat Medium"/>
            </a:endParaRPr>
          </a:p>
        </p:txBody>
      </p:sp>
      <p:sp>
        <p:nvSpPr>
          <p:cNvPr id="7" name="object 7"/>
          <p:cNvSpPr txBox="1"/>
          <p:nvPr/>
        </p:nvSpPr>
        <p:spPr>
          <a:xfrm>
            <a:off x="10185086" y="3918625"/>
            <a:ext cx="2217420" cy="427990"/>
          </a:xfrm>
          <a:prstGeom prst="rect">
            <a:avLst/>
          </a:prstGeom>
        </p:spPr>
        <p:txBody>
          <a:bodyPr vert="horz" wrap="square" lIns="0" tIns="11430" rIns="0" bIns="0" rtlCol="0">
            <a:spAutoFit/>
          </a:bodyPr>
          <a:lstStyle/>
          <a:p>
            <a:pPr marL="12700">
              <a:lnSpc>
                <a:spcPct val="100000"/>
              </a:lnSpc>
              <a:spcBef>
                <a:spcPts val="90"/>
              </a:spcBef>
            </a:pPr>
            <a:r>
              <a:rPr sz="2650" b="1" u="sng" spc="-20" dirty="0">
                <a:solidFill>
                  <a:srgbClr val="850038"/>
                </a:solidFill>
                <a:uFill>
                  <a:solidFill>
                    <a:srgbClr val="850038"/>
                  </a:solidFill>
                </a:uFill>
                <a:latin typeface="Montserrat Medium"/>
                <a:cs typeface="Montserrat Medium"/>
              </a:rPr>
              <a:t>How</a:t>
            </a:r>
            <a:r>
              <a:rPr sz="2650" b="1" u="sng" spc="-120" dirty="0">
                <a:solidFill>
                  <a:srgbClr val="850038"/>
                </a:solidFill>
                <a:uFill>
                  <a:solidFill>
                    <a:srgbClr val="850038"/>
                  </a:solidFill>
                </a:uFill>
                <a:latin typeface="Montserrat Medium"/>
                <a:cs typeface="Montserrat Medium"/>
              </a:rPr>
              <a:t> </a:t>
            </a:r>
            <a:r>
              <a:rPr sz="2650" b="1" u="sng" dirty="0">
                <a:solidFill>
                  <a:srgbClr val="850038"/>
                </a:solidFill>
                <a:uFill>
                  <a:solidFill>
                    <a:srgbClr val="850038"/>
                  </a:solidFill>
                </a:uFill>
                <a:latin typeface="Montserrat Medium"/>
                <a:cs typeface="Montserrat Medium"/>
              </a:rPr>
              <a:t>it</a:t>
            </a:r>
            <a:r>
              <a:rPr sz="2650" b="1" u="sng" spc="-100" dirty="0">
                <a:solidFill>
                  <a:srgbClr val="850038"/>
                </a:solidFill>
                <a:uFill>
                  <a:solidFill>
                    <a:srgbClr val="850038"/>
                  </a:solidFill>
                </a:uFill>
                <a:latin typeface="Montserrat Medium"/>
                <a:cs typeface="Montserrat Medium"/>
              </a:rPr>
              <a:t> </a:t>
            </a:r>
            <a:r>
              <a:rPr sz="2650" b="1" u="sng" spc="-20" dirty="0">
                <a:solidFill>
                  <a:srgbClr val="850038"/>
                </a:solidFill>
                <a:uFill>
                  <a:solidFill>
                    <a:srgbClr val="850038"/>
                  </a:solidFill>
                </a:uFill>
                <a:latin typeface="Montserrat Medium"/>
                <a:cs typeface="Montserrat Medium"/>
              </a:rPr>
              <a:t>works</a:t>
            </a:r>
            <a:endParaRPr sz="2650" b="1" dirty="0">
              <a:latin typeface="Montserrat Medium"/>
              <a:cs typeface="Montserrat Medium"/>
            </a:endParaRPr>
          </a:p>
        </p:txBody>
      </p:sp>
      <p:sp>
        <p:nvSpPr>
          <p:cNvPr id="8" name="object 8"/>
          <p:cNvSpPr txBox="1"/>
          <p:nvPr/>
        </p:nvSpPr>
        <p:spPr>
          <a:xfrm>
            <a:off x="10185086" y="4321561"/>
            <a:ext cx="8549640" cy="1160061"/>
          </a:xfrm>
          <a:prstGeom prst="rect">
            <a:avLst/>
          </a:prstGeom>
        </p:spPr>
        <p:txBody>
          <a:bodyPr vert="horz" wrap="square" lIns="0" tIns="12700" rIns="0" bIns="0" rtlCol="0">
            <a:spAutoFit/>
          </a:bodyPr>
          <a:lstStyle/>
          <a:p>
            <a:pPr marL="389255" marR="5080" indent="-377190">
              <a:lnSpc>
                <a:spcPct val="149300"/>
              </a:lnSpc>
              <a:spcBef>
                <a:spcPts val="100"/>
              </a:spcBef>
              <a:buClr>
                <a:srgbClr val="000000"/>
              </a:buClr>
              <a:buSzPct val="54716"/>
              <a:buFont typeface="Arial"/>
              <a:buChar char="•"/>
              <a:tabLst>
                <a:tab pos="389255" algn="l"/>
              </a:tabLst>
            </a:pPr>
            <a:r>
              <a:rPr sz="2650" b="0" dirty="0">
                <a:solidFill>
                  <a:srgbClr val="850038"/>
                </a:solidFill>
                <a:latin typeface="Montserrat Medium"/>
                <a:cs typeface="Montserrat Medium"/>
              </a:rPr>
              <a:t>Funded</a:t>
            </a:r>
            <a:r>
              <a:rPr sz="2650" b="0" spc="-70" dirty="0">
                <a:solidFill>
                  <a:srgbClr val="850038"/>
                </a:solidFill>
                <a:latin typeface="Montserrat Medium"/>
                <a:cs typeface="Montserrat Medium"/>
              </a:rPr>
              <a:t> </a:t>
            </a:r>
            <a:r>
              <a:rPr sz="2650" b="0" dirty="0">
                <a:solidFill>
                  <a:srgbClr val="850038"/>
                </a:solidFill>
                <a:latin typeface="Montserrat Medium"/>
                <a:cs typeface="Montserrat Medium"/>
              </a:rPr>
              <a:t>by</a:t>
            </a:r>
            <a:r>
              <a:rPr sz="2650" b="0" spc="-55" dirty="0">
                <a:solidFill>
                  <a:srgbClr val="850038"/>
                </a:solidFill>
                <a:latin typeface="Montserrat Medium"/>
                <a:cs typeface="Montserrat Medium"/>
              </a:rPr>
              <a:t> </a:t>
            </a:r>
            <a:r>
              <a:rPr sz="2650" b="0" spc="-25" dirty="0">
                <a:solidFill>
                  <a:srgbClr val="850038"/>
                </a:solidFill>
                <a:latin typeface="Montserrat Medium"/>
                <a:cs typeface="Montserrat Medium"/>
              </a:rPr>
              <a:t>pre-</a:t>
            </a:r>
            <a:r>
              <a:rPr sz="2650" b="0" dirty="0">
                <a:solidFill>
                  <a:srgbClr val="850038"/>
                </a:solidFill>
                <a:latin typeface="Montserrat Medium"/>
                <a:cs typeface="Montserrat Medium"/>
              </a:rPr>
              <a:t>tax</a:t>
            </a:r>
            <a:r>
              <a:rPr sz="2650" b="0" spc="-50" dirty="0">
                <a:solidFill>
                  <a:srgbClr val="850038"/>
                </a:solidFill>
                <a:latin typeface="Montserrat Medium"/>
                <a:cs typeface="Montserrat Medium"/>
              </a:rPr>
              <a:t> </a:t>
            </a:r>
            <a:r>
              <a:rPr sz="2650" b="0" spc="-10" dirty="0">
                <a:solidFill>
                  <a:srgbClr val="850038"/>
                </a:solidFill>
                <a:latin typeface="Montserrat Medium"/>
                <a:cs typeface="Montserrat Medium"/>
              </a:rPr>
              <a:t>contributions</a:t>
            </a:r>
            <a:r>
              <a:rPr sz="2650" b="0" spc="-90" dirty="0">
                <a:solidFill>
                  <a:srgbClr val="850038"/>
                </a:solidFill>
                <a:latin typeface="Montserrat Medium"/>
                <a:cs typeface="Montserrat Medium"/>
              </a:rPr>
              <a:t> </a:t>
            </a:r>
            <a:r>
              <a:rPr sz="2650" b="0" dirty="0">
                <a:solidFill>
                  <a:srgbClr val="850038"/>
                </a:solidFill>
                <a:latin typeface="Montserrat Medium"/>
                <a:cs typeface="Montserrat Medium"/>
              </a:rPr>
              <a:t>from</a:t>
            </a:r>
            <a:r>
              <a:rPr sz="2650" b="0" spc="-55" dirty="0">
                <a:solidFill>
                  <a:srgbClr val="850038"/>
                </a:solidFill>
                <a:latin typeface="Montserrat Medium"/>
                <a:cs typeface="Montserrat Medium"/>
              </a:rPr>
              <a:t> </a:t>
            </a:r>
            <a:r>
              <a:rPr sz="2650" b="0" spc="-20" dirty="0">
                <a:solidFill>
                  <a:srgbClr val="850038"/>
                </a:solidFill>
                <a:latin typeface="Montserrat Medium"/>
                <a:cs typeface="Montserrat Medium"/>
              </a:rPr>
              <a:t>your </a:t>
            </a:r>
            <a:r>
              <a:rPr sz="2650" b="0" spc="-30" dirty="0">
                <a:solidFill>
                  <a:srgbClr val="850038"/>
                </a:solidFill>
                <a:latin typeface="Montserrat Medium"/>
                <a:cs typeface="Montserrat Medium"/>
              </a:rPr>
              <a:t>paycheck—</a:t>
            </a:r>
            <a:r>
              <a:rPr sz="2650" b="0" dirty="0">
                <a:solidFill>
                  <a:srgbClr val="850038"/>
                </a:solidFill>
                <a:latin typeface="Montserrat Medium"/>
                <a:cs typeface="Montserrat Medium"/>
              </a:rPr>
              <a:t>up</a:t>
            </a:r>
            <a:r>
              <a:rPr sz="2650" b="0" spc="-70" dirty="0">
                <a:solidFill>
                  <a:srgbClr val="850038"/>
                </a:solidFill>
                <a:latin typeface="Montserrat Medium"/>
                <a:cs typeface="Montserrat Medium"/>
              </a:rPr>
              <a:t> </a:t>
            </a:r>
            <a:r>
              <a:rPr sz="2650" b="0" dirty="0">
                <a:solidFill>
                  <a:srgbClr val="850038"/>
                </a:solidFill>
                <a:latin typeface="Montserrat Medium"/>
                <a:cs typeface="Montserrat Medium"/>
              </a:rPr>
              <a:t>to</a:t>
            </a:r>
            <a:r>
              <a:rPr sz="2650" b="0" spc="-60" dirty="0">
                <a:solidFill>
                  <a:srgbClr val="850038"/>
                </a:solidFill>
                <a:latin typeface="Montserrat Medium"/>
                <a:cs typeface="Montserrat Medium"/>
              </a:rPr>
              <a:t> </a:t>
            </a:r>
            <a:r>
              <a:rPr sz="2650" b="0" dirty="0">
                <a:solidFill>
                  <a:srgbClr val="850038"/>
                </a:solidFill>
                <a:latin typeface="Montserrat Medium"/>
                <a:cs typeface="Montserrat Medium"/>
              </a:rPr>
              <a:t>$</a:t>
            </a:r>
            <a:r>
              <a:rPr lang="en-US" sz="2650" b="0" dirty="0">
                <a:solidFill>
                  <a:srgbClr val="850038"/>
                </a:solidFill>
                <a:latin typeface="Montserrat Medium"/>
                <a:cs typeface="Montserrat Medium"/>
              </a:rPr>
              <a:t>7</a:t>
            </a:r>
            <a:r>
              <a:rPr sz="2650" b="0" dirty="0">
                <a:solidFill>
                  <a:srgbClr val="850038"/>
                </a:solidFill>
                <a:latin typeface="Montserrat Medium"/>
                <a:cs typeface="Montserrat Medium"/>
              </a:rPr>
              <a:t>,</a:t>
            </a:r>
            <a:r>
              <a:rPr lang="en-US" sz="2650" b="0" dirty="0">
                <a:solidFill>
                  <a:srgbClr val="850038"/>
                </a:solidFill>
                <a:latin typeface="Montserrat Medium"/>
                <a:cs typeface="Montserrat Medium"/>
              </a:rPr>
              <a:t>5</a:t>
            </a:r>
            <a:r>
              <a:rPr sz="2650" b="0" dirty="0">
                <a:solidFill>
                  <a:srgbClr val="850038"/>
                </a:solidFill>
                <a:latin typeface="Montserrat Medium"/>
                <a:cs typeface="Montserrat Medium"/>
              </a:rPr>
              <a:t>00</a:t>
            </a:r>
            <a:r>
              <a:rPr sz="2650" b="0" spc="-60" dirty="0">
                <a:solidFill>
                  <a:srgbClr val="850038"/>
                </a:solidFill>
                <a:latin typeface="Montserrat Medium"/>
                <a:cs typeface="Montserrat Medium"/>
              </a:rPr>
              <a:t> </a:t>
            </a:r>
            <a:r>
              <a:rPr sz="2650" b="0" dirty="0">
                <a:solidFill>
                  <a:srgbClr val="850038"/>
                </a:solidFill>
                <a:latin typeface="Montserrat Medium"/>
                <a:cs typeface="Montserrat Medium"/>
              </a:rPr>
              <a:t>per</a:t>
            </a:r>
            <a:r>
              <a:rPr sz="2650" b="0" spc="-60" dirty="0">
                <a:solidFill>
                  <a:srgbClr val="850038"/>
                </a:solidFill>
                <a:latin typeface="Montserrat Medium"/>
                <a:cs typeface="Montserrat Medium"/>
              </a:rPr>
              <a:t> </a:t>
            </a:r>
            <a:r>
              <a:rPr sz="2650" b="0" dirty="0">
                <a:solidFill>
                  <a:srgbClr val="850038"/>
                </a:solidFill>
                <a:latin typeface="Montserrat Medium"/>
                <a:cs typeface="Montserrat Medium"/>
              </a:rPr>
              <a:t>household</a:t>
            </a:r>
            <a:r>
              <a:rPr sz="2650" b="0" spc="-85" dirty="0">
                <a:solidFill>
                  <a:srgbClr val="850038"/>
                </a:solidFill>
                <a:latin typeface="Montserrat Medium"/>
                <a:cs typeface="Montserrat Medium"/>
              </a:rPr>
              <a:t> </a:t>
            </a:r>
            <a:r>
              <a:rPr sz="2650" b="0" dirty="0">
                <a:solidFill>
                  <a:srgbClr val="850038"/>
                </a:solidFill>
                <a:latin typeface="Montserrat Medium"/>
                <a:cs typeface="Montserrat Medium"/>
              </a:rPr>
              <a:t>per</a:t>
            </a:r>
            <a:r>
              <a:rPr sz="2650" b="0" spc="-65" dirty="0">
                <a:solidFill>
                  <a:srgbClr val="850038"/>
                </a:solidFill>
                <a:latin typeface="Montserrat Medium"/>
                <a:cs typeface="Montserrat Medium"/>
              </a:rPr>
              <a:t> </a:t>
            </a:r>
            <a:r>
              <a:rPr sz="2650" b="0" spc="-20" dirty="0">
                <a:solidFill>
                  <a:srgbClr val="850038"/>
                </a:solidFill>
                <a:latin typeface="Montserrat Medium"/>
                <a:cs typeface="Montserrat Medium"/>
              </a:rPr>
              <a:t>year</a:t>
            </a:r>
            <a:endParaRPr sz="2650" dirty="0">
              <a:latin typeface="Montserrat Medium"/>
              <a:cs typeface="Montserrat Medium"/>
            </a:endParaRPr>
          </a:p>
        </p:txBody>
      </p:sp>
      <p:sp>
        <p:nvSpPr>
          <p:cNvPr id="9" name="object 9"/>
          <p:cNvSpPr txBox="1"/>
          <p:nvPr/>
        </p:nvSpPr>
        <p:spPr>
          <a:xfrm>
            <a:off x="10185086" y="5527569"/>
            <a:ext cx="8444865" cy="1231900"/>
          </a:xfrm>
          <a:prstGeom prst="rect">
            <a:avLst/>
          </a:prstGeom>
        </p:spPr>
        <p:txBody>
          <a:bodyPr vert="horz" wrap="square" lIns="0" tIns="12700" rIns="0" bIns="0" rtlCol="0">
            <a:spAutoFit/>
          </a:bodyPr>
          <a:lstStyle/>
          <a:p>
            <a:pPr marL="389255" marR="5080" indent="-377190">
              <a:lnSpc>
                <a:spcPct val="149300"/>
              </a:lnSpc>
              <a:spcBef>
                <a:spcPts val="100"/>
              </a:spcBef>
              <a:buClr>
                <a:srgbClr val="000000"/>
              </a:buClr>
              <a:buSzPct val="54716"/>
              <a:buFont typeface="Arial"/>
              <a:buChar char="•"/>
              <a:tabLst>
                <a:tab pos="389255" algn="l"/>
              </a:tabLst>
            </a:pPr>
            <a:r>
              <a:rPr sz="2650" b="0" dirty="0">
                <a:solidFill>
                  <a:srgbClr val="850038"/>
                </a:solidFill>
                <a:latin typeface="Montserrat Medium"/>
                <a:cs typeface="Montserrat Medium"/>
              </a:rPr>
              <a:t>Election</a:t>
            </a:r>
            <a:r>
              <a:rPr sz="2650" b="0" spc="-100" dirty="0">
                <a:solidFill>
                  <a:srgbClr val="850038"/>
                </a:solidFill>
                <a:latin typeface="Montserrat Medium"/>
                <a:cs typeface="Montserrat Medium"/>
              </a:rPr>
              <a:t> </a:t>
            </a:r>
            <a:r>
              <a:rPr sz="2650" b="0" dirty="0">
                <a:solidFill>
                  <a:srgbClr val="850038"/>
                </a:solidFill>
                <a:latin typeface="Montserrat Medium"/>
                <a:cs typeface="Montserrat Medium"/>
              </a:rPr>
              <a:t>is</a:t>
            </a:r>
            <a:r>
              <a:rPr sz="2650" b="0" spc="-85" dirty="0">
                <a:solidFill>
                  <a:srgbClr val="850038"/>
                </a:solidFill>
                <a:latin typeface="Montserrat Medium"/>
                <a:cs typeface="Montserrat Medium"/>
              </a:rPr>
              <a:t> </a:t>
            </a:r>
            <a:r>
              <a:rPr sz="2650" b="0" dirty="0">
                <a:solidFill>
                  <a:srgbClr val="850038"/>
                </a:solidFill>
                <a:latin typeface="Montserrat Medium"/>
                <a:cs typeface="Montserrat Medium"/>
              </a:rPr>
              <a:t>binding</a:t>
            </a:r>
            <a:r>
              <a:rPr sz="2650" b="0" spc="-105" dirty="0">
                <a:solidFill>
                  <a:srgbClr val="850038"/>
                </a:solidFill>
                <a:latin typeface="Montserrat Medium"/>
                <a:cs typeface="Montserrat Medium"/>
              </a:rPr>
              <a:t> </a:t>
            </a:r>
            <a:r>
              <a:rPr sz="2650" b="0" dirty="0">
                <a:solidFill>
                  <a:srgbClr val="850038"/>
                </a:solidFill>
                <a:latin typeface="Montserrat Medium"/>
                <a:cs typeface="Montserrat Medium"/>
              </a:rPr>
              <a:t>unless</a:t>
            </a:r>
            <a:r>
              <a:rPr sz="2650" b="0" spc="-95" dirty="0">
                <a:solidFill>
                  <a:srgbClr val="850038"/>
                </a:solidFill>
                <a:latin typeface="Montserrat Medium"/>
                <a:cs typeface="Montserrat Medium"/>
              </a:rPr>
              <a:t> </a:t>
            </a:r>
            <a:r>
              <a:rPr sz="2650" b="0" dirty="0">
                <a:solidFill>
                  <a:srgbClr val="850038"/>
                </a:solidFill>
                <a:latin typeface="Montserrat Medium"/>
                <a:cs typeface="Montserrat Medium"/>
              </a:rPr>
              <a:t>you</a:t>
            </a:r>
            <a:r>
              <a:rPr sz="2650" b="0" spc="-75" dirty="0">
                <a:solidFill>
                  <a:srgbClr val="850038"/>
                </a:solidFill>
                <a:latin typeface="Montserrat Medium"/>
                <a:cs typeface="Montserrat Medium"/>
              </a:rPr>
              <a:t> </a:t>
            </a:r>
            <a:r>
              <a:rPr sz="2650" b="0" dirty="0">
                <a:solidFill>
                  <a:srgbClr val="850038"/>
                </a:solidFill>
                <a:latin typeface="Montserrat Medium"/>
                <a:cs typeface="Montserrat Medium"/>
              </a:rPr>
              <a:t>have</a:t>
            </a:r>
            <a:r>
              <a:rPr sz="2650" b="0" spc="-90" dirty="0">
                <a:solidFill>
                  <a:srgbClr val="850038"/>
                </a:solidFill>
                <a:latin typeface="Montserrat Medium"/>
                <a:cs typeface="Montserrat Medium"/>
              </a:rPr>
              <a:t> </a:t>
            </a:r>
            <a:r>
              <a:rPr sz="2650" b="0" dirty="0">
                <a:solidFill>
                  <a:srgbClr val="850038"/>
                </a:solidFill>
                <a:latin typeface="Montserrat Medium"/>
                <a:cs typeface="Montserrat Medium"/>
              </a:rPr>
              <a:t>a</a:t>
            </a:r>
            <a:r>
              <a:rPr sz="2650" b="0" spc="-75" dirty="0">
                <a:solidFill>
                  <a:srgbClr val="850038"/>
                </a:solidFill>
                <a:latin typeface="Montserrat Medium"/>
                <a:cs typeface="Montserrat Medium"/>
              </a:rPr>
              <a:t> </a:t>
            </a:r>
            <a:r>
              <a:rPr sz="2650" b="0" dirty="0">
                <a:solidFill>
                  <a:srgbClr val="850038"/>
                </a:solidFill>
                <a:latin typeface="Montserrat Medium"/>
                <a:cs typeface="Montserrat Medium"/>
              </a:rPr>
              <a:t>change</a:t>
            </a:r>
            <a:r>
              <a:rPr sz="2650" b="0" spc="-75" dirty="0">
                <a:solidFill>
                  <a:srgbClr val="850038"/>
                </a:solidFill>
                <a:latin typeface="Montserrat Medium"/>
                <a:cs typeface="Montserrat Medium"/>
              </a:rPr>
              <a:t> </a:t>
            </a:r>
            <a:r>
              <a:rPr sz="2650" b="0" spc="-25" dirty="0">
                <a:solidFill>
                  <a:srgbClr val="850038"/>
                </a:solidFill>
                <a:latin typeface="Montserrat Medium"/>
                <a:cs typeface="Montserrat Medium"/>
              </a:rPr>
              <a:t>in </a:t>
            </a:r>
            <a:r>
              <a:rPr sz="2650" b="0" spc="-10" dirty="0">
                <a:solidFill>
                  <a:srgbClr val="850038"/>
                </a:solidFill>
                <a:latin typeface="Montserrat Medium"/>
                <a:cs typeface="Montserrat Medium"/>
              </a:rPr>
              <a:t>status</a:t>
            </a:r>
            <a:endParaRPr sz="2650" dirty="0">
              <a:latin typeface="Montserrat Medium"/>
              <a:cs typeface="Montserrat Medium"/>
            </a:endParaRPr>
          </a:p>
        </p:txBody>
      </p:sp>
      <p:sp>
        <p:nvSpPr>
          <p:cNvPr id="10" name="object 10"/>
          <p:cNvSpPr txBox="1"/>
          <p:nvPr/>
        </p:nvSpPr>
        <p:spPr>
          <a:xfrm>
            <a:off x="10185086" y="6934178"/>
            <a:ext cx="3493135" cy="427990"/>
          </a:xfrm>
          <a:prstGeom prst="rect">
            <a:avLst/>
          </a:prstGeom>
        </p:spPr>
        <p:txBody>
          <a:bodyPr vert="horz" wrap="square" lIns="0" tIns="11430" rIns="0" bIns="0" rtlCol="0">
            <a:spAutoFit/>
          </a:bodyPr>
          <a:lstStyle/>
          <a:p>
            <a:pPr marL="389255" indent="-376555">
              <a:lnSpc>
                <a:spcPct val="100000"/>
              </a:lnSpc>
              <a:spcBef>
                <a:spcPts val="90"/>
              </a:spcBef>
              <a:buClr>
                <a:srgbClr val="000000"/>
              </a:buClr>
              <a:buSzPct val="54716"/>
              <a:buFont typeface="Arial"/>
              <a:buChar char="•"/>
              <a:tabLst>
                <a:tab pos="389255" algn="l"/>
              </a:tabLst>
            </a:pPr>
            <a:r>
              <a:rPr sz="2650" b="0" dirty="0">
                <a:solidFill>
                  <a:srgbClr val="850038"/>
                </a:solidFill>
                <a:latin typeface="Montserrat Medium"/>
                <a:cs typeface="Montserrat Medium"/>
              </a:rPr>
              <a:t>FSA</a:t>
            </a:r>
            <a:r>
              <a:rPr sz="2650" b="0" spc="-50" dirty="0">
                <a:solidFill>
                  <a:srgbClr val="850038"/>
                </a:solidFill>
                <a:latin typeface="Montserrat Medium"/>
                <a:cs typeface="Montserrat Medium"/>
              </a:rPr>
              <a:t> </a:t>
            </a:r>
            <a:r>
              <a:rPr sz="2650" b="0" dirty="0">
                <a:solidFill>
                  <a:srgbClr val="850038"/>
                </a:solidFill>
                <a:latin typeface="Montserrat Medium"/>
                <a:cs typeface="Montserrat Medium"/>
              </a:rPr>
              <a:t>aa</a:t>
            </a:r>
            <a:r>
              <a:rPr sz="2650" b="0" spc="-45" dirty="0">
                <a:solidFill>
                  <a:srgbClr val="850038"/>
                </a:solidFill>
                <a:latin typeface="Montserrat Medium"/>
                <a:cs typeface="Montserrat Medium"/>
              </a:rPr>
              <a:t> </a:t>
            </a:r>
            <a:r>
              <a:rPr sz="2650" b="0" dirty="0">
                <a:solidFill>
                  <a:srgbClr val="850038"/>
                </a:solidFill>
                <a:latin typeface="Montserrat Medium"/>
                <a:cs typeface="Montserrat Medium"/>
              </a:rPr>
              <a:t>tax</a:t>
            </a:r>
            <a:r>
              <a:rPr sz="2650" b="0" spc="-70" dirty="0">
                <a:solidFill>
                  <a:srgbClr val="850038"/>
                </a:solidFill>
                <a:latin typeface="Montserrat Medium"/>
                <a:cs typeface="Montserrat Medium"/>
              </a:rPr>
              <a:t> </a:t>
            </a:r>
            <a:r>
              <a:rPr sz="2650" b="0" spc="-10" dirty="0">
                <a:solidFill>
                  <a:srgbClr val="850038"/>
                </a:solidFill>
                <a:latin typeface="Montserrat Medium"/>
                <a:cs typeface="Montserrat Medium"/>
              </a:rPr>
              <a:t>advisor</a:t>
            </a:r>
            <a:endParaRPr sz="2650" dirty="0">
              <a:latin typeface="Montserrat Medium"/>
              <a:cs typeface="Montserrat Medium"/>
            </a:endParaRPr>
          </a:p>
        </p:txBody>
      </p:sp>
      <p:sp>
        <p:nvSpPr>
          <p:cNvPr id="11" name="object 11"/>
          <p:cNvSpPr txBox="1"/>
          <p:nvPr/>
        </p:nvSpPr>
        <p:spPr>
          <a:xfrm>
            <a:off x="803173" y="2234447"/>
            <a:ext cx="11760835" cy="579120"/>
          </a:xfrm>
          <a:prstGeom prst="rect">
            <a:avLst/>
          </a:prstGeom>
        </p:spPr>
        <p:txBody>
          <a:bodyPr vert="horz" wrap="square" lIns="0" tIns="16510" rIns="0" bIns="0" rtlCol="0">
            <a:spAutoFit/>
          </a:bodyPr>
          <a:lstStyle/>
          <a:p>
            <a:pPr marL="12700">
              <a:lnSpc>
                <a:spcPct val="100000"/>
              </a:lnSpc>
              <a:spcBef>
                <a:spcPts val="130"/>
              </a:spcBef>
            </a:pPr>
            <a:r>
              <a:rPr sz="3600" b="0" dirty="0">
                <a:solidFill>
                  <a:srgbClr val="850038"/>
                </a:solidFill>
                <a:latin typeface="Montserrat Medium"/>
                <a:cs typeface="Montserrat Medium"/>
              </a:rPr>
              <a:t>Three</a:t>
            </a:r>
            <a:r>
              <a:rPr sz="3600" b="0" spc="-145" dirty="0">
                <a:solidFill>
                  <a:srgbClr val="850038"/>
                </a:solidFill>
                <a:latin typeface="Montserrat Medium"/>
                <a:cs typeface="Montserrat Medium"/>
              </a:rPr>
              <a:t> </a:t>
            </a:r>
            <a:r>
              <a:rPr sz="3600" b="0" dirty="0">
                <a:solidFill>
                  <a:srgbClr val="850038"/>
                </a:solidFill>
                <a:latin typeface="Montserrat Medium"/>
                <a:cs typeface="Montserrat Medium"/>
              </a:rPr>
              <a:t>reasons</a:t>
            </a:r>
            <a:r>
              <a:rPr sz="3600" b="0" spc="-150" dirty="0">
                <a:solidFill>
                  <a:srgbClr val="850038"/>
                </a:solidFill>
                <a:latin typeface="Montserrat Medium"/>
                <a:cs typeface="Montserrat Medium"/>
              </a:rPr>
              <a:t> </a:t>
            </a:r>
            <a:r>
              <a:rPr sz="3600" b="0" dirty="0">
                <a:solidFill>
                  <a:srgbClr val="850038"/>
                </a:solidFill>
                <a:latin typeface="Montserrat Medium"/>
                <a:cs typeface="Montserrat Medium"/>
              </a:rPr>
              <a:t>to</a:t>
            </a:r>
            <a:r>
              <a:rPr sz="3600" b="0" spc="-135" dirty="0">
                <a:solidFill>
                  <a:srgbClr val="850038"/>
                </a:solidFill>
                <a:latin typeface="Montserrat Medium"/>
                <a:cs typeface="Montserrat Medium"/>
              </a:rPr>
              <a:t> </a:t>
            </a:r>
            <a:r>
              <a:rPr sz="3600" b="0" dirty="0">
                <a:solidFill>
                  <a:srgbClr val="850038"/>
                </a:solidFill>
                <a:latin typeface="Montserrat Medium"/>
                <a:cs typeface="Montserrat Medium"/>
              </a:rPr>
              <a:t>look</a:t>
            </a:r>
            <a:r>
              <a:rPr sz="3600" b="0" spc="-145" dirty="0">
                <a:solidFill>
                  <a:srgbClr val="850038"/>
                </a:solidFill>
                <a:latin typeface="Montserrat Medium"/>
                <a:cs typeface="Montserrat Medium"/>
              </a:rPr>
              <a:t> </a:t>
            </a:r>
            <a:r>
              <a:rPr sz="3600" b="0" dirty="0">
                <a:solidFill>
                  <a:srgbClr val="850038"/>
                </a:solidFill>
                <a:latin typeface="Montserrat Medium"/>
                <a:cs typeface="Montserrat Medium"/>
              </a:rPr>
              <a:t>into</a:t>
            </a:r>
            <a:r>
              <a:rPr sz="3600" b="0" spc="-145" dirty="0">
                <a:solidFill>
                  <a:srgbClr val="850038"/>
                </a:solidFill>
                <a:latin typeface="Montserrat Medium"/>
                <a:cs typeface="Montserrat Medium"/>
              </a:rPr>
              <a:t> </a:t>
            </a:r>
            <a:r>
              <a:rPr sz="3600" b="0" dirty="0">
                <a:solidFill>
                  <a:srgbClr val="850038"/>
                </a:solidFill>
                <a:latin typeface="Montserrat Medium"/>
                <a:cs typeface="Montserrat Medium"/>
              </a:rPr>
              <a:t>the</a:t>
            </a:r>
            <a:r>
              <a:rPr sz="3600" b="0" spc="-135" dirty="0">
                <a:solidFill>
                  <a:srgbClr val="850038"/>
                </a:solidFill>
                <a:latin typeface="Montserrat Medium"/>
                <a:cs typeface="Montserrat Medium"/>
              </a:rPr>
              <a:t> </a:t>
            </a:r>
            <a:r>
              <a:rPr sz="3600" b="0" spc="-10" dirty="0">
                <a:solidFill>
                  <a:srgbClr val="850038"/>
                </a:solidFill>
                <a:latin typeface="Montserrat Medium"/>
                <a:cs typeface="Montserrat Medium"/>
              </a:rPr>
              <a:t>Dependent</a:t>
            </a:r>
            <a:r>
              <a:rPr sz="3600" b="0" spc="-135" dirty="0">
                <a:solidFill>
                  <a:srgbClr val="850038"/>
                </a:solidFill>
                <a:latin typeface="Montserrat Medium"/>
                <a:cs typeface="Montserrat Medium"/>
              </a:rPr>
              <a:t> </a:t>
            </a:r>
            <a:r>
              <a:rPr sz="3600" b="0" dirty="0">
                <a:solidFill>
                  <a:srgbClr val="850038"/>
                </a:solidFill>
                <a:latin typeface="Montserrat Medium"/>
                <a:cs typeface="Montserrat Medium"/>
              </a:rPr>
              <a:t>care</a:t>
            </a:r>
            <a:r>
              <a:rPr sz="3600" b="0" spc="-145" dirty="0">
                <a:solidFill>
                  <a:srgbClr val="850038"/>
                </a:solidFill>
                <a:latin typeface="Montserrat Medium"/>
                <a:cs typeface="Montserrat Medium"/>
              </a:rPr>
              <a:t> </a:t>
            </a:r>
            <a:r>
              <a:rPr sz="3600" b="0" spc="-25" dirty="0">
                <a:solidFill>
                  <a:srgbClr val="850038"/>
                </a:solidFill>
                <a:latin typeface="Montserrat Medium"/>
                <a:cs typeface="Montserrat Medium"/>
              </a:rPr>
              <a:t>FSA</a:t>
            </a:r>
            <a:endParaRPr sz="3600">
              <a:latin typeface="Montserrat Medium"/>
              <a:cs typeface="Montserrat Medium"/>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208633" y="4146088"/>
            <a:ext cx="10373360" cy="2237105"/>
          </a:xfrm>
          <a:prstGeom prst="rect">
            <a:avLst/>
          </a:prstGeom>
        </p:spPr>
        <p:txBody>
          <a:bodyPr vert="horz" wrap="square" lIns="0" tIns="12700" rIns="0" bIns="0" rtlCol="0">
            <a:spAutoFit/>
          </a:bodyPr>
          <a:lstStyle/>
          <a:p>
            <a:pPr marL="499745" marR="5080" indent="-487680">
              <a:lnSpc>
                <a:spcPct val="100000"/>
              </a:lnSpc>
              <a:spcBef>
                <a:spcPts val="100"/>
              </a:spcBef>
            </a:pPr>
            <a:r>
              <a:rPr sz="7250" dirty="0"/>
              <a:t>Life</a:t>
            </a:r>
            <a:r>
              <a:rPr sz="7250" spc="-70" dirty="0"/>
              <a:t> </a:t>
            </a:r>
            <a:r>
              <a:rPr sz="7250" spc="-10" dirty="0"/>
              <a:t>and</a:t>
            </a:r>
            <a:r>
              <a:rPr sz="7250" spc="-455" dirty="0"/>
              <a:t> </a:t>
            </a:r>
            <a:r>
              <a:rPr sz="7250" dirty="0"/>
              <a:t>AD&amp;D</a:t>
            </a:r>
            <a:r>
              <a:rPr sz="7250" spc="-80" dirty="0"/>
              <a:t> </a:t>
            </a:r>
            <a:r>
              <a:rPr sz="7250" spc="-10" dirty="0"/>
              <a:t>Insurance </a:t>
            </a:r>
            <a:r>
              <a:rPr sz="7250" dirty="0"/>
              <a:t>Hartford</a:t>
            </a:r>
            <a:r>
              <a:rPr sz="7250" spc="-195" dirty="0"/>
              <a:t> </a:t>
            </a:r>
            <a:r>
              <a:rPr sz="7250" dirty="0"/>
              <a:t>Life</a:t>
            </a:r>
            <a:r>
              <a:rPr sz="7250" spc="-195" dirty="0"/>
              <a:t> </a:t>
            </a:r>
            <a:r>
              <a:rPr sz="7250" spc="-10" dirty="0"/>
              <a:t>Insurance</a:t>
            </a:r>
            <a:endParaRPr sz="725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145" rIns="0" bIns="0" rtlCol="0">
            <a:spAutoFit/>
          </a:bodyPr>
          <a:lstStyle/>
          <a:p>
            <a:pPr marL="320675">
              <a:lnSpc>
                <a:spcPct val="100000"/>
              </a:lnSpc>
              <a:spcBef>
                <a:spcPts val="135"/>
              </a:spcBef>
            </a:pPr>
            <a:r>
              <a:rPr dirty="0"/>
              <a:t>Basic</a:t>
            </a:r>
            <a:r>
              <a:rPr spc="-20" dirty="0"/>
              <a:t> </a:t>
            </a:r>
            <a:r>
              <a:rPr dirty="0"/>
              <a:t>Life</a:t>
            </a:r>
            <a:r>
              <a:rPr spc="-5" dirty="0"/>
              <a:t> </a:t>
            </a:r>
            <a:r>
              <a:rPr dirty="0"/>
              <a:t>and</a:t>
            </a:r>
            <a:r>
              <a:rPr spc="-370" dirty="0"/>
              <a:t> </a:t>
            </a:r>
            <a:r>
              <a:rPr dirty="0"/>
              <a:t>AD&amp;D</a:t>
            </a:r>
            <a:r>
              <a:rPr spc="-5" dirty="0"/>
              <a:t> </a:t>
            </a:r>
            <a:r>
              <a:rPr dirty="0"/>
              <a:t>Insurance</a:t>
            </a:r>
            <a:r>
              <a:rPr spc="-35" dirty="0"/>
              <a:t> </a:t>
            </a:r>
            <a:r>
              <a:rPr dirty="0"/>
              <a:t>Hartford</a:t>
            </a:r>
            <a:r>
              <a:rPr spc="-5" dirty="0"/>
              <a:t> </a:t>
            </a:r>
            <a:r>
              <a:rPr dirty="0"/>
              <a:t>Life</a:t>
            </a:r>
            <a:r>
              <a:rPr spc="-35" dirty="0"/>
              <a:t> </a:t>
            </a:r>
            <a:r>
              <a:rPr spc="-10" dirty="0"/>
              <a:t>Insurance</a:t>
            </a: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spc="-20" dirty="0"/>
              <a:t>202</a:t>
            </a:r>
            <a:r>
              <a:rPr lang="en-US" spc="-20" dirty="0"/>
              <a:t>7</a:t>
            </a:r>
            <a:endParaRPr spc="-20" dirty="0"/>
          </a:p>
        </p:txBody>
      </p:sp>
      <p:sp>
        <p:nvSpPr>
          <p:cNvPr id="3" name="object 3"/>
          <p:cNvSpPr txBox="1"/>
          <p:nvPr/>
        </p:nvSpPr>
        <p:spPr>
          <a:xfrm>
            <a:off x="831850" y="2378075"/>
            <a:ext cx="17855928" cy="4444165"/>
          </a:xfrm>
          <a:prstGeom prst="rect">
            <a:avLst/>
          </a:prstGeom>
        </p:spPr>
        <p:txBody>
          <a:bodyPr vert="horz" wrap="square" lIns="0" tIns="12065" rIns="0" bIns="0" rtlCol="0">
            <a:spAutoFit/>
          </a:bodyPr>
          <a:lstStyle/>
          <a:p>
            <a:pPr marL="483234" marR="5080" indent="-471170">
              <a:spcBef>
                <a:spcPts val="95"/>
              </a:spcBef>
              <a:buClr>
                <a:srgbClr val="000000"/>
              </a:buClr>
              <a:buSzPct val="49152"/>
              <a:buFont typeface="Arial"/>
              <a:buChar char="•"/>
              <a:tabLst>
                <a:tab pos="483234" algn="l"/>
              </a:tabLst>
            </a:pPr>
            <a:r>
              <a:rPr sz="3200" b="0" dirty="0">
                <a:solidFill>
                  <a:srgbClr val="850038"/>
                </a:solidFill>
                <a:latin typeface="Montserrat Medium"/>
                <a:cs typeface="Montserrat Medium"/>
              </a:rPr>
              <a:t>No</a:t>
            </a:r>
            <a:r>
              <a:rPr sz="3200" b="0" spc="10" dirty="0">
                <a:solidFill>
                  <a:srgbClr val="850038"/>
                </a:solidFill>
                <a:latin typeface="Montserrat Medium"/>
                <a:cs typeface="Montserrat Medium"/>
              </a:rPr>
              <a:t> </a:t>
            </a:r>
            <a:r>
              <a:rPr sz="3200" b="0" dirty="0">
                <a:solidFill>
                  <a:srgbClr val="850038"/>
                </a:solidFill>
                <a:latin typeface="Montserrat Medium"/>
                <a:cs typeface="Montserrat Medium"/>
              </a:rPr>
              <a:t>one</a:t>
            </a:r>
            <a:r>
              <a:rPr sz="3200" b="0" spc="-10" dirty="0">
                <a:solidFill>
                  <a:srgbClr val="850038"/>
                </a:solidFill>
                <a:latin typeface="Montserrat Medium"/>
                <a:cs typeface="Montserrat Medium"/>
              </a:rPr>
              <a:t> </a:t>
            </a:r>
            <a:r>
              <a:rPr sz="3200" b="0" dirty="0">
                <a:solidFill>
                  <a:srgbClr val="850038"/>
                </a:solidFill>
                <a:latin typeface="Montserrat Medium"/>
                <a:cs typeface="Montserrat Medium"/>
              </a:rPr>
              <a:t>likes</a:t>
            </a:r>
            <a:r>
              <a:rPr sz="3200" b="0" spc="-20" dirty="0">
                <a:solidFill>
                  <a:srgbClr val="850038"/>
                </a:solidFill>
                <a:latin typeface="Montserrat Medium"/>
                <a:cs typeface="Montserrat Medium"/>
              </a:rPr>
              <a:t> </a:t>
            </a:r>
            <a:r>
              <a:rPr sz="3200" b="0" dirty="0">
                <a:solidFill>
                  <a:srgbClr val="850038"/>
                </a:solidFill>
                <a:latin typeface="Montserrat Medium"/>
                <a:cs typeface="Montserrat Medium"/>
              </a:rPr>
              <a:t>to</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think</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about</a:t>
            </a:r>
            <a:r>
              <a:rPr sz="3200" b="0" spc="-15" dirty="0">
                <a:solidFill>
                  <a:srgbClr val="850038"/>
                </a:solidFill>
                <a:latin typeface="Montserrat Medium"/>
                <a:cs typeface="Montserrat Medium"/>
              </a:rPr>
              <a:t> </a:t>
            </a:r>
            <a:r>
              <a:rPr sz="3200" b="0" dirty="0">
                <a:solidFill>
                  <a:srgbClr val="850038"/>
                </a:solidFill>
                <a:latin typeface="Montserrat Medium"/>
                <a:cs typeface="Montserrat Medium"/>
              </a:rPr>
              <a:t>a</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serious</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accident</a:t>
            </a:r>
            <a:r>
              <a:rPr sz="3200" b="0" spc="-25" dirty="0">
                <a:solidFill>
                  <a:srgbClr val="850038"/>
                </a:solidFill>
                <a:latin typeface="Montserrat Medium"/>
                <a:cs typeface="Montserrat Medium"/>
              </a:rPr>
              <a:t> </a:t>
            </a:r>
            <a:r>
              <a:rPr sz="3200" b="0" dirty="0">
                <a:solidFill>
                  <a:srgbClr val="850038"/>
                </a:solidFill>
                <a:latin typeface="Montserrat Medium"/>
                <a:cs typeface="Montserrat Medium"/>
              </a:rPr>
              <a:t>or</a:t>
            </a:r>
            <a:r>
              <a:rPr sz="3200" b="0" spc="-10" dirty="0">
                <a:solidFill>
                  <a:srgbClr val="850038"/>
                </a:solidFill>
                <a:latin typeface="Montserrat Medium"/>
                <a:cs typeface="Montserrat Medium"/>
              </a:rPr>
              <a:t> </a:t>
            </a:r>
            <a:r>
              <a:rPr sz="3200" b="0" dirty="0">
                <a:solidFill>
                  <a:srgbClr val="850038"/>
                </a:solidFill>
                <a:latin typeface="Montserrat Medium"/>
                <a:cs typeface="Montserrat Medium"/>
              </a:rPr>
              <a:t>illness,</a:t>
            </a:r>
            <a:r>
              <a:rPr sz="3200" b="0" spc="-20" dirty="0">
                <a:solidFill>
                  <a:srgbClr val="850038"/>
                </a:solidFill>
                <a:latin typeface="Montserrat Medium"/>
                <a:cs typeface="Montserrat Medium"/>
              </a:rPr>
              <a:t> </a:t>
            </a:r>
            <a:r>
              <a:rPr sz="3200" b="0" dirty="0">
                <a:solidFill>
                  <a:srgbClr val="850038"/>
                </a:solidFill>
                <a:latin typeface="Montserrat Medium"/>
                <a:cs typeface="Montserrat Medium"/>
              </a:rPr>
              <a:t>but it can</a:t>
            </a:r>
            <a:r>
              <a:rPr sz="3200" b="0" spc="-15" dirty="0">
                <a:solidFill>
                  <a:srgbClr val="850038"/>
                </a:solidFill>
                <a:latin typeface="Montserrat Medium"/>
                <a:cs typeface="Montserrat Medium"/>
              </a:rPr>
              <a:t> </a:t>
            </a:r>
            <a:r>
              <a:rPr sz="3200" b="0" dirty="0">
                <a:solidFill>
                  <a:srgbClr val="850038"/>
                </a:solidFill>
                <a:latin typeface="Montserrat Medium"/>
                <a:cs typeface="Montserrat Medium"/>
              </a:rPr>
              <a:t>happen</a:t>
            </a:r>
            <a:r>
              <a:rPr sz="3200" b="0" spc="-10" dirty="0">
                <a:solidFill>
                  <a:srgbClr val="850038"/>
                </a:solidFill>
                <a:latin typeface="Montserrat Medium"/>
                <a:cs typeface="Montserrat Medium"/>
              </a:rPr>
              <a:t> </a:t>
            </a:r>
            <a:r>
              <a:rPr sz="3200" b="0" dirty="0">
                <a:solidFill>
                  <a:srgbClr val="850038"/>
                </a:solidFill>
                <a:latin typeface="Montserrat Medium"/>
                <a:cs typeface="Montserrat Medium"/>
              </a:rPr>
              <a:t>at</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any </a:t>
            </a:r>
            <a:r>
              <a:rPr sz="3200" b="0" spc="-20" dirty="0">
                <a:solidFill>
                  <a:srgbClr val="850038"/>
                </a:solidFill>
                <a:latin typeface="Montserrat Medium"/>
                <a:cs typeface="Montserrat Medium"/>
              </a:rPr>
              <a:t>age. </a:t>
            </a:r>
            <a:r>
              <a:rPr sz="3200" b="0" dirty="0">
                <a:solidFill>
                  <a:srgbClr val="850038"/>
                </a:solidFill>
                <a:latin typeface="Montserrat Medium"/>
                <a:cs typeface="Montserrat Medium"/>
              </a:rPr>
              <a:t>Being</a:t>
            </a:r>
            <a:r>
              <a:rPr sz="3200" b="0" spc="-25" dirty="0">
                <a:solidFill>
                  <a:srgbClr val="850038"/>
                </a:solidFill>
                <a:latin typeface="Montserrat Medium"/>
                <a:cs typeface="Montserrat Medium"/>
              </a:rPr>
              <a:t> </a:t>
            </a:r>
            <a:r>
              <a:rPr sz="3200" b="0" dirty="0">
                <a:solidFill>
                  <a:srgbClr val="850038"/>
                </a:solidFill>
                <a:latin typeface="Montserrat Medium"/>
                <a:cs typeface="Montserrat Medium"/>
              </a:rPr>
              <a:t>prepared</a:t>
            </a:r>
            <a:r>
              <a:rPr sz="3200" b="0" spc="-25" dirty="0">
                <a:solidFill>
                  <a:srgbClr val="850038"/>
                </a:solidFill>
                <a:latin typeface="Montserrat Medium"/>
                <a:cs typeface="Montserrat Medium"/>
              </a:rPr>
              <a:t> </a:t>
            </a:r>
            <a:r>
              <a:rPr sz="3200" b="0" dirty="0">
                <a:solidFill>
                  <a:srgbClr val="850038"/>
                </a:solidFill>
                <a:latin typeface="Montserrat Medium"/>
                <a:cs typeface="Montserrat Medium"/>
              </a:rPr>
              <a:t>is</a:t>
            </a:r>
            <a:r>
              <a:rPr sz="3200" b="0" spc="-10" dirty="0">
                <a:solidFill>
                  <a:srgbClr val="850038"/>
                </a:solidFill>
                <a:latin typeface="Montserrat Medium"/>
                <a:cs typeface="Montserrat Medium"/>
              </a:rPr>
              <a:t> </a:t>
            </a:r>
            <a:r>
              <a:rPr sz="3200" b="0" dirty="0">
                <a:solidFill>
                  <a:srgbClr val="850038"/>
                </a:solidFill>
                <a:latin typeface="Montserrat Medium"/>
                <a:cs typeface="Montserrat Medium"/>
              </a:rPr>
              <a:t>the</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best</a:t>
            </a:r>
            <a:r>
              <a:rPr sz="3200" b="0" spc="-15" dirty="0">
                <a:solidFill>
                  <a:srgbClr val="850038"/>
                </a:solidFill>
                <a:latin typeface="Montserrat Medium"/>
                <a:cs typeface="Montserrat Medium"/>
              </a:rPr>
              <a:t> </a:t>
            </a:r>
            <a:r>
              <a:rPr sz="3200" b="0" dirty="0">
                <a:solidFill>
                  <a:srgbClr val="850038"/>
                </a:solidFill>
                <a:latin typeface="Montserrat Medium"/>
                <a:cs typeface="Montserrat Medium"/>
              </a:rPr>
              <a:t>way</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to</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ensure</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that</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you and</a:t>
            </a:r>
            <a:r>
              <a:rPr sz="3200" b="0" spc="-20" dirty="0">
                <a:solidFill>
                  <a:srgbClr val="850038"/>
                </a:solidFill>
                <a:latin typeface="Montserrat Medium"/>
                <a:cs typeface="Montserrat Medium"/>
              </a:rPr>
              <a:t> </a:t>
            </a:r>
            <a:r>
              <a:rPr sz="3200" b="0" dirty="0">
                <a:solidFill>
                  <a:srgbClr val="850038"/>
                </a:solidFill>
                <a:latin typeface="Montserrat Medium"/>
                <a:cs typeface="Montserrat Medium"/>
              </a:rPr>
              <a:t>your</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family</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will</a:t>
            </a:r>
            <a:r>
              <a:rPr sz="3200" b="0" spc="-20" dirty="0">
                <a:solidFill>
                  <a:srgbClr val="850038"/>
                </a:solidFill>
                <a:latin typeface="Montserrat Medium"/>
                <a:cs typeface="Montserrat Medium"/>
              </a:rPr>
              <a:t> </a:t>
            </a:r>
            <a:r>
              <a:rPr sz="3200" b="0" dirty="0">
                <a:solidFill>
                  <a:srgbClr val="850038"/>
                </a:solidFill>
                <a:latin typeface="Montserrat Medium"/>
                <a:cs typeface="Montserrat Medium"/>
              </a:rPr>
              <a:t>be</a:t>
            </a:r>
            <a:r>
              <a:rPr sz="3200" b="0" spc="-15" dirty="0">
                <a:solidFill>
                  <a:srgbClr val="850038"/>
                </a:solidFill>
                <a:latin typeface="Montserrat Medium"/>
                <a:cs typeface="Montserrat Medium"/>
              </a:rPr>
              <a:t> </a:t>
            </a:r>
            <a:r>
              <a:rPr sz="3200" b="0" dirty="0">
                <a:solidFill>
                  <a:srgbClr val="850038"/>
                </a:solidFill>
                <a:latin typeface="Montserrat Medium"/>
                <a:cs typeface="Montserrat Medium"/>
              </a:rPr>
              <a:t>able</a:t>
            </a:r>
            <a:r>
              <a:rPr sz="3200" b="0" spc="-10" dirty="0">
                <a:solidFill>
                  <a:srgbClr val="850038"/>
                </a:solidFill>
                <a:latin typeface="Montserrat Medium"/>
                <a:cs typeface="Montserrat Medium"/>
              </a:rPr>
              <a:t> </a:t>
            </a:r>
            <a:r>
              <a:rPr sz="3200" b="0" spc="-25" dirty="0">
                <a:solidFill>
                  <a:srgbClr val="850038"/>
                </a:solidFill>
                <a:latin typeface="Montserrat Medium"/>
                <a:cs typeface="Montserrat Medium"/>
              </a:rPr>
              <a:t>to </a:t>
            </a:r>
            <a:r>
              <a:rPr sz="3200" b="0" dirty="0">
                <a:solidFill>
                  <a:srgbClr val="850038"/>
                </a:solidFill>
                <a:latin typeface="Montserrat Medium"/>
                <a:cs typeface="Montserrat Medium"/>
              </a:rPr>
              <a:t>preserve</a:t>
            </a:r>
            <a:r>
              <a:rPr sz="3200" b="0" spc="-20" dirty="0">
                <a:solidFill>
                  <a:srgbClr val="850038"/>
                </a:solidFill>
                <a:latin typeface="Montserrat Medium"/>
                <a:cs typeface="Montserrat Medium"/>
              </a:rPr>
              <a:t> </a:t>
            </a:r>
            <a:r>
              <a:rPr sz="3200" b="0" dirty="0">
                <a:solidFill>
                  <a:srgbClr val="850038"/>
                </a:solidFill>
                <a:latin typeface="Montserrat Medium"/>
                <a:cs typeface="Montserrat Medium"/>
              </a:rPr>
              <a:t>savings</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and</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pay</a:t>
            </a:r>
            <a:r>
              <a:rPr sz="3200" b="0" spc="-10" dirty="0">
                <a:solidFill>
                  <a:srgbClr val="850038"/>
                </a:solidFill>
                <a:latin typeface="Montserrat Medium"/>
                <a:cs typeface="Montserrat Medium"/>
              </a:rPr>
              <a:t> </a:t>
            </a:r>
            <a:r>
              <a:rPr sz="3200" b="0" dirty="0">
                <a:solidFill>
                  <a:srgbClr val="850038"/>
                </a:solidFill>
                <a:latin typeface="Montserrat Medium"/>
                <a:cs typeface="Montserrat Medium"/>
              </a:rPr>
              <a:t>for</a:t>
            </a:r>
            <a:r>
              <a:rPr sz="3200" b="0" spc="5" dirty="0">
                <a:solidFill>
                  <a:srgbClr val="850038"/>
                </a:solidFill>
                <a:latin typeface="Montserrat Medium"/>
                <a:cs typeface="Montserrat Medium"/>
              </a:rPr>
              <a:t> </a:t>
            </a:r>
            <a:r>
              <a:rPr sz="3200" b="0" spc="-10" dirty="0">
                <a:solidFill>
                  <a:srgbClr val="850038"/>
                </a:solidFill>
                <a:latin typeface="Montserrat Medium"/>
                <a:cs typeface="Montserrat Medium"/>
              </a:rPr>
              <a:t>day-</a:t>
            </a:r>
            <a:r>
              <a:rPr sz="3200" b="0" dirty="0">
                <a:solidFill>
                  <a:srgbClr val="850038"/>
                </a:solidFill>
                <a:latin typeface="Montserrat Medium"/>
                <a:cs typeface="Montserrat Medium"/>
              </a:rPr>
              <a:t>to-day</a:t>
            </a:r>
            <a:r>
              <a:rPr sz="3200" b="0" spc="-25" dirty="0">
                <a:solidFill>
                  <a:srgbClr val="850038"/>
                </a:solidFill>
                <a:latin typeface="Montserrat Medium"/>
                <a:cs typeface="Montserrat Medium"/>
              </a:rPr>
              <a:t> </a:t>
            </a:r>
            <a:r>
              <a:rPr sz="3200" b="0" dirty="0">
                <a:solidFill>
                  <a:srgbClr val="850038"/>
                </a:solidFill>
                <a:latin typeface="Montserrat Medium"/>
                <a:cs typeface="Montserrat Medium"/>
              </a:rPr>
              <a:t>living</a:t>
            </a:r>
            <a:r>
              <a:rPr sz="3200" b="0" spc="-20" dirty="0">
                <a:solidFill>
                  <a:srgbClr val="850038"/>
                </a:solidFill>
                <a:latin typeface="Montserrat Medium"/>
                <a:cs typeface="Montserrat Medium"/>
              </a:rPr>
              <a:t> </a:t>
            </a:r>
            <a:r>
              <a:rPr sz="3200" b="0" dirty="0">
                <a:solidFill>
                  <a:srgbClr val="850038"/>
                </a:solidFill>
                <a:latin typeface="Montserrat Medium"/>
                <a:cs typeface="Montserrat Medium"/>
              </a:rPr>
              <a:t>if</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something</a:t>
            </a:r>
            <a:r>
              <a:rPr sz="3200" b="0" spc="-15" dirty="0">
                <a:solidFill>
                  <a:srgbClr val="850038"/>
                </a:solidFill>
                <a:latin typeface="Montserrat Medium"/>
                <a:cs typeface="Montserrat Medium"/>
              </a:rPr>
              <a:t> </a:t>
            </a:r>
            <a:r>
              <a:rPr sz="3200" b="0" spc="-10" dirty="0">
                <a:solidFill>
                  <a:srgbClr val="850038"/>
                </a:solidFill>
                <a:latin typeface="Montserrat Medium"/>
                <a:cs typeface="Montserrat Medium"/>
              </a:rPr>
              <a:t>happens.</a:t>
            </a:r>
            <a:endParaRPr lang="en-US" sz="3200" dirty="0">
              <a:latin typeface="Montserrat Medium"/>
              <a:cs typeface="Montserrat Medium"/>
            </a:endParaRPr>
          </a:p>
          <a:p>
            <a:pPr marL="483234" indent="-470534">
              <a:buClr>
                <a:srgbClr val="000000"/>
              </a:buClr>
              <a:buSzPct val="49152"/>
              <a:buFont typeface="Arial"/>
              <a:buChar char="•"/>
              <a:tabLst>
                <a:tab pos="483234" algn="l"/>
              </a:tabLst>
            </a:pPr>
            <a:endParaRPr lang="en-US" sz="3200" b="0" dirty="0">
              <a:solidFill>
                <a:srgbClr val="850038"/>
              </a:solidFill>
              <a:latin typeface="Montserrat Medium"/>
              <a:cs typeface="Montserrat Medium"/>
            </a:endParaRPr>
          </a:p>
          <a:p>
            <a:pPr marL="483234" indent="-470534">
              <a:buClr>
                <a:srgbClr val="000000"/>
              </a:buClr>
              <a:buSzPct val="49152"/>
              <a:buFont typeface="Arial"/>
              <a:buChar char="•"/>
              <a:tabLst>
                <a:tab pos="483234" algn="l"/>
              </a:tabLst>
            </a:pPr>
            <a:r>
              <a:rPr sz="3200" b="0" dirty="0">
                <a:solidFill>
                  <a:srgbClr val="850038"/>
                </a:solidFill>
                <a:latin typeface="Montserrat Medium"/>
                <a:cs typeface="Montserrat Medium"/>
              </a:rPr>
              <a:t>TAP</a:t>
            </a:r>
            <a:r>
              <a:rPr sz="3200" b="0" spc="10" dirty="0">
                <a:solidFill>
                  <a:srgbClr val="850038"/>
                </a:solidFill>
                <a:latin typeface="Montserrat Medium"/>
                <a:cs typeface="Montserrat Medium"/>
              </a:rPr>
              <a:t> </a:t>
            </a:r>
            <a:r>
              <a:rPr sz="3200" b="0" dirty="0">
                <a:solidFill>
                  <a:srgbClr val="850038"/>
                </a:solidFill>
                <a:latin typeface="Montserrat Medium"/>
                <a:cs typeface="Montserrat Medium"/>
              </a:rPr>
              <a:t>employees</a:t>
            </a:r>
            <a:r>
              <a:rPr sz="3200" b="0" spc="-40" dirty="0">
                <a:solidFill>
                  <a:srgbClr val="850038"/>
                </a:solidFill>
                <a:latin typeface="Montserrat Medium"/>
                <a:cs typeface="Montserrat Medium"/>
              </a:rPr>
              <a:t> </a:t>
            </a:r>
            <a:r>
              <a:rPr sz="3200" b="0" dirty="0">
                <a:solidFill>
                  <a:srgbClr val="850038"/>
                </a:solidFill>
                <a:latin typeface="Montserrat Medium"/>
                <a:cs typeface="Montserrat Medium"/>
              </a:rPr>
              <a:t>are</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eligible</a:t>
            </a:r>
            <a:r>
              <a:rPr sz="3200" b="0" spc="-35" dirty="0">
                <a:solidFill>
                  <a:srgbClr val="850038"/>
                </a:solidFill>
                <a:latin typeface="Montserrat Medium"/>
                <a:cs typeface="Montserrat Medium"/>
              </a:rPr>
              <a:t> </a:t>
            </a:r>
            <a:r>
              <a:rPr sz="3200" b="0" dirty="0">
                <a:solidFill>
                  <a:srgbClr val="850038"/>
                </a:solidFill>
                <a:latin typeface="Montserrat Medium"/>
                <a:cs typeface="Montserrat Medium"/>
              </a:rPr>
              <a:t>for</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Basic</a:t>
            </a:r>
            <a:r>
              <a:rPr sz="3200" b="0" spc="-20" dirty="0">
                <a:solidFill>
                  <a:srgbClr val="850038"/>
                </a:solidFill>
                <a:latin typeface="Montserrat Medium"/>
                <a:cs typeface="Montserrat Medium"/>
              </a:rPr>
              <a:t> </a:t>
            </a:r>
            <a:r>
              <a:rPr sz="3200" b="0" dirty="0">
                <a:solidFill>
                  <a:srgbClr val="850038"/>
                </a:solidFill>
                <a:latin typeface="Montserrat Medium"/>
                <a:cs typeface="Montserrat Medium"/>
              </a:rPr>
              <a:t>Life</a:t>
            </a:r>
            <a:r>
              <a:rPr sz="3200" b="0" spc="15" dirty="0">
                <a:solidFill>
                  <a:srgbClr val="850038"/>
                </a:solidFill>
                <a:latin typeface="Montserrat Medium"/>
                <a:cs typeface="Montserrat Medium"/>
              </a:rPr>
              <a:t> </a:t>
            </a:r>
            <a:r>
              <a:rPr sz="3200" b="0" dirty="0">
                <a:solidFill>
                  <a:srgbClr val="850038"/>
                </a:solidFill>
                <a:latin typeface="Montserrat Medium"/>
                <a:cs typeface="Montserrat Medium"/>
              </a:rPr>
              <a:t>and</a:t>
            </a:r>
            <a:r>
              <a:rPr sz="3200" b="0" spc="-10" dirty="0">
                <a:solidFill>
                  <a:srgbClr val="850038"/>
                </a:solidFill>
                <a:latin typeface="Montserrat Medium"/>
                <a:cs typeface="Montserrat Medium"/>
              </a:rPr>
              <a:t> </a:t>
            </a:r>
            <a:r>
              <a:rPr sz="3200" b="0" dirty="0">
                <a:solidFill>
                  <a:srgbClr val="850038"/>
                </a:solidFill>
                <a:latin typeface="Montserrat Medium"/>
                <a:cs typeface="Montserrat Medium"/>
              </a:rPr>
              <a:t>AD&amp;D</a:t>
            </a:r>
            <a:r>
              <a:rPr sz="3200" b="0" spc="5" dirty="0">
                <a:solidFill>
                  <a:srgbClr val="850038"/>
                </a:solidFill>
                <a:latin typeface="Montserrat Medium"/>
                <a:cs typeface="Montserrat Medium"/>
              </a:rPr>
              <a:t> </a:t>
            </a:r>
            <a:r>
              <a:rPr sz="3200" b="0" spc="-10" dirty="0">
                <a:solidFill>
                  <a:srgbClr val="850038"/>
                </a:solidFill>
                <a:latin typeface="Montserrat Medium"/>
                <a:cs typeface="Montserrat Medium"/>
              </a:rPr>
              <a:t>insurance.</a:t>
            </a:r>
            <a:endParaRPr sz="3200" dirty="0">
              <a:latin typeface="Montserrat Medium"/>
              <a:cs typeface="Montserrat Medium"/>
            </a:endParaRPr>
          </a:p>
          <a:p>
            <a:pPr marL="483234" indent="-470534">
              <a:spcBef>
                <a:spcPts val="5"/>
              </a:spcBef>
              <a:buClr>
                <a:srgbClr val="000000"/>
              </a:buClr>
              <a:buSzPct val="49152"/>
              <a:buFont typeface="Arial"/>
              <a:buChar char="•"/>
              <a:tabLst>
                <a:tab pos="483234" algn="l"/>
              </a:tabLst>
            </a:pPr>
            <a:endParaRPr lang="en-US" sz="3200" b="0" dirty="0">
              <a:solidFill>
                <a:srgbClr val="850038"/>
              </a:solidFill>
              <a:latin typeface="Montserrat Medium"/>
              <a:cs typeface="Montserrat Medium"/>
            </a:endParaRPr>
          </a:p>
          <a:p>
            <a:pPr marL="483234" indent="-470534">
              <a:spcBef>
                <a:spcPts val="5"/>
              </a:spcBef>
              <a:buClr>
                <a:srgbClr val="000000"/>
              </a:buClr>
              <a:buSzPct val="49152"/>
              <a:buFont typeface="Arial"/>
              <a:buChar char="•"/>
              <a:tabLst>
                <a:tab pos="483234" algn="l"/>
              </a:tabLst>
            </a:pPr>
            <a:r>
              <a:rPr sz="3200" b="0" dirty="0">
                <a:solidFill>
                  <a:srgbClr val="850038"/>
                </a:solidFill>
                <a:latin typeface="Montserrat Medium"/>
                <a:cs typeface="Montserrat Medium"/>
              </a:rPr>
              <a:t>Annual</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Salary</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capped</a:t>
            </a:r>
            <a:r>
              <a:rPr sz="3200" b="0" spc="-30" dirty="0">
                <a:solidFill>
                  <a:srgbClr val="850038"/>
                </a:solidFill>
                <a:latin typeface="Montserrat Medium"/>
                <a:cs typeface="Montserrat Medium"/>
              </a:rPr>
              <a:t> </a:t>
            </a:r>
            <a:r>
              <a:rPr sz="3200" b="0" dirty="0">
                <a:solidFill>
                  <a:srgbClr val="850038"/>
                </a:solidFill>
                <a:latin typeface="Montserrat Medium"/>
                <a:cs typeface="Montserrat Medium"/>
              </a:rPr>
              <a:t>at $75,000.00 pay </a:t>
            </a:r>
            <a:r>
              <a:rPr sz="3200" b="0" spc="-25" dirty="0">
                <a:solidFill>
                  <a:srgbClr val="850038"/>
                </a:solidFill>
                <a:latin typeface="Montserrat Medium"/>
                <a:cs typeface="Montserrat Medium"/>
              </a:rPr>
              <a:t>out</a:t>
            </a:r>
            <a:endParaRPr lang="en-US" sz="3200" b="0" spc="-25" dirty="0">
              <a:solidFill>
                <a:srgbClr val="850038"/>
              </a:solidFill>
              <a:latin typeface="Montserrat Medium"/>
              <a:cs typeface="Montserrat Medium"/>
            </a:endParaRPr>
          </a:p>
          <a:p>
            <a:pPr marL="483234" indent="-470534">
              <a:spcBef>
                <a:spcPts val="5"/>
              </a:spcBef>
              <a:buClr>
                <a:srgbClr val="000000"/>
              </a:buClr>
              <a:buSzPct val="49152"/>
              <a:buFont typeface="Arial"/>
              <a:buChar char="•"/>
              <a:tabLst>
                <a:tab pos="483234" algn="l"/>
              </a:tabLst>
            </a:pPr>
            <a:endParaRPr lang="en-US" sz="3200" spc="-25" dirty="0">
              <a:solidFill>
                <a:srgbClr val="850038"/>
              </a:solidFill>
              <a:latin typeface="Montserrat Medium"/>
              <a:cs typeface="Montserrat Medium"/>
            </a:endParaRPr>
          </a:p>
          <a:p>
            <a:pPr marL="483234" indent="-470534">
              <a:spcBef>
                <a:spcPts val="5"/>
              </a:spcBef>
              <a:buClr>
                <a:srgbClr val="000000"/>
              </a:buClr>
              <a:buSzPct val="49152"/>
              <a:buFont typeface="Arial"/>
              <a:buChar char="•"/>
              <a:tabLst>
                <a:tab pos="483234" algn="l"/>
              </a:tabLst>
            </a:pPr>
            <a:endParaRPr sz="3200" dirty="0">
              <a:latin typeface="Montserrat Medium"/>
              <a:cs typeface="Montserrat Medium"/>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145" rIns="0" bIns="0" rtlCol="0">
            <a:spAutoFit/>
          </a:bodyPr>
          <a:lstStyle/>
          <a:p>
            <a:pPr marL="320675">
              <a:lnSpc>
                <a:spcPct val="100000"/>
              </a:lnSpc>
              <a:spcBef>
                <a:spcPts val="135"/>
              </a:spcBef>
            </a:pPr>
            <a:r>
              <a:rPr dirty="0"/>
              <a:t>Basic</a:t>
            </a:r>
            <a:r>
              <a:rPr spc="-20" dirty="0"/>
              <a:t> </a:t>
            </a:r>
            <a:r>
              <a:rPr dirty="0"/>
              <a:t>Life</a:t>
            </a:r>
            <a:r>
              <a:rPr spc="-5" dirty="0"/>
              <a:t> </a:t>
            </a:r>
            <a:r>
              <a:rPr dirty="0"/>
              <a:t>and</a:t>
            </a:r>
            <a:r>
              <a:rPr spc="-370" dirty="0"/>
              <a:t> </a:t>
            </a:r>
            <a:r>
              <a:rPr dirty="0"/>
              <a:t>AD&amp;D</a:t>
            </a:r>
            <a:r>
              <a:rPr spc="-5" dirty="0"/>
              <a:t> </a:t>
            </a:r>
            <a:r>
              <a:rPr dirty="0"/>
              <a:t>Insurance</a:t>
            </a:r>
            <a:r>
              <a:rPr spc="-35" dirty="0"/>
              <a:t> </a:t>
            </a:r>
            <a:r>
              <a:rPr dirty="0"/>
              <a:t>Hartford</a:t>
            </a:r>
            <a:r>
              <a:rPr spc="-5" dirty="0"/>
              <a:t> </a:t>
            </a:r>
            <a:r>
              <a:rPr dirty="0"/>
              <a:t>Life</a:t>
            </a:r>
            <a:r>
              <a:rPr spc="-35" dirty="0"/>
              <a:t> </a:t>
            </a:r>
            <a:r>
              <a:rPr spc="-10" dirty="0"/>
              <a:t>Insurance</a:t>
            </a: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spc="-20" dirty="0"/>
              <a:t>202</a:t>
            </a:r>
            <a:r>
              <a:rPr lang="en-US" spc="-20" dirty="0"/>
              <a:t>7</a:t>
            </a:r>
            <a:endParaRPr spc="-20" dirty="0"/>
          </a:p>
        </p:txBody>
      </p:sp>
      <p:sp>
        <p:nvSpPr>
          <p:cNvPr id="3" name="object 3"/>
          <p:cNvSpPr txBox="1"/>
          <p:nvPr/>
        </p:nvSpPr>
        <p:spPr>
          <a:xfrm>
            <a:off x="755650" y="2301875"/>
            <a:ext cx="17704475" cy="6365204"/>
          </a:xfrm>
          <a:prstGeom prst="rect">
            <a:avLst/>
          </a:prstGeom>
        </p:spPr>
        <p:txBody>
          <a:bodyPr vert="horz" wrap="square" lIns="0" tIns="12065" rIns="0" bIns="0" rtlCol="0">
            <a:spAutoFit/>
          </a:bodyPr>
          <a:lstStyle/>
          <a:p>
            <a:pPr marL="483234" marR="571500" lvl="1" indent="-471170">
              <a:spcBef>
                <a:spcPts val="95"/>
              </a:spcBef>
              <a:buClr>
                <a:srgbClr val="000000"/>
              </a:buClr>
              <a:buSzPct val="49152"/>
              <a:buFont typeface="Arial"/>
              <a:buChar char="•"/>
              <a:tabLst>
                <a:tab pos="483234" algn="l"/>
              </a:tabLst>
            </a:pPr>
            <a:r>
              <a:rPr sz="3200" b="0" dirty="0">
                <a:solidFill>
                  <a:srgbClr val="850038"/>
                </a:solidFill>
                <a:latin typeface="Montserrat Medium"/>
                <a:cs typeface="Montserrat Medium"/>
              </a:rPr>
              <a:t>If</a:t>
            </a:r>
            <a:r>
              <a:rPr sz="3200" b="0" spc="10" dirty="0">
                <a:solidFill>
                  <a:srgbClr val="850038"/>
                </a:solidFill>
                <a:latin typeface="Montserrat Medium"/>
                <a:cs typeface="Montserrat Medium"/>
              </a:rPr>
              <a:t> </a:t>
            </a:r>
            <a:r>
              <a:rPr sz="3200" b="0" dirty="0">
                <a:solidFill>
                  <a:srgbClr val="850038"/>
                </a:solidFill>
                <a:latin typeface="Montserrat Medium"/>
                <a:cs typeface="Montserrat Medium"/>
              </a:rPr>
              <a:t>you</a:t>
            </a:r>
            <a:r>
              <a:rPr sz="3200" b="0" spc="15" dirty="0">
                <a:solidFill>
                  <a:srgbClr val="850038"/>
                </a:solidFill>
                <a:latin typeface="Montserrat Medium"/>
                <a:cs typeface="Montserrat Medium"/>
              </a:rPr>
              <a:t> </a:t>
            </a:r>
            <a:r>
              <a:rPr sz="3200" b="0" dirty="0">
                <a:solidFill>
                  <a:srgbClr val="850038"/>
                </a:solidFill>
                <a:latin typeface="Montserrat Medium"/>
                <a:cs typeface="Montserrat Medium"/>
              </a:rPr>
              <a:t>were</a:t>
            </a:r>
            <a:r>
              <a:rPr sz="3200" b="0" spc="-10" dirty="0">
                <a:solidFill>
                  <a:srgbClr val="850038"/>
                </a:solidFill>
                <a:latin typeface="Montserrat Medium"/>
                <a:cs typeface="Montserrat Medium"/>
              </a:rPr>
              <a:t> injured—</a:t>
            </a:r>
            <a:r>
              <a:rPr sz="3200" b="0" dirty="0">
                <a:solidFill>
                  <a:srgbClr val="850038"/>
                </a:solidFill>
                <a:latin typeface="Montserrat Medium"/>
                <a:cs typeface="Montserrat Medium"/>
              </a:rPr>
              <a:t>or</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worse—would</a:t>
            </a:r>
            <a:r>
              <a:rPr sz="3200" b="0" spc="-20" dirty="0">
                <a:solidFill>
                  <a:srgbClr val="850038"/>
                </a:solidFill>
                <a:latin typeface="Montserrat Medium"/>
                <a:cs typeface="Montserrat Medium"/>
              </a:rPr>
              <a:t> </a:t>
            </a:r>
            <a:r>
              <a:rPr sz="3200" b="0" dirty="0">
                <a:solidFill>
                  <a:srgbClr val="850038"/>
                </a:solidFill>
                <a:latin typeface="Montserrat Medium"/>
                <a:cs typeface="Montserrat Medium"/>
              </a:rPr>
              <a:t>the</a:t>
            </a:r>
            <a:r>
              <a:rPr sz="3200" b="0" spc="-10" dirty="0">
                <a:solidFill>
                  <a:srgbClr val="850038"/>
                </a:solidFill>
                <a:latin typeface="Montserrat Medium"/>
                <a:cs typeface="Montserrat Medium"/>
              </a:rPr>
              <a:t> </a:t>
            </a:r>
            <a:r>
              <a:rPr sz="3200" b="0" dirty="0">
                <a:solidFill>
                  <a:srgbClr val="850038"/>
                </a:solidFill>
                <a:latin typeface="Montserrat Medium"/>
                <a:cs typeface="Montserrat Medium"/>
              </a:rPr>
              <a:t>most</a:t>
            </a:r>
            <a:r>
              <a:rPr sz="3200" b="0" spc="10" dirty="0">
                <a:solidFill>
                  <a:srgbClr val="850038"/>
                </a:solidFill>
                <a:latin typeface="Montserrat Medium"/>
                <a:cs typeface="Montserrat Medium"/>
              </a:rPr>
              <a:t> </a:t>
            </a:r>
            <a:r>
              <a:rPr sz="3200" b="0" dirty="0">
                <a:solidFill>
                  <a:srgbClr val="850038"/>
                </a:solidFill>
                <a:latin typeface="Montserrat Medium"/>
                <a:cs typeface="Montserrat Medium"/>
              </a:rPr>
              <a:t>important</a:t>
            </a:r>
            <a:r>
              <a:rPr sz="3200" b="0" spc="-30" dirty="0">
                <a:solidFill>
                  <a:srgbClr val="850038"/>
                </a:solidFill>
                <a:latin typeface="Montserrat Medium"/>
                <a:cs typeface="Montserrat Medium"/>
              </a:rPr>
              <a:t> </a:t>
            </a:r>
            <a:r>
              <a:rPr sz="3200" b="0" dirty="0">
                <a:solidFill>
                  <a:srgbClr val="850038"/>
                </a:solidFill>
                <a:latin typeface="Montserrat Medium"/>
                <a:cs typeface="Montserrat Medium"/>
              </a:rPr>
              <a:t>people</a:t>
            </a:r>
            <a:r>
              <a:rPr sz="3200" b="0" spc="-25" dirty="0">
                <a:solidFill>
                  <a:srgbClr val="850038"/>
                </a:solidFill>
                <a:latin typeface="Montserrat Medium"/>
                <a:cs typeface="Montserrat Medium"/>
              </a:rPr>
              <a:t> </a:t>
            </a:r>
            <a:r>
              <a:rPr sz="3200" b="0" dirty="0">
                <a:solidFill>
                  <a:srgbClr val="850038"/>
                </a:solidFill>
                <a:latin typeface="Montserrat Medium"/>
                <a:cs typeface="Montserrat Medium"/>
              </a:rPr>
              <a:t>in</a:t>
            </a:r>
            <a:r>
              <a:rPr sz="3200" b="0" spc="10" dirty="0">
                <a:solidFill>
                  <a:srgbClr val="850038"/>
                </a:solidFill>
                <a:latin typeface="Montserrat Medium"/>
                <a:cs typeface="Montserrat Medium"/>
              </a:rPr>
              <a:t> </a:t>
            </a:r>
            <a:r>
              <a:rPr sz="3200" b="0" dirty="0">
                <a:solidFill>
                  <a:srgbClr val="850038"/>
                </a:solidFill>
                <a:latin typeface="Montserrat Medium"/>
                <a:cs typeface="Montserrat Medium"/>
              </a:rPr>
              <a:t>your</a:t>
            </a:r>
            <a:r>
              <a:rPr sz="3200" b="0" spc="-10" dirty="0">
                <a:solidFill>
                  <a:srgbClr val="850038"/>
                </a:solidFill>
                <a:latin typeface="Montserrat Medium"/>
                <a:cs typeface="Montserrat Medium"/>
              </a:rPr>
              <a:t> </a:t>
            </a:r>
            <a:r>
              <a:rPr sz="3200" b="0" dirty="0">
                <a:solidFill>
                  <a:srgbClr val="850038"/>
                </a:solidFill>
                <a:latin typeface="Montserrat Medium"/>
                <a:cs typeface="Montserrat Medium"/>
              </a:rPr>
              <a:t>life,</a:t>
            </a:r>
            <a:r>
              <a:rPr sz="3200" b="0" spc="-20" dirty="0">
                <a:solidFill>
                  <a:srgbClr val="850038"/>
                </a:solidFill>
                <a:latin typeface="Montserrat Medium"/>
                <a:cs typeface="Montserrat Medium"/>
              </a:rPr>
              <a:t> </a:t>
            </a:r>
            <a:r>
              <a:rPr sz="3200" b="0" spc="-25" dirty="0">
                <a:solidFill>
                  <a:srgbClr val="850038"/>
                </a:solidFill>
                <a:latin typeface="Montserrat Medium"/>
                <a:cs typeface="Montserrat Medium"/>
              </a:rPr>
              <a:t>be </a:t>
            </a:r>
            <a:r>
              <a:rPr sz="3200" b="0" dirty="0">
                <a:solidFill>
                  <a:srgbClr val="850038"/>
                </a:solidFill>
                <a:latin typeface="Montserrat Medium"/>
                <a:cs typeface="Montserrat Medium"/>
              </a:rPr>
              <a:t>protected</a:t>
            </a:r>
            <a:r>
              <a:rPr sz="3200" b="0" spc="-30" dirty="0">
                <a:solidFill>
                  <a:srgbClr val="850038"/>
                </a:solidFill>
                <a:latin typeface="Montserrat Medium"/>
                <a:cs typeface="Montserrat Medium"/>
              </a:rPr>
              <a:t> </a:t>
            </a:r>
            <a:r>
              <a:rPr sz="3200" b="0" dirty="0">
                <a:solidFill>
                  <a:srgbClr val="850038"/>
                </a:solidFill>
                <a:latin typeface="Montserrat Medium"/>
                <a:cs typeface="Montserrat Medium"/>
              </a:rPr>
              <a:t>financially?</a:t>
            </a:r>
            <a:r>
              <a:rPr sz="3200" b="0" spc="-25" dirty="0">
                <a:solidFill>
                  <a:srgbClr val="850038"/>
                </a:solidFill>
                <a:latin typeface="Montserrat Medium"/>
                <a:cs typeface="Montserrat Medium"/>
              </a:rPr>
              <a:t> </a:t>
            </a:r>
            <a:r>
              <a:rPr sz="3200" b="0" dirty="0">
                <a:solidFill>
                  <a:srgbClr val="850038"/>
                </a:solidFill>
                <a:latin typeface="Montserrat Medium"/>
                <a:cs typeface="Montserrat Medium"/>
              </a:rPr>
              <a:t>The</a:t>
            </a:r>
            <a:r>
              <a:rPr sz="3200" b="0" spc="15" dirty="0">
                <a:solidFill>
                  <a:srgbClr val="850038"/>
                </a:solidFill>
                <a:latin typeface="Montserrat Medium"/>
                <a:cs typeface="Montserrat Medium"/>
              </a:rPr>
              <a:t> </a:t>
            </a:r>
            <a:r>
              <a:rPr sz="3200" b="0" dirty="0">
                <a:solidFill>
                  <a:srgbClr val="850038"/>
                </a:solidFill>
                <a:latin typeface="Montserrat Medium"/>
                <a:cs typeface="Montserrat Medium"/>
              </a:rPr>
              <a:t>company</a:t>
            </a:r>
            <a:r>
              <a:rPr sz="3200" b="0" spc="-10" dirty="0">
                <a:solidFill>
                  <a:srgbClr val="850038"/>
                </a:solidFill>
                <a:latin typeface="Montserrat Medium"/>
                <a:cs typeface="Montserrat Medium"/>
              </a:rPr>
              <a:t> </a:t>
            </a:r>
            <a:r>
              <a:rPr sz="3200" b="0" dirty="0">
                <a:solidFill>
                  <a:srgbClr val="850038"/>
                </a:solidFill>
                <a:latin typeface="Montserrat Medium"/>
                <a:cs typeface="Montserrat Medium"/>
              </a:rPr>
              <a:t>provides</a:t>
            </a:r>
            <a:r>
              <a:rPr sz="3200" b="0" spc="-35" dirty="0">
                <a:solidFill>
                  <a:srgbClr val="850038"/>
                </a:solidFill>
                <a:latin typeface="Montserrat Medium"/>
                <a:cs typeface="Montserrat Medium"/>
              </a:rPr>
              <a:t> </a:t>
            </a:r>
            <a:r>
              <a:rPr sz="3200" b="0" dirty="0">
                <a:solidFill>
                  <a:srgbClr val="850038"/>
                </a:solidFill>
                <a:latin typeface="Montserrat Medium"/>
                <a:cs typeface="Montserrat Medium"/>
              </a:rPr>
              <a:t>eligible</a:t>
            </a:r>
            <a:r>
              <a:rPr sz="3200" b="0" spc="-30" dirty="0">
                <a:solidFill>
                  <a:srgbClr val="850038"/>
                </a:solidFill>
                <a:latin typeface="Montserrat Medium"/>
                <a:cs typeface="Montserrat Medium"/>
              </a:rPr>
              <a:t> </a:t>
            </a:r>
            <a:r>
              <a:rPr sz="3200" b="0" dirty="0">
                <a:solidFill>
                  <a:srgbClr val="850038"/>
                </a:solidFill>
                <a:latin typeface="Montserrat Medium"/>
                <a:cs typeface="Montserrat Medium"/>
              </a:rPr>
              <a:t>employees</a:t>
            </a:r>
            <a:r>
              <a:rPr sz="3200" b="0" spc="-15" dirty="0">
                <a:solidFill>
                  <a:srgbClr val="850038"/>
                </a:solidFill>
                <a:latin typeface="Montserrat Medium"/>
                <a:cs typeface="Montserrat Medium"/>
              </a:rPr>
              <a:t> </a:t>
            </a:r>
            <a:r>
              <a:rPr sz="3200" b="0" dirty="0">
                <a:solidFill>
                  <a:srgbClr val="850038"/>
                </a:solidFill>
                <a:latin typeface="Montserrat Medium"/>
                <a:cs typeface="Montserrat Medium"/>
              </a:rPr>
              <a:t>with</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life</a:t>
            </a:r>
            <a:r>
              <a:rPr sz="3200" b="0" spc="-15" dirty="0">
                <a:solidFill>
                  <a:srgbClr val="850038"/>
                </a:solidFill>
                <a:latin typeface="Montserrat Medium"/>
                <a:cs typeface="Montserrat Medium"/>
              </a:rPr>
              <a:t> </a:t>
            </a:r>
            <a:r>
              <a:rPr sz="3200" b="0" dirty="0">
                <a:solidFill>
                  <a:srgbClr val="850038"/>
                </a:solidFill>
                <a:latin typeface="Montserrat Medium"/>
                <a:cs typeface="Montserrat Medium"/>
              </a:rPr>
              <a:t>and</a:t>
            </a:r>
            <a:r>
              <a:rPr sz="3200" b="0" spc="10" dirty="0">
                <a:solidFill>
                  <a:srgbClr val="850038"/>
                </a:solidFill>
                <a:latin typeface="Montserrat Medium"/>
                <a:cs typeface="Montserrat Medium"/>
              </a:rPr>
              <a:t> </a:t>
            </a:r>
            <a:r>
              <a:rPr sz="3200" b="0" spc="-20" dirty="0">
                <a:solidFill>
                  <a:srgbClr val="850038"/>
                </a:solidFill>
                <a:latin typeface="Montserrat Medium"/>
                <a:cs typeface="Montserrat Medium"/>
              </a:rPr>
              <a:t>AD&amp;D </a:t>
            </a:r>
            <a:r>
              <a:rPr sz="3200" b="0" spc="-10" dirty="0">
                <a:solidFill>
                  <a:srgbClr val="850038"/>
                </a:solidFill>
                <a:latin typeface="Montserrat Medium"/>
                <a:cs typeface="Montserrat Medium"/>
              </a:rPr>
              <a:t>coverage.</a:t>
            </a:r>
            <a:endParaRPr lang="en-US" sz="3200" b="0" spc="-10" dirty="0">
              <a:solidFill>
                <a:srgbClr val="850038"/>
              </a:solidFill>
              <a:latin typeface="Montserrat Medium"/>
              <a:cs typeface="Montserrat Medium"/>
            </a:endParaRPr>
          </a:p>
          <a:p>
            <a:pPr marL="483234" marR="571500" lvl="1" indent="-471170">
              <a:spcBef>
                <a:spcPts val="95"/>
              </a:spcBef>
              <a:buClr>
                <a:srgbClr val="000000"/>
              </a:buClr>
              <a:buSzPct val="49152"/>
              <a:buFont typeface="Arial"/>
              <a:buChar char="•"/>
              <a:tabLst>
                <a:tab pos="483234" algn="l"/>
              </a:tabLst>
            </a:pPr>
            <a:endParaRPr sz="3200" dirty="0">
              <a:latin typeface="Montserrat Medium"/>
              <a:cs typeface="Montserrat Medium"/>
            </a:endParaRPr>
          </a:p>
          <a:p>
            <a:pPr marL="483234" lvl="1" indent="-470534">
              <a:spcBef>
                <a:spcPts val="1800"/>
              </a:spcBef>
              <a:buClr>
                <a:srgbClr val="000000"/>
              </a:buClr>
              <a:buSzPct val="49152"/>
              <a:buFont typeface="Arial"/>
              <a:buChar char="•"/>
              <a:tabLst>
                <a:tab pos="483234" algn="l"/>
              </a:tabLst>
            </a:pPr>
            <a:r>
              <a:rPr sz="3200" b="0" dirty="0">
                <a:solidFill>
                  <a:srgbClr val="850038"/>
                </a:solidFill>
                <a:latin typeface="Montserrat Medium"/>
                <a:cs typeface="Montserrat Medium"/>
              </a:rPr>
              <a:t>The</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life</a:t>
            </a:r>
            <a:r>
              <a:rPr sz="3200" b="0" spc="-15" dirty="0">
                <a:solidFill>
                  <a:srgbClr val="850038"/>
                </a:solidFill>
                <a:latin typeface="Montserrat Medium"/>
                <a:cs typeface="Montserrat Medium"/>
              </a:rPr>
              <a:t> </a:t>
            </a:r>
            <a:r>
              <a:rPr sz="3200" b="0" dirty="0">
                <a:solidFill>
                  <a:srgbClr val="850038"/>
                </a:solidFill>
                <a:latin typeface="Montserrat Medium"/>
                <a:cs typeface="Montserrat Medium"/>
              </a:rPr>
              <a:t>insurance</a:t>
            </a:r>
            <a:r>
              <a:rPr sz="3200" b="0" spc="-10" dirty="0">
                <a:solidFill>
                  <a:srgbClr val="850038"/>
                </a:solidFill>
                <a:latin typeface="Montserrat Medium"/>
                <a:cs typeface="Montserrat Medium"/>
              </a:rPr>
              <a:t> </a:t>
            </a:r>
            <a:r>
              <a:rPr sz="3200" b="0" dirty="0">
                <a:solidFill>
                  <a:srgbClr val="850038"/>
                </a:solidFill>
                <a:latin typeface="Montserrat Medium"/>
                <a:cs typeface="Montserrat Medium"/>
              </a:rPr>
              <a:t>benefit</a:t>
            </a:r>
            <a:r>
              <a:rPr sz="3200" b="0" spc="-20" dirty="0">
                <a:solidFill>
                  <a:srgbClr val="850038"/>
                </a:solidFill>
                <a:latin typeface="Montserrat Medium"/>
                <a:cs typeface="Montserrat Medium"/>
              </a:rPr>
              <a:t> </a:t>
            </a:r>
            <a:r>
              <a:rPr sz="3200" b="0" dirty="0">
                <a:solidFill>
                  <a:srgbClr val="850038"/>
                </a:solidFill>
                <a:latin typeface="Montserrat Medium"/>
                <a:cs typeface="Montserrat Medium"/>
              </a:rPr>
              <a:t>pays</a:t>
            </a:r>
            <a:r>
              <a:rPr sz="3200" b="0" spc="-10" dirty="0">
                <a:solidFill>
                  <a:srgbClr val="850038"/>
                </a:solidFill>
                <a:latin typeface="Montserrat Medium"/>
                <a:cs typeface="Montserrat Medium"/>
              </a:rPr>
              <a:t> </a:t>
            </a:r>
            <a:r>
              <a:rPr sz="3200" b="0" dirty="0">
                <a:solidFill>
                  <a:srgbClr val="850038"/>
                </a:solidFill>
                <a:latin typeface="Montserrat Medium"/>
                <a:cs typeface="Montserrat Medium"/>
              </a:rPr>
              <a:t>your</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beneficiary</a:t>
            </a:r>
            <a:r>
              <a:rPr sz="3200" b="0" spc="-25" dirty="0">
                <a:solidFill>
                  <a:srgbClr val="850038"/>
                </a:solidFill>
                <a:latin typeface="Montserrat Medium"/>
                <a:cs typeface="Montserrat Medium"/>
              </a:rPr>
              <a:t> </a:t>
            </a:r>
            <a:r>
              <a:rPr sz="3200" b="0" dirty="0">
                <a:solidFill>
                  <a:srgbClr val="850038"/>
                </a:solidFill>
                <a:latin typeface="Montserrat Medium"/>
                <a:cs typeface="Montserrat Medium"/>
              </a:rPr>
              <a:t>if</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something</a:t>
            </a:r>
            <a:r>
              <a:rPr sz="3200" b="0" spc="-20" dirty="0">
                <a:solidFill>
                  <a:srgbClr val="850038"/>
                </a:solidFill>
                <a:latin typeface="Montserrat Medium"/>
                <a:cs typeface="Montserrat Medium"/>
              </a:rPr>
              <a:t> </a:t>
            </a:r>
            <a:r>
              <a:rPr sz="3200" b="0" dirty="0">
                <a:solidFill>
                  <a:srgbClr val="850038"/>
                </a:solidFill>
                <a:latin typeface="Montserrat Medium"/>
                <a:cs typeface="Montserrat Medium"/>
              </a:rPr>
              <a:t>happens</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to</a:t>
            </a:r>
            <a:r>
              <a:rPr sz="3200" b="0" spc="5" dirty="0">
                <a:solidFill>
                  <a:srgbClr val="850038"/>
                </a:solidFill>
                <a:latin typeface="Montserrat Medium"/>
                <a:cs typeface="Montserrat Medium"/>
              </a:rPr>
              <a:t> </a:t>
            </a:r>
            <a:r>
              <a:rPr sz="3200" b="0" spc="-20" dirty="0">
                <a:solidFill>
                  <a:srgbClr val="850038"/>
                </a:solidFill>
                <a:latin typeface="Montserrat Medium"/>
                <a:cs typeface="Montserrat Medium"/>
              </a:rPr>
              <a:t>you.</a:t>
            </a:r>
            <a:endParaRPr lang="en-US" sz="3200" b="0" spc="-20" dirty="0">
              <a:solidFill>
                <a:srgbClr val="850038"/>
              </a:solidFill>
              <a:latin typeface="Montserrat Medium"/>
              <a:cs typeface="Montserrat Medium"/>
            </a:endParaRPr>
          </a:p>
          <a:p>
            <a:pPr marL="483234" lvl="1" indent="-470534">
              <a:spcBef>
                <a:spcPts val="1800"/>
              </a:spcBef>
              <a:buClr>
                <a:srgbClr val="000000"/>
              </a:buClr>
              <a:buSzPct val="49152"/>
              <a:buFont typeface="Arial"/>
              <a:buChar char="•"/>
              <a:tabLst>
                <a:tab pos="483234" algn="l"/>
              </a:tabLst>
            </a:pPr>
            <a:endParaRPr sz="3200" dirty="0">
              <a:latin typeface="Montserrat Medium"/>
              <a:cs typeface="Montserrat Medium"/>
            </a:endParaRPr>
          </a:p>
          <a:p>
            <a:pPr marL="483234" marR="706755" lvl="1" indent="-471170">
              <a:buClr>
                <a:srgbClr val="000000"/>
              </a:buClr>
              <a:buSzPct val="49152"/>
              <a:buFont typeface="Arial"/>
              <a:buChar char="•"/>
              <a:tabLst>
                <a:tab pos="483234" algn="l"/>
              </a:tabLst>
            </a:pPr>
            <a:r>
              <a:rPr sz="3200" b="0" dirty="0">
                <a:solidFill>
                  <a:srgbClr val="850038"/>
                </a:solidFill>
                <a:latin typeface="Montserrat Medium"/>
                <a:cs typeface="Montserrat Medium"/>
              </a:rPr>
              <a:t>The</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AD&amp;D coverage</a:t>
            </a:r>
            <a:r>
              <a:rPr sz="3200" b="0" spc="-15" dirty="0">
                <a:solidFill>
                  <a:srgbClr val="850038"/>
                </a:solidFill>
                <a:latin typeface="Montserrat Medium"/>
                <a:cs typeface="Montserrat Medium"/>
              </a:rPr>
              <a:t> </a:t>
            </a:r>
            <a:r>
              <a:rPr sz="3200" b="0" dirty="0">
                <a:solidFill>
                  <a:srgbClr val="850038"/>
                </a:solidFill>
                <a:latin typeface="Montserrat Medium"/>
                <a:cs typeface="Montserrat Medium"/>
              </a:rPr>
              <a:t>pays</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a</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benefit</a:t>
            </a:r>
            <a:r>
              <a:rPr sz="3200" b="0" spc="-15" dirty="0">
                <a:solidFill>
                  <a:srgbClr val="850038"/>
                </a:solidFill>
                <a:latin typeface="Montserrat Medium"/>
                <a:cs typeface="Montserrat Medium"/>
              </a:rPr>
              <a:t> </a:t>
            </a:r>
            <a:r>
              <a:rPr sz="3200" b="0" dirty="0">
                <a:solidFill>
                  <a:srgbClr val="850038"/>
                </a:solidFill>
                <a:latin typeface="Montserrat Medium"/>
                <a:cs typeface="Montserrat Medium"/>
              </a:rPr>
              <a:t>in</a:t>
            </a:r>
            <a:r>
              <a:rPr sz="3200" b="0" spc="-15" dirty="0">
                <a:solidFill>
                  <a:srgbClr val="850038"/>
                </a:solidFill>
                <a:latin typeface="Montserrat Medium"/>
                <a:cs typeface="Montserrat Medium"/>
              </a:rPr>
              <a:t> </a:t>
            </a:r>
            <a:r>
              <a:rPr sz="3200" b="0" dirty="0">
                <a:solidFill>
                  <a:srgbClr val="850038"/>
                </a:solidFill>
                <a:latin typeface="Montserrat Medium"/>
                <a:cs typeface="Montserrat Medium"/>
              </a:rPr>
              <a:t>the</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event</a:t>
            </a:r>
            <a:r>
              <a:rPr sz="3200" b="0" spc="-10" dirty="0">
                <a:solidFill>
                  <a:srgbClr val="850038"/>
                </a:solidFill>
                <a:latin typeface="Montserrat Medium"/>
                <a:cs typeface="Montserrat Medium"/>
              </a:rPr>
              <a:t> </a:t>
            </a:r>
            <a:r>
              <a:rPr sz="3200" b="0" dirty="0">
                <a:solidFill>
                  <a:srgbClr val="850038"/>
                </a:solidFill>
                <a:latin typeface="Montserrat Medium"/>
                <a:cs typeface="Montserrat Medium"/>
              </a:rPr>
              <a:t>of</a:t>
            </a:r>
            <a:r>
              <a:rPr sz="3200" b="0" spc="15" dirty="0">
                <a:solidFill>
                  <a:srgbClr val="850038"/>
                </a:solidFill>
                <a:latin typeface="Montserrat Medium"/>
                <a:cs typeface="Montserrat Medium"/>
              </a:rPr>
              <a:t> </a:t>
            </a:r>
            <a:r>
              <a:rPr sz="3200" b="0" dirty="0">
                <a:solidFill>
                  <a:srgbClr val="850038"/>
                </a:solidFill>
                <a:latin typeface="Montserrat Medium"/>
                <a:cs typeface="Montserrat Medium"/>
              </a:rPr>
              <a:t>your</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accidental</a:t>
            </a:r>
            <a:r>
              <a:rPr sz="3200" b="0" spc="-20" dirty="0">
                <a:solidFill>
                  <a:srgbClr val="850038"/>
                </a:solidFill>
                <a:latin typeface="Montserrat Medium"/>
                <a:cs typeface="Montserrat Medium"/>
              </a:rPr>
              <a:t> </a:t>
            </a:r>
            <a:r>
              <a:rPr sz="3200" b="0" dirty="0">
                <a:solidFill>
                  <a:srgbClr val="850038"/>
                </a:solidFill>
                <a:latin typeface="Montserrat Medium"/>
                <a:cs typeface="Montserrat Medium"/>
              </a:rPr>
              <a:t>death</a:t>
            </a:r>
            <a:r>
              <a:rPr sz="3200" b="0" spc="-20" dirty="0">
                <a:solidFill>
                  <a:srgbClr val="850038"/>
                </a:solidFill>
                <a:latin typeface="Montserrat Medium"/>
                <a:cs typeface="Montserrat Medium"/>
              </a:rPr>
              <a:t> </a:t>
            </a:r>
            <a:r>
              <a:rPr sz="3200" b="0" dirty="0">
                <a:solidFill>
                  <a:srgbClr val="850038"/>
                </a:solidFill>
                <a:latin typeface="Montserrat Medium"/>
                <a:cs typeface="Montserrat Medium"/>
              </a:rPr>
              <a:t>or</a:t>
            </a:r>
            <a:r>
              <a:rPr sz="3200" b="0" spc="15" dirty="0">
                <a:solidFill>
                  <a:srgbClr val="850038"/>
                </a:solidFill>
                <a:latin typeface="Montserrat Medium"/>
                <a:cs typeface="Montserrat Medium"/>
              </a:rPr>
              <a:t> </a:t>
            </a:r>
            <a:r>
              <a:rPr sz="3200" b="0" spc="-10" dirty="0">
                <a:solidFill>
                  <a:srgbClr val="850038"/>
                </a:solidFill>
                <a:latin typeface="Montserrat Medium"/>
                <a:cs typeface="Montserrat Medium"/>
              </a:rPr>
              <a:t>covered injury.</a:t>
            </a:r>
            <a:endParaRPr sz="3200" dirty="0">
              <a:latin typeface="Montserrat Medium"/>
              <a:cs typeface="Montserrat Medium"/>
            </a:endParaRPr>
          </a:p>
          <a:p>
            <a:pPr marL="483234" lvl="1" indent="-470534">
              <a:spcBef>
                <a:spcPts val="1805"/>
              </a:spcBef>
              <a:buClr>
                <a:srgbClr val="000000"/>
              </a:buClr>
              <a:buSzPct val="49152"/>
              <a:buFont typeface="Arial"/>
              <a:buChar char="•"/>
              <a:tabLst>
                <a:tab pos="483234" algn="l"/>
              </a:tabLst>
            </a:pPr>
            <a:endParaRPr lang="en-US" sz="3200" b="0" dirty="0">
              <a:solidFill>
                <a:srgbClr val="850038"/>
              </a:solidFill>
              <a:latin typeface="Montserrat Medium"/>
              <a:cs typeface="Montserrat Medium"/>
            </a:endParaRPr>
          </a:p>
          <a:p>
            <a:pPr marL="483234" lvl="1" indent="-470534">
              <a:spcBef>
                <a:spcPts val="1805"/>
              </a:spcBef>
              <a:buClr>
                <a:srgbClr val="000000"/>
              </a:buClr>
              <a:buSzPct val="49152"/>
              <a:buFont typeface="Arial"/>
              <a:buChar char="•"/>
              <a:tabLst>
                <a:tab pos="483234" algn="l"/>
              </a:tabLst>
            </a:pPr>
            <a:r>
              <a:rPr sz="3200" b="0" dirty="0">
                <a:solidFill>
                  <a:srgbClr val="850038"/>
                </a:solidFill>
                <a:latin typeface="Montserrat Medium"/>
                <a:cs typeface="Montserrat Medium"/>
              </a:rPr>
              <a:t>Don’t</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forget</a:t>
            </a:r>
            <a:r>
              <a:rPr sz="3200" b="0" spc="-10" dirty="0">
                <a:solidFill>
                  <a:srgbClr val="850038"/>
                </a:solidFill>
                <a:latin typeface="Montserrat Medium"/>
                <a:cs typeface="Montserrat Medium"/>
              </a:rPr>
              <a:t> </a:t>
            </a:r>
            <a:r>
              <a:rPr sz="3200" b="0" dirty="0">
                <a:solidFill>
                  <a:srgbClr val="850038"/>
                </a:solidFill>
                <a:latin typeface="Montserrat Medium"/>
                <a:cs typeface="Montserrat Medium"/>
              </a:rPr>
              <a:t>to</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designate</a:t>
            </a:r>
            <a:r>
              <a:rPr sz="3200" b="0" spc="-15" dirty="0">
                <a:solidFill>
                  <a:srgbClr val="850038"/>
                </a:solidFill>
                <a:latin typeface="Montserrat Medium"/>
                <a:cs typeface="Montserrat Medium"/>
              </a:rPr>
              <a:t> </a:t>
            </a:r>
            <a:r>
              <a:rPr sz="3200" b="0" dirty="0">
                <a:solidFill>
                  <a:srgbClr val="850038"/>
                </a:solidFill>
                <a:latin typeface="Montserrat Medium"/>
                <a:cs typeface="Montserrat Medium"/>
              </a:rPr>
              <a:t>a</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beneficiary</a:t>
            </a:r>
            <a:r>
              <a:rPr sz="3200" b="0" spc="-20" dirty="0">
                <a:solidFill>
                  <a:srgbClr val="850038"/>
                </a:solidFill>
                <a:latin typeface="Montserrat Medium"/>
                <a:cs typeface="Montserrat Medium"/>
              </a:rPr>
              <a:t> </a:t>
            </a:r>
            <a:r>
              <a:rPr sz="3200" b="0" dirty="0">
                <a:solidFill>
                  <a:srgbClr val="850038"/>
                </a:solidFill>
                <a:latin typeface="Montserrat Medium"/>
                <a:cs typeface="Montserrat Medium"/>
              </a:rPr>
              <a:t>who</a:t>
            </a:r>
            <a:r>
              <a:rPr sz="3200" b="0" spc="15" dirty="0">
                <a:solidFill>
                  <a:srgbClr val="850038"/>
                </a:solidFill>
                <a:latin typeface="Montserrat Medium"/>
                <a:cs typeface="Montserrat Medium"/>
              </a:rPr>
              <a:t> </a:t>
            </a:r>
            <a:r>
              <a:rPr sz="3200" b="0" dirty="0">
                <a:solidFill>
                  <a:srgbClr val="850038"/>
                </a:solidFill>
                <a:latin typeface="Montserrat Medium"/>
                <a:cs typeface="Montserrat Medium"/>
              </a:rPr>
              <a:t>would</a:t>
            </a:r>
            <a:r>
              <a:rPr sz="3200" b="0" spc="-15" dirty="0">
                <a:solidFill>
                  <a:srgbClr val="850038"/>
                </a:solidFill>
                <a:latin typeface="Montserrat Medium"/>
                <a:cs typeface="Montserrat Medium"/>
              </a:rPr>
              <a:t> </a:t>
            </a:r>
            <a:r>
              <a:rPr sz="3200" b="0" dirty="0">
                <a:solidFill>
                  <a:srgbClr val="850038"/>
                </a:solidFill>
                <a:latin typeface="Montserrat Medium"/>
                <a:cs typeface="Montserrat Medium"/>
              </a:rPr>
              <a:t>receive</a:t>
            </a:r>
            <a:r>
              <a:rPr sz="3200" b="0" spc="-20" dirty="0">
                <a:solidFill>
                  <a:srgbClr val="850038"/>
                </a:solidFill>
                <a:latin typeface="Montserrat Medium"/>
                <a:cs typeface="Montserrat Medium"/>
              </a:rPr>
              <a:t> </a:t>
            </a:r>
            <a:r>
              <a:rPr sz="3200" b="0" dirty="0">
                <a:solidFill>
                  <a:srgbClr val="850038"/>
                </a:solidFill>
                <a:latin typeface="Montserrat Medium"/>
                <a:cs typeface="Montserrat Medium"/>
              </a:rPr>
              <a:t>the</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benefit.</a:t>
            </a:r>
            <a:r>
              <a:rPr sz="3200" b="0" spc="-20" dirty="0">
                <a:solidFill>
                  <a:srgbClr val="850038"/>
                </a:solidFill>
                <a:latin typeface="Montserrat Medium"/>
                <a:cs typeface="Montserrat Medium"/>
              </a:rPr>
              <a:t> </a:t>
            </a:r>
            <a:r>
              <a:rPr sz="3200" b="0" dirty="0">
                <a:solidFill>
                  <a:srgbClr val="850038"/>
                </a:solidFill>
                <a:latin typeface="Montserrat Medium"/>
                <a:cs typeface="Montserrat Medium"/>
              </a:rPr>
              <a:t>You</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can</a:t>
            </a:r>
            <a:r>
              <a:rPr sz="3200" b="0" spc="5" dirty="0">
                <a:solidFill>
                  <a:srgbClr val="850038"/>
                </a:solidFill>
                <a:latin typeface="Montserrat Medium"/>
                <a:cs typeface="Montserrat Medium"/>
              </a:rPr>
              <a:t> </a:t>
            </a:r>
            <a:r>
              <a:rPr sz="3200" b="0" spc="-10" dirty="0">
                <a:solidFill>
                  <a:srgbClr val="850038"/>
                </a:solidFill>
                <a:latin typeface="Montserrat Medium"/>
                <a:cs typeface="Montserrat Medium"/>
              </a:rPr>
              <a:t>update</a:t>
            </a:r>
            <a:r>
              <a:rPr lang="en-US" sz="3200" b="0" spc="-10" dirty="0">
                <a:solidFill>
                  <a:srgbClr val="850038"/>
                </a:solidFill>
                <a:latin typeface="Montserrat Medium"/>
                <a:cs typeface="Montserrat Medium"/>
              </a:rPr>
              <a:t> </a:t>
            </a:r>
            <a:r>
              <a:rPr sz="3200" b="0" dirty="0">
                <a:solidFill>
                  <a:srgbClr val="850038"/>
                </a:solidFill>
                <a:latin typeface="Montserrat Medium"/>
                <a:cs typeface="Montserrat Medium"/>
              </a:rPr>
              <a:t>your designation</a:t>
            </a:r>
            <a:r>
              <a:rPr sz="3200" b="0" spc="-25" dirty="0">
                <a:solidFill>
                  <a:srgbClr val="850038"/>
                </a:solidFill>
                <a:latin typeface="Montserrat Medium"/>
                <a:cs typeface="Montserrat Medium"/>
              </a:rPr>
              <a:t> </a:t>
            </a:r>
            <a:r>
              <a:rPr sz="3200" b="0" dirty="0">
                <a:solidFill>
                  <a:srgbClr val="850038"/>
                </a:solidFill>
                <a:latin typeface="Montserrat Medium"/>
                <a:cs typeface="Montserrat Medium"/>
              </a:rPr>
              <a:t>at</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any</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time</a:t>
            </a:r>
            <a:r>
              <a:rPr sz="3200" b="0" spc="-20" dirty="0">
                <a:solidFill>
                  <a:srgbClr val="850038"/>
                </a:solidFill>
                <a:latin typeface="Montserrat Medium"/>
                <a:cs typeface="Montserrat Medium"/>
              </a:rPr>
              <a:t> </a:t>
            </a:r>
            <a:r>
              <a:rPr sz="3200" b="0" dirty="0">
                <a:solidFill>
                  <a:srgbClr val="850038"/>
                </a:solidFill>
                <a:latin typeface="Montserrat Medium"/>
                <a:cs typeface="Montserrat Medium"/>
              </a:rPr>
              <a:t>should</a:t>
            </a:r>
            <a:r>
              <a:rPr sz="3200" b="0" spc="-10" dirty="0">
                <a:solidFill>
                  <a:srgbClr val="850038"/>
                </a:solidFill>
                <a:latin typeface="Montserrat Medium"/>
                <a:cs typeface="Montserrat Medium"/>
              </a:rPr>
              <a:t> </a:t>
            </a:r>
            <a:r>
              <a:rPr sz="3200" b="0" dirty="0">
                <a:solidFill>
                  <a:srgbClr val="850038"/>
                </a:solidFill>
                <a:latin typeface="Montserrat Medium"/>
                <a:cs typeface="Montserrat Medium"/>
              </a:rPr>
              <a:t>circumstances</a:t>
            </a:r>
            <a:r>
              <a:rPr sz="3200" b="0" spc="-15" dirty="0">
                <a:solidFill>
                  <a:srgbClr val="850038"/>
                </a:solidFill>
                <a:latin typeface="Montserrat Medium"/>
                <a:cs typeface="Montserrat Medium"/>
              </a:rPr>
              <a:t> </a:t>
            </a:r>
            <a:r>
              <a:rPr sz="3200" b="0" spc="-10" dirty="0">
                <a:solidFill>
                  <a:srgbClr val="850038"/>
                </a:solidFill>
                <a:latin typeface="Montserrat Medium"/>
                <a:cs typeface="Montserrat Medium"/>
              </a:rPr>
              <a:t>change.</a:t>
            </a:r>
            <a:endParaRPr sz="3200" dirty="0">
              <a:latin typeface="Montserrat Medium"/>
              <a:cs typeface="Montserrat Medium"/>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145" rIns="0" bIns="0" rtlCol="0">
            <a:spAutoFit/>
          </a:bodyPr>
          <a:lstStyle/>
          <a:p>
            <a:pPr marL="320675">
              <a:lnSpc>
                <a:spcPct val="100000"/>
              </a:lnSpc>
              <a:spcBef>
                <a:spcPts val="135"/>
              </a:spcBef>
            </a:pPr>
            <a:r>
              <a:rPr dirty="0"/>
              <a:t>Hartford</a:t>
            </a:r>
            <a:r>
              <a:rPr spc="-90" dirty="0"/>
              <a:t> </a:t>
            </a:r>
            <a:r>
              <a:rPr spc="-10" dirty="0"/>
              <a:t>Long-</a:t>
            </a:r>
            <a:r>
              <a:rPr spc="-590" dirty="0"/>
              <a:t>T</a:t>
            </a:r>
            <a:r>
              <a:rPr spc="65" dirty="0"/>
              <a:t>erm</a:t>
            </a:r>
            <a:r>
              <a:rPr spc="-110" dirty="0"/>
              <a:t> </a:t>
            </a:r>
            <a:r>
              <a:rPr dirty="0"/>
              <a:t>Disability</a:t>
            </a:r>
            <a:r>
              <a:rPr spc="-75" dirty="0"/>
              <a:t> </a:t>
            </a:r>
            <a:r>
              <a:rPr spc="-10" dirty="0"/>
              <a:t>(LTD)</a:t>
            </a: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spc="-20" dirty="0"/>
              <a:t>202</a:t>
            </a:r>
            <a:r>
              <a:rPr lang="en-US" spc="-20" dirty="0"/>
              <a:t>7</a:t>
            </a:r>
            <a:endParaRPr spc="-20" dirty="0"/>
          </a:p>
        </p:txBody>
      </p:sp>
      <p:sp>
        <p:nvSpPr>
          <p:cNvPr id="3" name="object 3"/>
          <p:cNvSpPr txBox="1">
            <a:spLocks noGrp="1"/>
          </p:cNvSpPr>
          <p:nvPr>
            <p:ph type="body" idx="1"/>
          </p:nvPr>
        </p:nvSpPr>
        <p:spPr>
          <a:xfrm>
            <a:off x="755650" y="1964241"/>
            <a:ext cx="18059400" cy="7380867"/>
          </a:xfrm>
          <a:prstGeom prst="rect">
            <a:avLst/>
          </a:prstGeom>
        </p:spPr>
        <p:txBody>
          <a:bodyPr vert="horz" wrap="square" lIns="0" tIns="240665" rIns="0" bIns="0" rtlCol="0">
            <a:spAutoFit/>
          </a:bodyPr>
          <a:lstStyle/>
          <a:p>
            <a:pPr marL="469900" indent="-457200">
              <a:spcBef>
                <a:spcPts val="1895"/>
              </a:spcBef>
              <a:buClr>
                <a:srgbClr val="000000"/>
              </a:buClr>
              <a:buSzPct val="49152"/>
              <a:buFont typeface="Arial" panose="020B0604020202020204" pitchFamily="34" charset="0"/>
              <a:buChar char="•"/>
              <a:tabLst>
                <a:tab pos="483234" algn="l"/>
              </a:tabLst>
            </a:pPr>
            <a:r>
              <a:rPr sz="3200" dirty="0"/>
              <a:t>Long-term disability replaces a portion of your income if you’re unable to work due to a</a:t>
            </a:r>
            <a:r>
              <a:rPr lang="en-US" sz="3200" dirty="0"/>
              <a:t> </a:t>
            </a:r>
            <a:r>
              <a:rPr sz="3200" dirty="0"/>
              <a:t>disability lasting </a:t>
            </a:r>
            <a:r>
              <a:rPr lang="en-US" sz="3200" dirty="0"/>
              <a:t>an extended</a:t>
            </a:r>
            <a:r>
              <a:rPr sz="3200" dirty="0"/>
              <a:t> period of time.</a:t>
            </a:r>
            <a:endParaRPr lang="en-US" sz="3200" dirty="0"/>
          </a:p>
          <a:p>
            <a:pPr marL="469900" indent="-457200">
              <a:spcBef>
                <a:spcPts val="1895"/>
              </a:spcBef>
              <a:buClr>
                <a:srgbClr val="000000"/>
              </a:buClr>
              <a:buSzPct val="49152"/>
              <a:buFont typeface="Arial" panose="020B0604020202020204" pitchFamily="34" charset="0"/>
              <a:buChar char="•"/>
              <a:tabLst>
                <a:tab pos="483234" algn="l"/>
              </a:tabLst>
            </a:pPr>
            <a:endParaRPr lang="en-US" sz="3200" dirty="0"/>
          </a:p>
          <a:p>
            <a:pPr marL="469264" marR="1454785" indent="-457200">
              <a:buClr>
                <a:srgbClr val="000000"/>
              </a:buClr>
              <a:buSzPct val="49152"/>
              <a:buFont typeface="Arial" panose="020B0604020202020204" pitchFamily="34" charset="0"/>
              <a:buChar char="•"/>
              <a:tabLst>
                <a:tab pos="483234" algn="l"/>
              </a:tabLst>
            </a:pPr>
            <a:r>
              <a:rPr sz="3200" dirty="0"/>
              <a:t>The plan pays a percentage of your monthly earnings up to a maximum benefit amount.</a:t>
            </a:r>
            <a:r>
              <a:rPr lang="en-US" sz="3200" dirty="0"/>
              <a:t> </a:t>
            </a:r>
          </a:p>
          <a:p>
            <a:pPr marL="469264" marR="1454785" indent="-457200">
              <a:buClr>
                <a:srgbClr val="000000"/>
              </a:buClr>
              <a:buSzPct val="49152"/>
              <a:buFont typeface="Arial" panose="020B0604020202020204" pitchFamily="34" charset="0"/>
              <a:buChar char="•"/>
              <a:tabLst>
                <a:tab pos="483234" algn="l"/>
              </a:tabLst>
            </a:pPr>
            <a:endParaRPr lang="en-US" sz="3200" dirty="0"/>
          </a:p>
          <a:p>
            <a:pPr marL="469264" marR="1454785" indent="-457200">
              <a:buClr>
                <a:srgbClr val="000000"/>
              </a:buClr>
              <a:buSzPct val="49152"/>
              <a:buFont typeface="Arial" panose="020B0604020202020204" pitchFamily="34" charset="0"/>
              <a:buChar char="•"/>
              <a:tabLst>
                <a:tab pos="483234" algn="l"/>
              </a:tabLst>
            </a:pPr>
            <a:r>
              <a:rPr sz="3200" dirty="0"/>
              <a:t>Benefits begin after a waiting period.</a:t>
            </a:r>
            <a:r>
              <a:rPr lang="en-US" sz="3200" dirty="0"/>
              <a:t> </a:t>
            </a:r>
          </a:p>
          <a:p>
            <a:pPr marL="469264" marR="1454785" indent="-457200">
              <a:buClr>
                <a:srgbClr val="000000"/>
              </a:buClr>
              <a:buSzPct val="49152"/>
              <a:buFont typeface="Arial" panose="020B0604020202020204" pitchFamily="34" charset="0"/>
              <a:buChar char="•"/>
              <a:tabLst>
                <a:tab pos="483234" algn="l"/>
              </a:tabLst>
            </a:pPr>
            <a:endParaRPr lang="en-US" sz="3200" dirty="0"/>
          </a:p>
          <a:p>
            <a:pPr marL="469264" marR="1454785" indent="-457200">
              <a:buClr>
                <a:srgbClr val="000000"/>
              </a:buClr>
              <a:buSzPct val="49152"/>
              <a:buFont typeface="Arial" panose="020B0604020202020204" pitchFamily="34" charset="0"/>
              <a:buChar char="•"/>
              <a:tabLst>
                <a:tab pos="483234" algn="l"/>
              </a:tabLst>
            </a:pPr>
            <a:r>
              <a:rPr sz="3200" dirty="0"/>
              <a:t>Take</a:t>
            </a:r>
            <a:r>
              <a:rPr sz="3200" spc="-10" dirty="0"/>
              <a:t> </a:t>
            </a:r>
            <a:r>
              <a:rPr sz="3200" dirty="0"/>
              <a:t>a</a:t>
            </a:r>
            <a:r>
              <a:rPr sz="3200" spc="5" dirty="0"/>
              <a:t> </a:t>
            </a:r>
            <a:r>
              <a:rPr sz="3200" dirty="0"/>
              <a:t>moment</a:t>
            </a:r>
            <a:r>
              <a:rPr sz="3200" spc="-20" dirty="0"/>
              <a:t> </a:t>
            </a:r>
            <a:r>
              <a:rPr sz="3200" dirty="0"/>
              <a:t>to</a:t>
            </a:r>
            <a:r>
              <a:rPr sz="3200" spc="5" dirty="0"/>
              <a:t> </a:t>
            </a:r>
            <a:r>
              <a:rPr sz="3200" dirty="0"/>
              <a:t>review</a:t>
            </a:r>
            <a:r>
              <a:rPr sz="3200" spc="-20" dirty="0"/>
              <a:t> </a:t>
            </a:r>
            <a:r>
              <a:rPr sz="3200" dirty="0"/>
              <a:t>this</a:t>
            </a:r>
            <a:r>
              <a:rPr sz="3200" spc="-10" dirty="0"/>
              <a:t> coverage.</a:t>
            </a:r>
            <a:endParaRPr lang="en-US" sz="3200" spc="-10" dirty="0"/>
          </a:p>
          <a:p>
            <a:pPr marL="469264" marR="1454785" indent="-457200">
              <a:buClr>
                <a:srgbClr val="000000"/>
              </a:buClr>
              <a:buSzPct val="49152"/>
              <a:buFont typeface="Arial" panose="020B0604020202020204" pitchFamily="34" charset="0"/>
              <a:buChar char="•"/>
              <a:tabLst>
                <a:tab pos="483234" algn="l"/>
              </a:tabLst>
            </a:pPr>
            <a:endParaRPr lang="en-US" sz="3200" dirty="0"/>
          </a:p>
          <a:p>
            <a:pPr marL="469264" marR="1454785" indent="-457200">
              <a:buClr>
                <a:srgbClr val="000000"/>
              </a:buClr>
              <a:buSzPct val="49152"/>
              <a:buFont typeface="Arial" panose="020B0604020202020204" pitchFamily="34" charset="0"/>
              <a:buChar char="•"/>
              <a:tabLst>
                <a:tab pos="483234" algn="l"/>
              </a:tabLst>
            </a:pPr>
            <a:r>
              <a:rPr sz="3200" dirty="0"/>
              <a:t>Your</a:t>
            </a:r>
            <a:r>
              <a:rPr sz="3200" spc="15" dirty="0"/>
              <a:t> </a:t>
            </a:r>
            <a:r>
              <a:rPr sz="3200" dirty="0"/>
              <a:t>benefit</a:t>
            </a:r>
            <a:r>
              <a:rPr sz="3200" spc="-25" dirty="0"/>
              <a:t> </a:t>
            </a:r>
            <a:r>
              <a:rPr sz="3200" dirty="0"/>
              <a:t>may</a:t>
            </a:r>
            <a:r>
              <a:rPr sz="3200" spc="5" dirty="0"/>
              <a:t> </a:t>
            </a:r>
            <a:r>
              <a:rPr sz="3200" dirty="0"/>
              <a:t>be</a:t>
            </a:r>
            <a:r>
              <a:rPr sz="3200" spc="-10" dirty="0"/>
              <a:t> </a:t>
            </a:r>
            <a:r>
              <a:rPr sz="3200" dirty="0"/>
              <a:t>reduced</a:t>
            </a:r>
            <a:r>
              <a:rPr sz="3200" spc="-20" dirty="0"/>
              <a:t> </a:t>
            </a:r>
            <a:r>
              <a:rPr sz="3200" dirty="0"/>
              <a:t>by any</a:t>
            </a:r>
            <a:r>
              <a:rPr sz="3200" spc="5" dirty="0"/>
              <a:t> </a:t>
            </a:r>
            <a:r>
              <a:rPr sz="3200" dirty="0"/>
              <a:t>state,</a:t>
            </a:r>
            <a:r>
              <a:rPr sz="3200" spc="-5" dirty="0"/>
              <a:t> </a:t>
            </a:r>
            <a:r>
              <a:rPr sz="3200" dirty="0"/>
              <a:t>federal</a:t>
            </a:r>
            <a:r>
              <a:rPr lang="en-US" sz="3200" dirty="0"/>
              <a:t>,</a:t>
            </a:r>
            <a:r>
              <a:rPr sz="3200" spc="-25" dirty="0"/>
              <a:t> </a:t>
            </a:r>
            <a:r>
              <a:rPr sz="3200" dirty="0"/>
              <a:t>or</a:t>
            </a:r>
            <a:r>
              <a:rPr sz="3200" spc="15" dirty="0"/>
              <a:t> </a:t>
            </a:r>
            <a:r>
              <a:rPr sz="3200" dirty="0"/>
              <a:t>private</a:t>
            </a:r>
            <a:r>
              <a:rPr sz="3200" spc="-20" dirty="0"/>
              <a:t> </a:t>
            </a:r>
            <a:r>
              <a:rPr sz="3200" dirty="0"/>
              <a:t>disability</a:t>
            </a:r>
            <a:r>
              <a:rPr sz="3200" spc="-20" dirty="0"/>
              <a:t> </a:t>
            </a:r>
            <a:r>
              <a:rPr sz="3200" dirty="0"/>
              <a:t>benefits</a:t>
            </a:r>
            <a:r>
              <a:rPr sz="3200" spc="-30" dirty="0"/>
              <a:t> </a:t>
            </a:r>
            <a:r>
              <a:rPr sz="3200" spc="-25" dirty="0"/>
              <a:t>you </a:t>
            </a:r>
            <a:r>
              <a:rPr sz="3200" dirty="0"/>
              <a:t>receive</a:t>
            </a:r>
            <a:r>
              <a:rPr sz="3200" spc="-20" dirty="0"/>
              <a:t> </a:t>
            </a:r>
            <a:r>
              <a:rPr sz="3200" dirty="0"/>
              <a:t>while</a:t>
            </a:r>
            <a:r>
              <a:rPr sz="3200" spc="-15" dirty="0"/>
              <a:t> </a:t>
            </a:r>
            <a:r>
              <a:rPr sz="3200" dirty="0"/>
              <a:t>disabled.</a:t>
            </a:r>
            <a:r>
              <a:rPr sz="3200" spc="-35" dirty="0"/>
              <a:t> </a:t>
            </a:r>
            <a:endParaRPr lang="en-US" sz="3200" spc="-35" dirty="0"/>
          </a:p>
          <a:p>
            <a:pPr marL="469264" marR="1454785" indent="-457200">
              <a:buClr>
                <a:srgbClr val="000000"/>
              </a:buClr>
              <a:buSzPct val="49152"/>
              <a:buFont typeface="Arial" panose="020B0604020202020204" pitchFamily="34" charset="0"/>
              <a:buChar char="•"/>
              <a:tabLst>
                <a:tab pos="483234" algn="l"/>
              </a:tabLst>
            </a:pPr>
            <a:endParaRPr lang="en-US" sz="3200" dirty="0"/>
          </a:p>
          <a:p>
            <a:pPr marL="469264" marR="1454785" indent="-457200">
              <a:buClr>
                <a:srgbClr val="000000"/>
              </a:buClr>
              <a:buSzPct val="49152"/>
              <a:buFont typeface="Arial" panose="020B0604020202020204" pitchFamily="34" charset="0"/>
              <a:buChar char="•"/>
              <a:tabLst>
                <a:tab pos="483234" algn="l"/>
              </a:tabLst>
            </a:pPr>
            <a:r>
              <a:rPr sz="3200" dirty="0"/>
              <a:t>Refer</a:t>
            </a:r>
            <a:r>
              <a:rPr sz="3200" spc="10" dirty="0"/>
              <a:t> </a:t>
            </a:r>
            <a:r>
              <a:rPr sz="3200" dirty="0"/>
              <a:t>to</a:t>
            </a:r>
            <a:r>
              <a:rPr sz="3200" spc="-15" dirty="0"/>
              <a:t> </a:t>
            </a:r>
            <a:r>
              <a:rPr sz="3200" dirty="0"/>
              <a:t>your</a:t>
            </a:r>
            <a:r>
              <a:rPr sz="3200" spc="5" dirty="0"/>
              <a:t> </a:t>
            </a:r>
            <a:r>
              <a:rPr sz="3200" dirty="0"/>
              <a:t>benefits</a:t>
            </a:r>
            <a:r>
              <a:rPr sz="3200" spc="-15" dirty="0"/>
              <a:t> </a:t>
            </a:r>
            <a:r>
              <a:rPr sz="3200" dirty="0"/>
              <a:t>materials</a:t>
            </a:r>
            <a:r>
              <a:rPr sz="3200" spc="-20" dirty="0"/>
              <a:t> </a:t>
            </a:r>
            <a:r>
              <a:rPr sz="3200" dirty="0"/>
              <a:t>for</a:t>
            </a:r>
            <a:r>
              <a:rPr sz="3200" spc="5" dirty="0"/>
              <a:t> </a:t>
            </a:r>
            <a:r>
              <a:rPr sz="3200" dirty="0"/>
              <a:t>more</a:t>
            </a:r>
            <a:r>
              <a:rPr sz="3200" spc="-10" dirty="0"/>
              <a:t> details.</a:t>
            </a:r>
            <a:endParaRPr sz="32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145" rIns="0" bIns="0" rtlCol="0">
            <a:spAutoFit/>
          </a:bodyPr>
          <a:lstStyle/>
          <a:p>
            <a:pPr marL="320675">
              <a:lnSpc>
                <a:spcPct val="100000"/>
              </a:lnSpc>
              <a:spcBef>
                <a:spcPts val="135"/>
              </a:spcBef>
            </a:pPr>
            <a:r>
              <a:rPr dirty="0"/>
              <a:t>Disability</a:t>
            </a:r>
            <a:r>
              <a:rPr spc="-10" dirty="0"/>
              <a:t> </a:t>
            </a:r>
            <a:r>
              <a:rPr dirty="0"/>
              <a:t>insurance</a:t>
            </a:r>
            <a:r>
              <a:rPr spc="-45" dirty="0"/>
              <a:t> </a:t>
            </a:r>
            <a:r>
              <a:rPr dirty="0"/>
              <a:t>–</a:t>
            </a:r>
            <a:r>
              <a:rPr spc="-15" dirty="0"/>
              <a:t> </a:t>
            </a:r>
            <a:r>
              <a:rPr dirty="0"/>
              <a:t>Hartford</a:t>
            </a:r>
            <a:r>
              <a:rPr spc="-10" dirty="0"/>
              <a:t> </a:t>
            </a:r>
            <a:r>
              <a:rPr dirty="0"/>
              <a:t>Life</a:t>
            </a:r>
            <a:r>
              <a:rPr spc="-30" dirty="0"/>
              <a:t> </a:t>
            </a:r>
            <a:r>
              <a:rPr spc="-10" dirty="0"/>
              <a:t>Insurance</a:t>
            </a:r>
          </a:p>
        </p:txBody>
      </p:sp>
      <p:sp>
        <p:nvSpPr>
          <p:cNvPr id="5" name="object 5"/>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spc="-20" dirty="0"/>
              <a:t>202</a:t>
            </a:r>
            <a:r>
              <a:rPr lang="en-US" spc="-20" dirty="0"/>
              <a:t>7</a:t>
            </a:r>
            <a:endParaRPr spc="-20" dirty="0"/>
          </a:p>
        </p:txBody>
      </p:sp>
      <p:sp>
        <p:nvSpPr>
          <p:cNvPr id="3" name="object 3"/>
          <p:cNvSpPr txBox="1"/>
          <p:nvPr/>
        </p:nvSpPr>
        <p:spPr>
          <a:xfrm>
            <a:off x="831850" y="2360535"/>
            <a:ext cx="17315180" cy="2158476"/>
          </a:xfrm>
          <a:prstGeom prst="rect">
            <a:avLst/>
          </a:prstGeom>
        </p:spPr>
        <p:txBody>
          <a:bodyPr vert="horz" wrap="square" lIns="0" tIns="12065" rIns="0" bIns="0" rtlCol="0">
            <a:spAutoFit/>
          </a:bodyPr>
          <a:lstStyle/>
          <a:p>
            <a:pPr marL="483234" marR="5080" indent="-471170">
              <a:lnSpc>
                <a:spcPct val="150900"/>
              </a:lnSpc>
              <a:spcBef>
                <a:spcPts val="95"/>
              </a:spcBef>
              <a:buClr>
                <a:srgbClr val="000000"/>
              </a:buClr>
              <a:buSzPct val="49152"/>
              <a:buFont typeface="Arial"/>
              <a:buChar char="•"/>
              <a:tabLst>
                <a:tab pos="483234" algn="l"/>
              </a:tabLst>
            </a:pPr>
            <a:r>
              <a:rPr sz="3200" b="0" dirty="0">
                <a:solidFill>
                  <a:srgbClr val="850038"/>
                </a:solidFill>
                <a:latin typeface="Montserrat Medium"/>
                <a:cs typeface="Montserrat Medium"/>
              </a:rPr>
              <a:t>Long</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Term Disability</a:t>
            </a:r>
            <a:r>
              <a:rPr sz="3200" b="0" spc="-35" dirty="0">
                <a:solidFill>
                  <a:srgbClr val="850038"/>
                </a:solidFill>
                <a:latin typeface="Montserrat Medium"/>
                <a:cs typeface="Montserrat Medium"/>
              </a:rPr>
              <a:t> </a:t>
            </a:r>
            <a:r>
              <a:rPr sz="3200" b="0" dirty="0">
                <a:solidFill>
                  <a:srgbClr val="850038"/>
                </a:solidFill>
                <a:latin typeface="Montserrat Medium"/>
                <a:cs typeface="Montserrat Medium"/>
              </a:rPr>
              <a:t>benefits</a:t>
            </a:r>
            <a:r>
              <a:rPr sz="3200" b="0" spc="-20" dirty="0">
                <a:solidFill>
                  <a:srgbClr val="850038"/>
                </a:solidFill>
                <a:latin typeface="Montserrat Medium"/>
                <a:cs typeface="Montserrat Medium"/>
              </a:rPr>
              <a:t> </a:t>
            </a:r>
            <a:r>
              <a:rPr sz="3200" b="0" dirty="0">
                <a:solidFill>
                  <a:srgbClr val="850038"/>
                </a:solidFill>
                <a:latin typeface="Montserrat Medium"/>
                <a:cs typeface="Montserrat Medium"/>
              </a:rPr>
              <a:t>are</a:t>
            </a:r>
            <a:r>
              <a:rPr sz="3200" b="0" spc="-10" dirty="0">
                <a:solidFill>
                  <a:srgbClr val="850038"/>
                </a:solidFill>
                <a:latin typeface="Montserrat Medium"/>
                <a:cs typeface="Montserrat Medium"/>
              </a:rPr>
              <a:t> </a:t>
            </a:r>
            <a:r>
              <a:rPr sz="3200" b="0" dirty="0">
                <a:solidFill>
                  <a:srgbClr val="850038"/>
                </a:solidFill>
                <a:latin typeface="Montserrat Medium"/>
                <a:cs typeface="Montserrat Medium"/>
              </a:rPr>
              <a:t>available</a:t>
            </a:r>
            <a:r>
              <a:rPr sz="3200" b="0" spc="-20" dirty="0">
                <a:solidFill>
                  <a:srgbClr val="850038"/>
                </a:solidFill>
                <a:latin typeface="Montserrat Medium"/>
                <a:cs typeface="Montserrat Medium"/>
              </a:rPr>
              <a:t> </a:t>
            </a:r>
            <a:r>
              <a:rPr sz="3200" b="0" dirty="0">
                <a:solidFill>
                  <a:srgbClr val="850038"/>
                </a:solidFill>
                <a:latin typeface="Montserrat Medium"/>
                <a:cs typeface="Montserrat Medium"/>
              </a:rPr>
              <a:t>after</a:t>
            </a:r>
            <a:r>
              <a:rPr sz="3200" b="0" spc="15" dirty="0">
                <a:solidFill>
                  <a:srgbClr val="850038"/>
                </a:solidFill>
                <a:latin typeface="Montserrat Medium"/>
                <a:cs typeface="Montserrat Medium"/>
              </a:rPr>
              <a:t> </a:t>
            </a:r>
            <a:r>
              <a:rPr sz="3200" b="0" dirty="0">
                <a:solidFill>
                  <a:srgbClr val="850038"/>
                </a:solidFill>
                <a:latin typeface="Montserrat Medium"/>
                <a:cs typeface="Montserrat Medium"/>
              </a:rPr>
              <a:t>an elimination</a:t>
            </a:r>
            <a:r>
              <a:rPr sz="3200" b="0" spc="-30" dirty="0">
                <a:solidFill>
                  <a:srgbClr val="850038"/>
                </a:solidFill>
                <a:latin typeface="Montserrat Medium"/>
                <a:cs typeface="Montserrat Medium"/>
              </a:rPr>
              <a:t> </a:t>
            </a:r>
            <a:r>
              <a:rPr sz="3200" b="0" dirty="0">
                <a:solidFill>
                  <a:srgbClr val="850038"/>
                </a:solidFill>
                <a:latin typeface="Montserrat Medium"/>
                <a:cs typeface="Montserrat Medium"/>
              </a:rPr>
              <a:t>period</a:t>
            </a:r>
            <a:r>
              <a:rPr sz="3200" b="0" spc="-20" dirty="0">
                <a:solidFill>
                  <a:srgbClr val="850038"/>
                </a:solidFill>
                <a:latin typeface="Montserrat Medium"/>
                <a:cs typeface="Montserrat Medium"/>
              </a:rPr>
              <a:t> </a:t>
            </a:r>
            <a:r>
              <a:rPr sz="3200" b="0" dirty="0">
                <a:solidFill>
                  <a:srgbClr val="850038"/>
                </a:solidFill>
                <a:latin typeface="Montserrat Medium"/>
                <a:cs typeface="Montserrat Medium"/>
              </a:rPr>
              <a:t>(or</a:t>
            </a:r>
            <a:r>
              <a:rPr sz="3200" b="0" spc="5" dirty="0">
                <a:solidFill>
                  <a:srgbClr val="850038"/>
                </a:solidFill>
                <a:latin typeface="Montserrat Medium"/>
                <a:cs typeface="Montserrat Medium"/>
              </a:rPr>
              <a:t> </a:t>
            </a:r>
            <a:r>
              <a:rPr sz="3200" b="0" spc="-10" dirty="0">
                <a:solidFill>
                  <a:srgbClr val="850038"/>
                </a:solidFill>
                <a:latin typeface="Montserrat Medium"/>
                <a:cs typeface="Montserrat Medium"/>
              </a:rPr>
              <a:t>waiting </a:t>
            </a:r>
            <a:r>
              <a:rPr sz="3200" b="0" dirty="0">
                <a:solidFill>
                  <a:srgbClr val="850038"/>
                </a:solidFill>
                <a:latin typeface="Montserrat Medium"/>
                <a:cs typeface="Montserrat Medium"/>
              </a:rPr>
              <a:t>period)</a:t>
            </a:r>
            <a:r>
              <a:rPr sz="3200" b="0" spc="-45" dirty="0">
                <a:solidFill>
                  <a:srgbClr val="850038"/>
                </a:solidFill>
                <a:latin typeface="Montserrat Medium"/>
                <a:cs typeface="Montserrat Medium"/>
              </a:rPr>
              <a:t> </a:t>
            </a:r>
            <a:r>
              <a:rPr sz="3200" b="0" dirty="0">
                <a:solidFill>
                  <a:srgbClr val="850038"/>
                </a:solidFill>
                <a:latin typeface="Montserrat Medium"/>
                <a:cs typeface="Montserrat Medium"/>
              </a:rPr>
              <a:t>of</a:t>
            </a:r>
            <a:r>
              <a:rPr sz="3200" b="0" spc="20" dirty="0">
                <a:solidFill>
                  <a:srgbClr val="850038"/>
                </a:solidFill>
                <a:latin typeface="Montserrat Medium"/>
                <a:cs typeface="Montserrat Medium"/>
              </a:rPr>
              <a:t> </a:t>
            </a:r>
            <a:r>
              <a:rPr sz="3200" b="0" dirty="0">
                <a:solidFill>
                  <a:srgbClr val="850038"/>
                </a:solidFill>
                <a:latin typeface="Montserrat Medium"/>
                <a:cs typeface="Montserrat Medium"/>
              </a:rPr>
              <a:t>total</a:t>
            </a:r>
            <a:r>
              <a:rPr sz="3200" b="0" spc="-15" dirty="0">
                <a:solidFill>
                  <a:srgbClr val="850038"/>
                </a:solidFill>
                <a:latin typeface="Montserrat Medium"/>
                <a:cs typeface="Montserrat Medium"/>
              </a:rPr>
              <a:t> </a:t>
            </a:r>
            <a:r>
              <a:rPr sz="3200" b="0" dirty="0">
                <a:solidFill>
                  <a:srgbClr val="850038"/>
                </a:solidFill>
                <a:latin typeface="Montserrat Medium"/>
                <a:cs typeface="Montserrat Medium"/>
              </a:rPr>
              <a:t>disability.</a:t>
            </a:r>
            <a:r>
              <a:rPr sz="3200" b="0" spc="-30" dirty="0">
                <a:solidFill>
                  <a:srgbClr val="850038"/>
                </a:solidFill>
                <a:latin typeface="Montserrat Medium"/>
                <a:cs typeface="Montserrat Medium"/>
              </a:rPr>
              <a:t> </a:t>
            </a:r>
            <a:r>
              <a:rPr sz="3200" b="0" dirty="0">
                <a:solidFill>
                  <a:srgbClr val="850038"/>
                </a:solidFill>
                <a:latin typeface="Montserrat Medium"/>
                <a:cs typeface="Montserrat Medium"/>
              </a:rPr>
              <a:t>Disability</a:t>
            </a:r>
            <a:r>
              <a:rPr sz="3200" b="0" spc="-25" dirty="0">
                <a:solidFill>
                  <a:srgbClr val="850038"/>
                </a:solidFill>
                <a:latin typeface="Montserrat Medium"/>
                <a:cs typeface="Montserrat Medium"/>
              </a:rPr>
              <a:t> </a:t>
            </a:r>
            <a:r>
              <a:rPr sz="3200" b="0" dirty="0">
                <a:solidFill>
                  <a:srgbClr val="850038"/>
                </a:solidFill>
                <a:latin typeface="Montserrat Medium"/>
                <a:cs typeface="Montserrat Medium"/>
              </a:rPr>
              <a:t>insurance</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helps</a:t>
            </a:r>
            <a:r>
              <a:rPr sz="3200" b="0" spc="-20" dirty="0">
                <a:solidFill>
                  <a:srgbClr val="850038"/>
                </a:solidFill>
                <a:latin typeface="Montserrat Medium"/>
                <a:cs typeface="Montserrat Medium"/>
              </a:rPr>
              <a:t> </a:t>
            </a:r>
            <a:r>
              <a:rPr sz="3200" b="0" dirty="0">
                <a:solidFill>
                  <a:srgbClr val="850038"/>
                </a:solidFill>
                <a:latin typeface="Montserrat Medium"/>
                <a:cs typeface="Montserrat Medium"/>
              </a:rPr>
              <a:t>replace</a:t>
            </a:r>
            <a:r>
              <a:rPr sz="3200" b="0" spc="-15" dirty="0">
                <a:solidFill>
                  <a:srgbClr val="850038"/>
                </a:solidFill>
                <a:latin typeface="Montserrat Medium"/>
                <a:cs typeface="Montserrat Medium"/>
              </a:rPr>
              <a:t> </a:t>
            </a:r>
            <a:r>
              <a:rPr sz="3200" b="0" dirty="0">
                <a:solidFill>
                  <a:srgbClr val="850038"/>
                </a:solidFill>
                <a:latin typeface="Montserrat Medium"/>
                <a:cs typeface="Montserrat Medium"/>
              </a:rPr>
              <a:t>a portion</a:t>
            </a:r>
            <a:r>
              <a:rPr sz="3200" b="0" spc="-20" dirty="0">
                <a:solidFill>
                  <a:srgbClr val="850038"/>
                </a:solidFill>
                <a:latin typeface="Montserrat Medium"/>
                <a:cs typeface="Montserrat Medium"/>
              </a:rPr>
              <a:t> </a:t>
            </a:r>
            <a:r>
              <a:rPr sz="3200" b="0" dirty="0">
                <a:solidFill>
                  <a:srgbClr val="850038"/>
                </a:solidFill>
                <a:latin typeface="Montserrat Medium"/>
                <a:cs typeface="Montserrat Medium"/>
              </a:rPr>
              <a:t>of</a:t>
            </a:r>
            <a:r>
              <a:rPr sz="3200" b="0" spc="15" dirty="0">
                <a:solidFill>
                  <a:srgbClr val="850038"/>
                </a:solidFill>
                <a:latin typeface="Montserrat Medium"/>
                <a:cs typeface="Montserrat Medium"/>
              </a:rPr>
              <a:t> </a:t>
            </a:r>
            <a:r>
              <a:rPr sz="3200" b="0" dirty="0">
                <a:solidFill>
                  <a:srgbClr val="850038"/>
                </a:solidFill>
                <a:latin typeface="Montserrat Medium"/>
                <a:cs typeface="Montserrat Medium"/>
              </a:rPr>
              <a:t>lost</a:t>
            </a:r>
            <a:r>
              <a:rPr sz="3200" b="0" spc="-10" dirty="0">
                <a:solidFill>
                  <a:srgbClr val="850038"/>
                </a:solidFill>
                <a:latin typeface="Montserrat Medium"/>
                <a:cs typeface="Montserrat Medium"/>
              </a:rPr>
              <a:t> </a:t>
            </a:r>
            <a:r>
              <a:rPr sz="3200" b="0" dirty="0">
                <a:solidFill>
                  <a:srgbClr val="850038"/>
                </a:solidFill>
                <a:latin typeface="Montserrat Medium"/>
                <a:cs typeface="Montserrat Medium"/>
              </a:rPr>
              <a:t>wages</a:t>
            </a:r>
            <a:r>
              <a:rPr sz="3200" b="0" spc="5" dirty="0">
                <a:solidFill>
                  <a:srgbClr val="850038"/>
                </a:solidFill>
                <a:latin typeface="Montserrat Medium"/>
                <a:cs typeface="Montserrat Medium"/>
              </a:rPr>
              <a:t> </a:t>
            </a:r>
            <a:r>
              <a:rPr sz="3200" b="0" spc="-10" dirty="0">
                <a:solidFill>
                  <a:srgbClr val="850038"/>
                </a:solidFill>
                <a:latin typeface="Montserrat Medium"/>
                <a:cs typeface="Montserrat Medium"/>
              </a:rPr>
              <a:t>while </a:t>
            </a:r>
            <a:r>
              <a:rPr sz="3200" b="0" dirty="0">
                <a:solidFill>
                  <a:srgbClr val="850038"/>
                </a:solidFill>
                <a:latin typeface="Montserrat Medium"/>
                <a:cs typeface="Montserrat Medium"/>
              </a:rPr>
              <a:t>unable</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to</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work</a:t>
            </a:r>
            <a:r>
              <a:rPr sz="3200" b="0" spc="-10" dirty="0">
                <a:solidFill>
                  <a:srgbClr val="850038"/>
                </a:solidFill>
                <a:latin typeface="Montserrat Medium"/>
                <a:cs typeface="Montserrat Medium"/>
              </a:rPr>
              <a:t> </a:t>
            </a:r>
            <a:r>
              <a:rPr sz="3200" b="0" dirty="0">
                <a:solidFill>
                  <a:srgbClr val="850038"/>
                </a:solidFill>
                <a:latin typeface="Montserrat Medium"/>
                <a:cs typeface="Montserrat Medium"/>
              </a:rPr>
              <a:t>due to sickness</a:t>
            </a:r>
            <a:r>
              <a:rPr sz="3200" b="0" spc="-25" dirty="0">
                <a:solidFill>
                  <a:srgbClr val="850038"/>
                </a:solidFill>
                <a:latin typeface="Montserrat Medium"/>
                <a:cs typeface="Montserrat Medium"/>
              </a:rPr>
              <a:t> </a:t>
            </a:r>
            <a:r>
              <a:rPr sz="3200" b="0" dirty="0">
                <a:solidFill>
                  <a:srgbClr val="850038"/>
                </a:solidFill>
                <a:latin typeface="Montserrat Medium"/>
                <a:cs typeface="Montserrat Medium"/>
              </a:rPr>
              <a:t>or</a:t>
            </a:r>
            <a:r>
              <a:rPr sz="3200" b="0" spc="15" dirty="0">
                <a:solidFill>
                  <a:srgbClr val="850038"/>
                </a:solidFill>
                <a:latin typeface="Montserrat Medium"/>
                <a:cs typeface="Montserrat Medium"/>
              </a:rPr>
              <a:t> </a:t>
            </a:r>
            <a:r>
              <a:rPr sz="3200" b="0" spc="-10" dirty="0">
                <a:solidFill>
                  <a:srgbClr val="850038"/>
                </a:solidFill>
                <a:latin typeface="Montserrat Medium"/>
                <a:cs typeface="Montserrat Medium"/>
              </a:rPr>
              <a:t>injury.</a:t>
            </a:r>
            <a:endParaRPr sz="3200" dirty="0">
              <a:latin typeface="Montserrat Medium"/>
              <a:cs typeface="Montserrat Medium"/>
            </a:endParaRPr>
          </a:p>
        </p:txBody>
      </p:sp>
      <p:graphicFrame>
        <p:nvGraphicFramePr>
          <p:cNvPr id="4" name="object 4"/>
          <p:cNvGraphicFramePr>
            <a:graphicFrameLocks noGrp="1"/>
          </p:cNvGraphicFramePr>
          <p:nvPr/>
        </p:nvGraphicFramePr>
        <p:xfrm>
          <a:off x="4365464" y="5650081"/>
          <a:ext cx="11753849" cy="2449830"/>
        </p:xfrm>
        <a:graphic>
          <a:graphicData uri="http://schemas.openxmlformats.org/drawingml/2006/table">
            <a:tbl>
              <a:tblPr firstRow="1" bandRow="1">
                <a:tableStyleId>{2D5ABB26-0587-4C30-8999-92F81FD0307C}</a:tableStyleId>
              </a:tblPr>
              <a:tblGrid>
                <a:gridCol w="2258060">
                  <a:extLst>
                    <a:ext uri="{9D8B030D-6E8A-4147-A177-3AD203B41FA5}">
                      <a16:colId xmlns:a16="http://schemas.microsoft.com/office/drawing/2014/main" val="20000"/>
                    </a:ext>
                  </a:extLst>
                </a:gridCol>
                <a:gridCol w="2237740">
                  <a:extLst>
                    <a:ext uri="{9D8B030D-6E8A-4147-A177-3AD203B41FA5}">
                      <a16:colId xmlns:a16="http://schemas.microsoft.com/office/drawing/2014/main" val="20001"/>
                    </a:ext>
                  </a:extLst>
                </a:gridCol>
                <a:gridCol w="2799715">
                  <a:extLst>
                    <a:ext uri="{9D8B030D-6E8A-4147-A177-3AD203B41FA5}">
                      <a16:colId xmlns:a16="http://schemas.microsoft.com/office/drawing/2014/main" val="20002"/>
                    </a:ext>
                  </a:extLst>
                </a:gridCol>
                <a:gridCol w="4458334">
                  <a:extLst>
                    <a:ext uri="{9D8B030D-6E8A-4147-A177-3AD203B41FA5}">
                      <a16:colId xmlns:a16="http://schemas.microsoft.com/office/drawing/2014/main" val="20003"/>
                    </a:ext>
                  </a:extLst>
                </a:gridCol>
              </a:tblGrid>
              <a:tr h="1224915">
                <a:tc>
                  <a:txBody>
                    <a:bodyPr/>
                    <a:lstStyle/>
                    <a:p>
                      <a:pPr marR="62865" algn="ctr">
                        <a:lnSpc>
                          <a:spcPct val="100000"/>
                        </a:lnSpc>
                        <a:spcBef>
                          <a:spcPts val="1950"/>
                        </a:spcBef>
                      </a:pPr>
                      <a:r>
                        <a:rPr sz="2300" b="0" dirty="0">
                          <a:solidFill>
                            <a:srgbClr val="FFFFFF"/>
                          </a:solidFill>
                          <a:latin typeface="Montserrat Medium"/>
                          <a:cs typeface="Montserrat Medium"/>
                        </a:rPr>
                        <a:t>LTD</a:t>
                      </a:r>
                      <a:r>
                        <a:rPr sz="2300" b="0" spc="-95" dirty="0">
                          <a:solidFill>
                            <a:srgbClr val="FFFFFF"/>
                          </a:solidFill>
                          <a:latin typeface="Montserrat Medium"/>
                          <a:cs typeface="Montserrat Medium"/>
                        </a:rPr>
                        <a:t> </a:t>
                      </a:r>
                      <a:r>
                        <a:rPr sz="2300" b="0" spc="-10" dirty="0">
                          <a:solidFill>
                            <a:srgbClr val="FFFFFF"/>
                          </a:solidFill>
                          <a:latin typeface="Montserrat Medium"/>
                          <a:cs typeface="Montserrat Medium"/>
                        </a:rPr>
                        <a:t>Waiting</a:t>
                      </a:r>
                      <a:endParaRPr sz="2300">
                        <a:latin typeface="Montserrat Medium"/>
                        <a:cs typeface="Montserrat Medium"/>
                      </a:endParaRPr>
                    </a:p>
                    <a:p>
                      <a:pPr marL="1270" algn="ctr">
                        <a:lnSpc>
                          <a:spcPct val="100000"/>
                        </a:lnSpc>
                        <a:spcBef>
                          <a:spcPts val="15"/>
                        </a:spcBef>
                      </a:pPr>
                      <a:r>
                        <a:rPr sz="2300" b="0" spc="-10" dirty="0">
                          <a:solidFill>
                            <a:srgbClr val="FFFFFF"/>
                          </a:solidFill>
                          <a:latin typeface="Montserrat Medium"/>
                          <a:cs typeface="Montserrat Medium"/>
                        </a:rPr>
                        <a:t>Period</a:t>
                      </a:r>
                      <a:endParaRPr sz="2300">
                        <a:latin typeface="Montserrat Medium"/>
                        <a:cs typeface="Montserrat Medium"/>
                      </a:endParaRPr>
                    </a:p>
                  </a:txBody>
                  <a:tcPr marL="0" marR="0" marT="247650"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A42F0E"/>
                    </a:solidFill>
                  </a:tcPr>
                </a:tc>
                <a:tc>
                  <a:txBody>
                    <a:bodyPr/>
                    <a:lstStyle/>
                    <a:p>
                      <a:pPr marL="3810" algn="ctr">
                        <a:lnSpc>
                          <a:spcPct val="100000"/>
                        </a:lnSpc>
                        <a:spcBef>
                          <a:spcPts val="1950"/>
                        </a:spcBef>
                      </a:pPr>
                      <a:r>
                        <a:rPr sz="2300" b="0" spc="-10" dirty="0">
                          <a:solidFill>
                            <a:srgbClr val="FFFFFF"/>
                          </a:solidFill>
                          <a:latin typeface="Montserrat Medium"/>
                          <a:cs typeface="Montserrat Medium"/>
                        </a:rPr>
                        <a:t>Benefit</a:t>
                      </a:r>
                      <a:r>
                        <a:rPr sz="2300" b="0" spc="-105" dirty="0">
                          <a:solidFill>
                            <a:srgbClr val="FFFFFF"/>
                          </a:solidFill>
                          <a:latin typeface="Montserrat Medium"/>
                          <a:cs typeface="Montserrat Medium"/>
                        </a:rPr>
                        <a:t> </a:t>
                      </a:r>
                      <a:r>
                        <a:rPr sz="2300" b="0" spc="-20" dirty="0">
                          <a:solidFill>
                            <a:srgbClr val="FFFFFF"/>
                          </a:solidFill>
                          <a:latin typeface="Montserrat Medium"/>
                          <a:cs typeface="Montserrat Medium"/>
                        </a:rPr>
                        <a:t>Perce</a:t>
                      </a:r>
                      <a:endParaRPr sz="2300">
                        <a:latin typeface="Montserrat Medium"/>
                        <a:cs typeface="Montserrat Medium"/>
                      </a:endParaRPr>
                    </a:p>
                    <a:p>
                      <a:pPr marL="3175" algn="ctr">
                        <a:lnSpc>
                          <a:spcPct val="100000"/>
                        </a:lnSpc>
                        <a:spcBef>
                          <a:spcPts val="15"/>
                        </a:spcBef>
                      </a:pPr>
                      <a:r>
                        <a:rPr sz="2300" b="0" spc="-10" dirty="0">
                          <a:solidFill>
                            <a:srgbClr val="FFFFFF"/>
                          </a:solidFill>
                          <a:latin typeface="Montserrat Medium"/>
                          <a:cs typeface="Montserrat Medium"/>
                        </a:rPr>
                        <a:t>ntage</a:t>
                      </a:r>
                      <a:endParaRPr sz="2300">
                        <a:latin typeface="Montserrat Medium"/>
                        <a:cs typeface="Montserrat Medium"/>
                      </a:endParaRPr>
                    </a:p>
                  </a:txBody>
                  <a:tcPr marL="0" marR="0" marT="247650"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A42F0E"/>
                    </a:solidFill>
                  </a:tcPr>
                </a:tc>
                <a:tc>
                  <a:txBody>
                    <a:bodyPr/>
                    <a:lstStyle/>
                    <a:p>
                      <a:pPr marR="64135" algn="ctr">
                        <a:lnSpc>
                          <a:spcPct val="100000"/>
                        </a:lnSpc>
                        <a:spcBef>
                          <a:spcPts val="1950"/>
                        </a:spcBef>
                      </a:pPr>
                      <a:r>
                        <a:rPr sz="2300" b="0" dirty="0">
                          <a:solidFill>
                            <a:srgbClr val="FFFFFF"/>
                          </a:solidFill>
                          <a:latin typeface="Montserrat Medium"/>
                          <a:cs typeface="Montserrat Medium"/>
                        </a:rPr>
                        <a:t>Max</a:t>
                      </a:r>
                      <a:r>
                        <a:rPr sz="2300" b="0" spc="-105" dirty="0">
                          <a:solidFill>
                            <a:srgbClr val="FFFFFF"/>
                          </a:solidFill>
                          <a:latin typeface="Montserrat Medium"/>
                          <a:cs typeface="Montserrat Medium"/>
                        </a:rPr>
                        <a:t> </a:t>
                      </a:r>
                      <a:r>
                        <a:rPr sz="2300" b="0" spc="-10" dirty="0">
                          <a:solidFill>
                            <a:srgbClr val="FFFFFF"/>
                          </a:solidFill>
                          <a:latin typeface="Montserrat Medium"/>
                          <a:cs typeface="Montserrat Medium"/>
                        </a:rPr>
                        <a:t>Monthly</a:t>
                      </a:r>
                      <a:endParaRPr sz="2300">
                        <a:latin typeface="Montserrat Medium"/>
                        <a:cs typeface="Montserrat Medium"/>
                      </a:endParaRPr>
                    </a:p>
                    <a:p>
                      <a:pPr marL="1270" algn="ctr">
                        <a:lnSpc>
                          <a:spcPct val="100000"/>
                        </a:lnSpc>
                        <a:spcBef>
                          <a:spcPts val="15"/>
                        </a:spcBef>
                      </a:pPr>
                      <a:r>
                        <a:rPr sz="2300" b="0" spc="-10" dirty="0">
                          <a:solidFill>
                            <a:srgbClr val="FFFFFF"/>
                          </a:solidFill>
                          <a:latin typeface="Montserrat Medium"/>
                          <a:cs typeface="Montserrat Medium"/>
                        </a:rPr>
                        <a:t>Benefit</a:t>
                      </a:r>
                      <a:endParaRPr sz="2300">
                        <a:latin typeface="Montserrat Medium"/>
                        <a:cs typeface="Montserrat Medium"/>
                      </a:endParaRPr>
                    </a:p>
                  </a:txBody>
                  <a:tcPr marL="0" marR="0" marT="247650"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A42F0E"/>
                    </a:solidFill>
                  </a:tcPr>
                </a:tc>
                <a:tc>
                  <a:txBody>
                    <a:bodyPr/>
                    <a:lstStyle/>
                    <a:p>
                      <a:pPr>
                        <a:lnSpc>
                          <a:spcPct val="100000"/>
                        </a:lnSpc>
                        <a:spcBef>
                          <a:spcPts val="690"/>
                        </a:spcBef>
                      </a:pPr>
                      <a:endParaRPr sz="2300">
                        <a:latin typeface="Times New Roman"/>
                        <a:cs typeface="Times New Roman"/>
                      </a:endParaRPr>
                    </a:p>
                    <a:p>
                      <a:pPr marL="289560">
                        <a:lnSpc>
                          <a:spcPct val="100000"/>
                        </a:lnSpc>
                      </a:pPr>
                      <a:r>
                        <a:rPr sz="2300" b="0" spc="-10" dirty="0">
                          <a:solidFill>
                            <a:srgbClr val="FFFFFF"/>
                          </a:solidFill>
                          <a:latin typeface="Montserrat Medium"/>
                          <a:cs typeface="Montserrat Medium"/>
                        </a:rPr>
                        <a:t>Minimum</a:t>
                      </a:r>
                      <a:r>
                        <a:rPr sz="2300" b="0" spc="-130" dirty="0">
                          <a:solidFill>
                            <a:srgbClr val="FFFFFF"/>
                          </a:solidFill>
                          <a:latin typeface="Montserrat Medium"/>
                          <a:cs typeface="Montserrat Medium"/>
                        </a:rPr>
                        <a:t> </a:t>
                      </a:r>
                      <a:r>
                        <a:rPr sz="2300" b="0" spc="-10" dirty="0">
                          <a:solidFill>
                            <a:srgbClr val="FFFFFF"/>
                          </a:solidFill>
                          <a:latin typeface="Montserrat Medium"/>
                          <a:cs typeface="Montserrat Medium"/>
                        </a:rPr>
                        <a:t>Monthly</a:t>
                      </a:r>
                      <a:r>
                        <a:rPr sz="2300" b="0" spc="-125" dirty="0">
                          <a:solidFill>
                            <a:srgbClr val="FFFFFF"/>
                          </a:solidFill>
                          <a:latin typeface="Montserrat Medium"/>
                          <a:cs typeface="Montserrat Medium"/>
                        </a:rPr>
                        <a:t> </a:t>
                      </a:r>
                      <a:r>
                        <a:rPr sz="2300" b="0" spc="-10" dirty="0">
                          <a:solidFill>
                            <a:srgbClr val="FFFFFF"/>
                          </a:solidFill>
                          <a:latin typeface="Montserrat Medium"/>
                          <a:cs typeface="Montserrat Medium"/>
                        </a:rPr>
                        <a:t>Benefit</a:t>
                      </a:r>
                      <a:endParaRPr sz="2300">
                        <a:latin typeface="Montserrat Medium"/>
                        <a:cs typeface="Montserrat Medium"/>
                      </a:endParaRPr>
                    </a:p>
                  </a:txBody>
                  <a:tcPr marL="0" marR="0" marT="87630"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A42F0E"/>
                    </a:solidFill>
                  </a:tcPr>
                </a:tc>
                <a:extLst>
                  <a:ext uri="{0D108BD9-81ED-4DB2-BD59-A6C34878D82A}">
                    <a16:rowId xmlns:a16="http://schemas.microsoft.com/office/drawing/2014/main" val="10000"/>
                  </a:ext>
                </a:extLst>
              </a:tr>
              <a:tr h="1224915">
                <a:tc>
                  <a:txBody>
                    <a:bodyPr/>
                    <a:lstStyle/>
                    <a:p>
                      <a:pPr>
                        <a:lnSpc>
                          <a:spcPct val="100000"/>
                        </a:lnSpc>
                        <a:spcBef>
                          <a:spcPts val="695"/>
                        </a:spcBef>
                      </a:pPr>
                      <a:endParaRPr sz="2300">
                        <a:latin typeface="Times New Roman"/>
                        <a:cs typeface="Times New Roman"/>
                      </a:endParaRPr>
                    </a:p>
                    <a:p>
                      <a:pPr marL="539115">
                        <a:lnSpc>
                          <a:spcPct val="100000"/>
                        </a:lnSpc>
                      </a:pPr>
                      <a:r>
                        <a:rPr sz="2300" b="0" dirty="0">
                          <a:latin typeface="Montserrat Medium"/>
                          <a:cs typeface="Montserrat Medium"/>
                        </a:rPr>
                        <a:t>90</a:t>
                      </a:r>
                      <a:r>
                        <a:rPr sz="2300" b="0" spc="-40" dirty="0">
                          <a:latin typeface="Montserrat Medium"/>
                          <a:cs typeface="Montserrat Medium"/>
                        </a:rPr>
                        <a:t> </a:t>
                      </a:r>
                      <a:r>
                        <a:rPr sz="2300" b="0" spc="-20" dirty="0">
                          <a:latin typeface="Montserrat Medium"/>
                          <a:cs typeface="Montserrat Medium"/>
                        </a:rPr>
                        <a:t>Days</a:t>
                      </a:r>
                      <a:endParaRPr sz="2300">
                        <a:latin typeface="Montserrat Medium"/>
                        <a:cs typeface="Montserrat Medium"/>
                      </a:endParaRPr>
                    </a:p>
                  </a:txBody>
                  <a:tcPr marL="0" marR="0" marT="88265"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E0CDCC"/>
                    </a:solidFill>
                  </a:tcPr>
                </a:tc>
                <a:tc>
                  <a:txBody>
                    <a:bodyPr/>
                    <a:lstStyle/>
                    <a:p>
                      <a:pPr>
                        <a:lnSpc>
                          <a:spcPct val="100000"/>
                        </a:lnSpc>
                        <a:spcBef>
                          <a:spcPts val="695"/>
                        </a:spcBef>
                      </a:pPr>
                      <a:endParaRPr sz="2300">
                        <a:latin typeface="Times New Roman"/>
                        <a:cs typeface="Times New Roman"/>
                      </a:endParaRPr>
                    </a:p>
                    <a:p>
                      <a:pPr marL="152400">
                        <a:lnSpc>
                          <a:spcPct val="100000"/>
                        </a:lnSpc>
                      </a:pPr>
                      <a:r>
                        <a:rPr sz="2300" b="0" dirty="0">
                          <a:latin typeface="Montserrat Medium"/>
                          <a:cs typeface="Montserrat Medium"/>
                        </a:rPr>
                        <a:t>60% of </a:t>
                      </a:r>
                      <a:r>
                        <a:rPr sz="2300" b="0" spc="-10" dirty="0">
                          <a:latin typeface="Montserrat Medium"/>
                          <a:cs typeface="Montserrat Medium"/>
                        </a:rPr>
                        <a:t>salary</a:t>
                      </a:r>
                      <a:endParaRPr sz="2300">
                        <a:latin typeface="Montserrat Medium"/>
                        <a:cs typeface="Montserrat Medium"/>
                      </a:endParaRPr>
                    </a:p>
                  </a:txBody>
                  <a:tcPr marL="0" marR="0" marT="88265"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E0CDCC"/>
                    </a:solidFill>
                  </a:tcPr>
                </a:tc>
                <a:tc>
                  <a:txBody>
                    <a:bodyPr/>
                    <a:lstStyle/>
                    <a:p>
                      <a:pPr>
                        <a:lnSpc>
                          <a:spcPct val="100000"/>
                        </a:lnSpc>
                        <a:spcBef>
                          <a:spcPts val="695"/>
                        </a:spcBef>
                      </a:pPr>
                      <a:endParaRPr sz="2300">
                        <a:latin typeface="Times New Roman"/>
                        <a:cs typeface="Times New Roman"/>
                      </a:endParaRPr>
                    </a:p>
                    <a:p>
                      <a:pPr marL="922655">
                        <a:lnSpc>
                          <a:spcPct val="100000"/>
                        </a:lnSpc>
                      </a:pPr>
                      <a:r>
                        <a:rPr sz="2300" b="0" spc="-10" dirty="0">
                          <a:latin typeface="Montserrat Medium"/>
                          <a:cs typeface="Montserrat Medium"/>
                        </a:rPr>
                        <a:t>$3,750</a:t>
                      </a:r>
                      <a:endParaRPr sz="2300">
                        <a:latin typeface="Montserrat Medium"/>
                        <a:cs typeface="Montserrat Medium"/>
                      </a:endParaRPr>
                    </a:p>
                  </a:txBody>
                  <a:tcPr marL="0" marR="0" marT="88265"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E0CDCC"/>
                    </a:solidFill>
                  </a:tcPr>
                </a:tc>
                <a:tc>
                  <a:txBody>
                    <a:bodyPr/>
                    <a:lstStyle/>
                    <a:p>
                      <a:pPr marL="294640" marR="285750" algn="ctr">
                        <a:lnSpc>
                          <a:spcPct val="100000"/>
                        </a:lnSpc>
                        <a:spcBef>
                          <a:spcPts val="570"/>
                        </a:spcBef>
                      </a:pPr>
                      <a:r>
                        <a:rPr sz="2300" b="0" dirty="0">
                          <a:latin typeface="Montserrat Medium"/>
                          <a:cs typeface="Montserrat Medium"/>
                        </a:rPr>
                        <a:t>The</a:t>
                      </a:r>
                      <a:r>
                        <a:rPr sz="2300" b="0" spc="5" dirty="0">
                          <a:latin typeface="Montserrat Medium"/>
                          <a:cs typeface="Montserrat Medium"/>
                        </a:rPr>
                        <a:t> </a:t>
                      </a:r>
                      <a:r>
                        <a:rPr sz="2300" b="0" dirty="0">
                          <a:latin typeface="Montserrat Medium"/>
                          <a:cs typeface="Montserrat Medium"/>
                        </a:rPr>
                        <a:t>greater</a:t>
                      </a:r>
                      <a:r>
                        <a:rPr sz="2300" b="0" spc="15" dirty="0">
                          <a:latin typeface="Montserrat Medium"/>
                          <a:cs typeface="Montserrat Medium"/>
                        </a:rPr>
                        <a:t> </a:t>
                      </a:r>
                      <a:r>
                        <a:rPr sz="2300" b="0" dirty="0">
                          <a:latin typeface="Montserrat Medium"/>
                          <a:cs typeface="Montserrat Medium"/>
                        </a:rPr>
                        <a:t>of</a:t>
                      </a:r>
                      <a:r>
                        <a:rPr sz="2300" b="0" spc="-10" dirty="0">
                          <a:latin typeface="Montserrat Medium"/>
                          <a:cs typeface="Montserrat Medium"/>
                        </a:rPr>
                        <a:t> </a:t>
                      </a:r>
                      <a:r>
                        <a:rPr sz="2300" b="0" dirty="0">
                          <a:latin typeface="Montserrat Medium"/>
                          <a:cs typeface="Montserrat Medium"/>
                        </a:rPr>
                        <a:t>$100 or</a:t>
                      </a:r>
                      <a:r>
                        <a:rPr sz="2300" b="0" spc="5" dirty="0">
                          <a:latin typeface="Montserrat Medium"/>
                          <a:cs typeface="Montserrat Medium"/>
                        </a:rPr>
                        <a:t> </a:t>
                      </a:r>
                      <a:r>
                        <a:rPr sz="2300" b="0" spc="-25" dirty="0">
                          <a:latin typeface="Montserrat Medium"/>
                          <a:cs typeface="Montserrat Medium"/>
                        </a:rPr>
                        <a:t>10% </a:t>
                      </a:r>
                      <a:r>
                        <a:rPr sz="2300" b="0" dirty="0">
                          <a:latin typeface="Montserrat Medium"/>
                          <a:cs typeface="Montserrat Medium"/>
                        </a:rPr>
                        <a:t>of the benefit</a:t>
                      </a:r>
                      <a:r>
                        <a:rPr sz="2300" b="0" spc="5" dirty="0">
                          <a:latin typeface="Montserrat Medium"/>
                          <a:cs typeface="Montserrat Medium"/>
                        </a:rPr>
                        <a:t> </a:t>
                      </a:r>
                      <a:r>
                        <a:rPr sz="2300" b="0" dirty="0">
                          <a:latin typeface="Montserrat Medium"/>
                          <a:cs typeface="Montserrat Medium"/>
                        </a:rPr>
                        <a:t>based</a:t>
                      </a:r>
                      <a:r>
                        <a:rPr sz="2300" b="0" spc="10" dirty="0">
                          <a:latin typeface="Montserrat Medium"/>
                          <a:cs typeface="Montserrat Medium"/>
                        </a:rPr>
                        <a:t> </a:t>
                      </a:r>
                      <a:r>
                        <a:rPr sz="2300" b="0" spc="-25" dirty="0">
                          <a:latin typeface="Montserrat Medium"/>
                          <a:cs typeface="Montserrat Medium"/>
                        </a:rPr>
                        <a:t>on </a:t>
                      </a:r>
                      <a:r>
                        <a:rPr sz="2300" b="0" dirty="0">
                          <a:latin typeface="Montserrat Medium"/>
                          <a:cs typeface="Montserrat Medium"/>
                        </a:rPr>
                        <a:t>Monthly Income</a:t>
                      </a:r>
                      <a:r>
                        <a:rPr sz="2300" b="0" spc="5" dirty="0">
                          <a:latin typeface="Montserrat Medium"/>
                          <a:cs typeface="Montserrat Medium"/>
                        </a:rPr>
                        <a:t> </a:t>
                      </a:r>
                      <a:r>
                        <a:rPr sz="2300" b="0" spc="-20" dirty="0">
                          <a:latin typeface="Montserrat Medium"/>
                          <a:cs typeface="Montserrat Medium"/>
                        </a:rPr>
                        <a:t>Lost</a:t>
                      </a:r>
                      <a:endParaRPr sz="2300">
                        <a:latin typeface="Montserrat Medium"/>
                        <a:cs typeface="Montserrat Medium"/>
                      </a:endParaRPr>
                    </a:p>
                  </a:txBody>
                  <a:tcPr marL="0" marR="0" marT="72390" marB="0">
                    <a:lnL w="9525">
                      <a:solidFill>
                        <a:srgbClr val="FFFFFF"/>
                      </a:solidFill>
                      <a:prstDash val="solid"/>
                    </a:lnL>
                    <a:lnR w="9525">
                      <a:solidFill>
                        <a:srgbClr val="FFFFFF"/>
                      </a:solidFill>
                      <a:prstDash val="solid"/>
                    </a:lnR>
                    <a:lnT w="9525">
                      <a:solidFill>
                        <a:srgbClr val="FFFFFF"/>
                      </a:solidFill>
                      <a:prstDash val="solid"/>
                    </a:lnT>
                    <a:lnB w="9525">
                      <a:solidFill>
                        <a:srgbClr val="FFFFFF"/>
                      </a:solidFill>
                      <a:prstDash val="solid"/>
                    </a:lnB>
                    <a:solidFill>
                      <a:srgbClr val="E0CDCC"/>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16308" y="4146088"/>
            <a:ext cx="16155669" cy="1128514"/>
          </a:xfrm>
          <a:prstGeom prst="rect">
            <a:avLst/>
          </a:prstGeom>
        </p:spPr>
        <p:txBody>
          <a:bodyPr vert="horz" wrap="square" lIns="0" tIns="12700" rIns="0" bIns="0" rtlCol="0">
            <a:spAutoFit/>
          </a:bodyPr>
          <a:lstStyle/>
          <a:p>
            <a:pPr marL="6853555" marR="5080" indent="-6841490" algn="ctr">
              <a:lnSpc>
                <a:spcPct val="100000"/>
              </a:lnSpc>
              <a:spcBef>
                <a:spcPts val="100"/>
              </a:spcBef>
            </a:pPr>
            <a:r>
              <a:rPr lang="en-US" sz="7250" dirty="0"/>
              <a:t>Voluntary Benefits</a:t>
            </a:r>
            <a:endParaRPr sz="725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55912" y="339559"/>
            <a:ext cx="19392274" cy="925253"/>
          </a:xfrm>
          <a:prstGeom prst="rect">
            <a:avLst/>
          </a:prstGeom>
        </p:spPr>
        <p:txBody>
          <a:bodyPr vert="horz" wrap="square" lIns="0" tIns="17145" rIns="0" bIns="0" rtlCol="0">
            <a:spAutoFit/>
          </a:bodyPr>
          <a:lstStyle/>
          <a:p>
            <a:pPr marL="320675">
              <a:lnSpc>
                <a:spcPct val="100000"/>
              </a:lnSpc>
              <a:spcBef>
                <a:spcPts val="135"/>
              </a:spcBef>
            </a:pPr>
            <a:r>
              <a:rPr lang="en-US" dirty="0"/>
              <a:t>Voluntary Benefits Overview</a:t>
            </a:r>
            <a:endParaRPr spc="-20" dirty="0"/>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spc="-20" dirty="0"/>
              <a:t>202</a:t>
            </a:r>
            <a:r>
              <a:rPr lang="en-US" spc="-20" dirty="0"/>
              <a:t>7</a:t>
            </a:r>
            <a:endParaRPr spc="-20" dirty="0"/>
          </a:p>
        </p:txBody>
      </p:sp>
      <p:sp>
        <p:nvSpPr>
          <p:cNvPr id="3" name="object 3"/>
          <p:cNvSpPr txBox="1">
            <a:spLocks noGrp="1"/>
          </p:cNvSpPr>
          <p:nvPr>
            <p:ph type="body" idx="1"/>
          </p:nvPr>
        </p:nvSpPr>
        <p:spPr>
          <a:xfrm>
            <a:off x="679450" y="1828627"/>
            <a:ext cx="18247088" cy="7652095"/>
          </a:xfrm>
          <a:prstGeom prst="rect">
            <a:avLst/>
          </a:prstGeom>
        </p:spPr>
        <p:txBody>
          <a:bodyPr vert="horz" wrap="square" lIns="0" tIns="262890" rIns="0" bIns="0" rtlCol="0">
            <a:spAutoFit/>
          </a:bodyPr>
          <a:lstStyle/>
          <a:p>
            <a:r>
              <a:rPr lang="en-US" sz="3200" b="1" dirty="0"/>
              <a:t>MetLife Pet Insurance</a:t>
            </a:r>
            <a:endParaRPr lang="en-US" sz="3200" dirty="0"/>
          </a:p>
          <a:p>
            <a:r>
              <a:rPr lang="en-US" sz="3200" dirty="0"/>
              <a:t>• Up to 90% reimbursement</a:t>
            </a:r>
            <a:br>
              <a:rPr lang="en-US" sz="3200" dirty="0"/>
            </a:br>
            <a:r>
              <a:rPr lang="en-US" sz="3200" dirty="0"/>
              <a:t>• Optional preventive care coverage</a:t>
            </a:r>
            <a:br>
              <a:rPr lang="en-US" sz="3200" dirty="0"/>
            </a:br>
            <a:r>
              <a:rPr lang="en-US" sz="3200" dirty="0"/>
              <a:t>• 24/7 telehealth access</a:t>
            </a:r>
            <a:br>
              <a:rPr lang="en-US" sz="3200" dirty="0"/>
            </a:br>
            <a:r>
              <a:rPr lang="en-US" sz="3200" dirty="0"/>
              <a:t>• Coverage for eligible pre-existing conditions when switching providers</a:t>
            </a:r>
            <a:br>
              <a:rPr lang="en-US" sz="3200" dirty="0"/>
            </a:br>
            <a:r>
              <a:rPr lang="en-US" sz="3200" dirty="0"/>
              <a:t>• Mobile app for claims and wellness tracking </a:t>
            </a:r>
          </a:p>
          <a:p>
            <a:endParaRPr lang="en-US" sz="3200" dirty="0"/>
          </a:p>
          <a:p>
            <a:r>
              <a:rPr lang="en-US" sz="3200" b="1" dirty="0"/>
              <a:t>MetLife Voluntary Legal Plan</a:t>
            </a:r>
            <a:endParaRPr lang="en-US" sz="3200" dirty="0"/>
          </a:p>
          <a:p>
            <a:r>
              <a:rPr lang="en-US" sz="3200" dirty="0"/>
              <a:t>$19.75 per month with coverage for family and dependents</a:t>
            </a:r>
          </a:p>
          <a:p>
            <a:r>
              <a:rPr lang="en-US" sz="3200" dirty="0"/>
              <a:t>• Help with estate planning, family matters, real estate, tax audits, traffic matters, and more</a:t>
            </a:r>
            <a:br>
              <a:rPr lang="en-US" sz="3200" dirty="0"/>
            </a:br>
            <a:r>
              <a:rPr lang="en-US" sz="3200" dirty="0"/>
              <a:t>• Attorney consultations, document review, wills, trusts, power of attorney, and elder care support</a:t>
            </a:r>
            <a:br>
              <a:rPr lang="en-US" sz="3200" dirty="0"/>
            </a:br>
            <a:r>
              <a:rPr lang="en-US" sz="3200" dirty="0"/>
              <a:t>• No copays, deductibles, wait times, or claims forms for covered services </a:t>
            </a:r>
            <a:endParaRPr lang="en-US" sz="3200" spc="-10" dirty="0"/>
          </a:p>
          <a:p>
            <a:endParaRPr lang="en-US" sz="32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D9EC0-451A-C4E6-EB03-4D28A653292D}"/>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83C8035D-E76C-D1FC-ABB1-B7E5A173CD73}"/>
              </a:ext>
            </a:extLst>
          </p:cNvPr>
          <p:cNvSpPr txBox="1">
            <a:spLocks noGrp="1"/>
          </p:cNvSpPr>
          <p:nvPr>
            <p:ph type="title"/>
          </p:nvPr>
        </p:nvSpPr>
        <p:spPr>
          <a:xfrm>
            <a:off x="355912" y="339559"/>
            <a:ext cx="19392274" cy="925253"/>
          </a:xfrm>
          <a:prstGeom prst="rect">
            <a:avLst/>
          </a:prstGeom>
        </p:spPr>
        <p:txBody>
          <a:bodyPr vert="horz" wrap="square" lIns="0" tIns="17145" rIns="0" bIns="0" rtlCol="0">
            <a:spAutoFit/>
          </a:bodyPr>
          <a:lstStyle/>
          <a:p>
            <a:pPr marL="320675">
              <a:lnSpc>
                <a:spcPct val="100000"/>
              </a:lnSpc>
              <a:spcBef>
                <a:spcPts val="135"/>
              </a:spcBef>
            </a:pPr>
            <a:r>
              <a:rPr lang="en-US" dirty="0"/>
              <a:t>Voluntary Benefits Overview</a:t>
            </a:r>
            <a:endParaRPr spc="-20" dirty="0"/>
          </a:p>
        </p:txBody>
      </p:sp>
      <p:sp>
        <p:nvSpPr>
          <p:cNvPr id="4" name="object 4">
            <a:extLst>
              <a:ext uri="{FF2B5EF4-FFF2-40B4-BE49-F238E27FC236}">
                <a16:creationId xmlns:a16="http://schemas.microsoft.com/office/drawing/2014/main" id="{21CDEB26-E522-6D38-6969-C644C3218BA3}"/>
              </a:ext>
            </a:extLst>
          </p:cNvPr>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spc="-20" dirty="0"/>
              <a:t>202</a:t>
            </a:r>
            <a:r>
              <a:rPr lang="en-US" spc="-20" dirty="0"/>
              <a:t>7</a:t>
            </a:r>
            <a:endParaRPr spc="-20" dirty="0"/>
          </a:p>
        </p:txBody>
      </p:sp>
      <p:sp>
        <p:nvSpPr>
          <p:cNvPr id="3" name="object 3">
            <a:extLst>
              <a:ext uri="{FF2B5EF4-FFF2-40B4-BE49-F238E27FC236}">
                <a16:creationId xmlns:a16="http://schemas.microsoft.com/office/drawing/2014/main" id="{C65A7619-D88A-21E7-1974-CD07EE7F1C99}"/>
              </a:ext>
            </a:extLst>
          </p:cNvPr>
          <p:cNvSpPr txBox="1">
            <a:spLocks noGrp="1"/>
          </p:cNvSpPr>
          <p:nvPr>
            <p:ph type="body" idx="1"/>
          </p:nvPr>
        </p:nvSpPr>
        <p:spPr>
          <a:xfrm>
            <a:off x="755650" y="2301875"/>
            <a:ext cx="18247088" cy="4351191"/>
          </a:xfrm>
          <a:prstGeom prst="rect">
            <a:avLst/>
          </a:prstGeom>
        </p:spPr>
        <p:txBody>
          <a:bodyPr vert="horz" wrap="square" lIns="0" tIns="262890" rIns="0" bIns="0" rtlCol="0">
            <a:spAutoFit/>
          </a:bodyPr>
          <a:lstStyle/>
          <a:p>
            <a:r>
              <a:rPr lang="en-US" sz="3600" b="1" dirty="0"/>
              <a:t>Chubb Voluntary Life Insurance + Long-Term Care</a:t>
            </a:r>
            <a:endParaRPr lang="en-US" sz="3600" dirty="0"/>
          </a:p>
          <a:p>
            <a:r>
              <a:rPr lang="en-US" sz="3600" dirty="0"/>
              <a:t>• Rates vary based on age and selected coverages. Coverage is available for employees, spouses, and children.</a:t>
            </a:r>
          </a:p>
          <a:p>
            <a:r>
              <a:rPr lang="en-US" sz="3600" dirty="0"/>
              <a:t>• Portable coverage if you change jobs or retire</a:t>
            </a:r>
            <a:br>
              <a:rPr lang="en-US" sz="3600" dirty="0"/>
            </a:br>
            <a:r>
              <a:rPr lang="en-US" sz="3600" dirty="0"/>
              <a:t>• Early access to death benefits for eligible long-term care expenses</a:t>
            </a:r>
            <a:br>
              <a:rPr lang="en-US" sz="3600" dirty="0"/>
            </a:br>
            <a:r>
              <a:rPr lang="en-US" sz="3600" dirty="0"/>
              <a:t>• Premiums are guaranteed and will not increase through age 100*</a:t>
            </a:r>
          </a:p>
          <a:p>
            <a:pPr marL="469900" indent="-457200">
              <a:spcBef>
                <a:spcPts val="2070"/>
              </a:spcBef>
              <a:buClr>
                <a:srgbClr val="000000"/>
              </a:buClr>
              <a:buSzPct val="43939"/>
              <a:buFont typeface="Arial" panose="020B0604020202020204" pitchFamily="34" charset="0"/>
              <a:buChar char="•"/>
              <a:tabLst>
                <a:tab pos="483234" algn="l"/>
              </a:tabLst>
            </a:pPr>
            <a:endParaRPr sz="3200" spc="-10" dirty="0"/>
          </a:p>
        </p:txBody>
      </p:sp>
      <p:pic>
        <p:nvPicPr>
          <p:cNvPr id="6" name="Picture 5">
            <a:extLst>
              <a:ext uri="{FF2B5EF4-FFF2-40B4-BE49-F238E27FC236}">
                <a16:creationId xmlns:a16="http://schemas.microsoft.com/office/drawing/2014/main" id="{CC7D6CEE-C53F-820E-7C9A-8303D373246B}"/>
              </a:ext>
            </a:extLst>
          </p:cNvPr>
          <p:cNvPicPr>
            <a:picLocks noChangeAspect="1"/>
          </p:cNvPicPr>
          <p:nvPr/>
        </p:nvPicPr>
        <p:blipFill>
          <a:blip r:embed="rId2"/>
          <a:stretch>
            <a:fillRect/>
          </a:stretch>
        </p:blipFill>
        <p:spPr>
          <a:xfrm>
            <a:off x="2683560" y="6420837"/>
            <a:ext cx="14736979" cy="2538584"/>
          </a:xfrm>
          <a:prstGeom prst="rect">
            <a:avLst/>
          </a:prstGeom>
        </p:spPr>
      </p:pic>
    </p:spTree>
    <p:extLst>
      <p:ext uri="{BB962C8B-B14F-4D97-AF65-F5344CB8AC3E}">
        <p14:creationId xmlns:p14="http://schemas.microsoft.com/office/powerpoint/2010/main" val="18775352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13CAB-9AFE-5008-4A8D-69AF063A7532}"/>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23BC8A00-5BD6-156F-1317-541730F518D5}"/>
              </a:ext>
            </a:extLst>
          </p:cNvPr>
          <p:cNvSpPr txBox="1">
            <a:spLocks noGrp="1"/>
          </p:cNvSpPr>
          <p:nvPr>
            <p:ph type="title"/>
          </p:nvPr>
        </p:nvSpPr>
        <p:spPr>
          <a:xfrm>
            <a:off x="1316308" y="4146088"/>
            <a:ext cx="16155669" cy="2237105"/>
          </a:xfrm>
          <a:prstGeom prst="rect">
            <a:avLst/>
          </a:prstGeom>
        </p:spPr>
        <p:txBody>
          <a:bodyPr vert="horz" wrap="square" lIns="0" tIns="12700" rIns="0" bIns="0" rtlCol="0">
            <a:spAutoFit/>
          </a:bodyPr>
          <a:lstStyle/>
          <a:p>
            <a:pPr marL="6853555" marR="5080" indent="-6841490">
              <a:lnSpc>
                <a:spcPct val="100000"/>
              </a:lnSpc>
              <a:spcBef>
                <a:spcPts val="100"/>
              </a:spcBef>
            </a:pPr>
            <a:r>
              <a:rPr sz="7250" dirty="0"/>
              <a:t>Hartford</a:t>
            </a:r>
            <a:r>
              <a:rPr sz="7250" spc="-200" dirty="0"/>
              <a:t> </a:t>
            </a:r>
            <a:r>
              <a:rPr sz="7250" spc="-20" dirty="0"/>
              <a:t>Employee</a:t>
            </a:r>
            <a:r>
              <a:rPr sz="7250" spc="-484" dirty="0"/>
              <a:t> </a:t>
            </a:r>
            <a:r>
              <a:rPr sz="7250" dirty="0"/>
              <a:t>Assistance</a:t>
            </a:r>
            <a:r>
              <a:rPr sz="7250" spc="-155" dirty="0"/>
              <a:t> </a:t>
            </a:r>
            <a:r>
              <a:rPr sz="7250" spc="-10" dirty="0"/>
              <a:t>Program (EAP)</a:t>
            </a:r>
            <a:endParaRPr sz="7250"/>
          </a:p>
        </p:txBody>
      </p:sp>
    </p:spTree>
    <p:extLst>
      <p:ext uri="{BB962C8B-B14F-4D97-AF65-F5344CB8AC3E}">
        <p14:creationId xmlns:p14="http://schemas.microsoft.com/office/powerpoint/2010/main" val="20923341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238A9-3DC6-7D96-4B70-A535C86F2E2A}"/>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9FD5FCCF-0237-C02F-753F-96BE20220991}"/>
              </a:ext>
            </a:extLst>
          </p:cNvPr>
          <p:cNvSpPr txBox="1">
            <a:spLocks noGrp="1"/>
          </p:cNvSpPr>
          <p:nvPr>
            <p:ph type="title"/>
          </p:nvPr>
        </p:nvSpPr>
        <p:spPr>
          <a:prstGeom prst="rect">
            <a:avLst/>
          </a:prstGeom>
        </p:spPr>
        <p:txBody>
          <a:bodyPr vert="horz" wrap="square" lIns="0" tIns="17145" rIns="0" bIns="0" rtlCol="0">
            <a:spAutoFit/>
          </a:bodyPr>
          <a:lstStyle/>
          <a:p>
            <a:pPr marL="320675">
              <a:lnSpc>
                <a:spcPct val="100000"/>
              </a:lnSpc>
              <a:spcBef>
                <a:spcPts val="135"/>
              </a:spcBef>
            </a:pPr>
            <a:r>
              <a:rPr dirty="0"/>
              <a:t>Hartford</a:t>
            </a:r>
            <a:r>
              <a:rPr spc="-30" dirty="0"/>
              <a:t> </a:t>
            </a:r>
            <a:r>
              <a:rPr dirty="0"/>
              <a:t>Employee</a:t>
            </a:r>
            <a:r>
              <a:rPr spc="-355" dirty="0"/>
              <a:t> </a:t>
            </a:r>
            <a:r>
              <a:rPr dirty="0"/>
              <a:t>Assistance</a:t>
            </a:r>
            <a:r>
              <a:rPr spc="-55" dirty="0"/>
              <a:t> </a:t>
            </a:r>
            <a:r>
              <a:rPr dirty="0"/>
              <a:t>Program</a:t>
            </a:r>
            <a:r>
              <a:rPr spc="-25" dirty="0"/>
              <a:t> </a:t>
            </a:r>
            <a:r>
              <a:rPr spc="-20" dirty="0"/>
              <a:t>(EAP)</a:t>
            </a:r>
          </a:p>
        </p:txBody>
      </p:sp>
      <p:sp>
        <p:nvSpPr>
          <p:cNvPr id="4" name="object 4">
            <a:extLst>
              <a:ext uri="{FF2B5EF4-FFF2-40B4-BE49-F238E27FC236}">
                <a16:creationId xmlns:a16="http://schemas.microsoft.com/office/drawing/2014/main" id="{DD40B67C-AFC1-B684-1466-EBD909B2C182}"/>
              </a:ext>
            </a:extLst>
          </p:cNvPr>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spc="-20" dirty="0"/>
              <a:t>202</a:t>
            </a:r>
            <a:r>
              <a:rPr lang="en-US" spc="-20" dirty="0"/>
              <a:t>7</a:t>
            </a:r>
            <a:endParaRPr spc="-20" dirty="0"/>
          </a:p>
        </p:txBody>
      </p:sp>
      <p:sp>
        <p:nvSpPr>
          <p:cNvPr id="3" name="object 3">
            <a:extLst>
              <a:ext uri="{FF2B5EF4-FFF2-40B4-BE49-F238E27FC236}">
                <a16:creationId xmlns:a16="http://schemas.microsoft.com/office/drawing/2014/main" id="{A2610E78-0563-1BD7-073F-11ED70297633}"/>
              </a:ext>
            </a:extLst>
          </p:cNvPr>
          <p:cNvSpPr txBox="1">
            <a:spLocks noGrp="1"/>
          </p:cNvSpPr>
          <p:nvPr>
            <p:ph type="body" idx="1"/>
          </p:nvPr>
        </p:nvSpPr>
        <p:spPr>
          <a:xfrm>
            <a:off x="755650" y="2301875"/>
            <a:ext cx="18247088" cy="5189882"/>
          </a:xfrm>
          <a:prstGeom prst="rect">
            <a:avLst/>
          </a:prstGeom>
        </p:spPr>
        <p:txBody>
          <a:bodyPr vert="horz" wrap="square" lIns="0" tIns="262890" rIns="0" bIns="0" rtlCol="0">
            <a:spAutoFit/>
          </a:bodyPr>
          <a:lstStyle/>
          <a:p>
            <a:pPr marL="469900" indent="-457200">
              <a:spcBef>
                <a:spcPts val="2070"/>
              </a:spcBef>
              <a:buClr>
                <a:srgbClr val="000000"/>
              </a:buClr>
              <a:buSzPct val="43939"/>
              <a:buFont typeface="Arial" panose="020B0604020202020204" pitchFamily="34" charset="0"/>
              <a:buChar char="•"/>
              <a:tabLst>
                <a:tab pos="483234" algn="l"/>
              </a:tabLst>
            </a:pPr>
            <a:r>
              <a:rPr sz="3200" dirty="0"/>
              <a:t>The</a:t>
            </a:r>
            <a:r>
              <a:rPr sz="3200" spc="-75" dirty="0"/>
              <a:t> </a:t>
            </a:r>
            <a:r>
              <a:rPr sz="3200" dirty="0"/>
              <a:t>EAP</a:t>
            </a:r>
            <a:r>
              <a:rPr sz="3200" spc="-90" dirty="0"/>
              <a:t> </a:t>
            </a:r>
            <a:r>
              <a:rPr sz="3200" dirty="0"/>
              <a:t>is</a:t>
            </a:r>
            <a:r>
              <a:rPr sz="3200" spc="-80" dirty="0"/>
              <a:t> </a:t>
            </a:r>
            <a:r>
              <a:rPr sz="3200" dirty="0"/>
              <a:t>free</a:t>
            </a:r>
            <a:r>
              <a:rPr sz="3200" spc="-85" dirty="0"/>
              <a:t> </a:t>
            </a:r>
            <a:r>
              <a:rPr sz="3200" dirty="0"/>
              <a:t>for</a:t>
            </a:r>
            <a:r>
              <a:rPr sz="3200" spc="-90" dirty="0"/>
              <a:t> </a:t>
            </a:r>
            <a:r>
              <a:rPr sz="3200" dirty="0"/>
              <a:t>you</a:t>
            </a:r>
            <a:r>
              <a:rPr sz="3200" spc="-80" dirty="0"/>
              <a:t> </a:t>
            </a:r>
            <a:r>
              <a:rPr sz="3200" dirty="0"/>
              <a:t>and</a:t>
            </a:r>
            <a:r>
              <a:rPr sz="3200" spc="-75" dirty="0"/>
              <a:t> </a:t>
            </a:r>
            <a:r>
              <a:rPr sz="3200" dirty="0"/>
              <a:t>your</a:t>
            </a:r>
            <a:r>
              <a:rPr sz="3200" spc="-75" dirty="0"/>
              <a:t> </a:t>
            </a:r>
            <a:r>
              <a:rPr sz="3200" dirty="0"/>
              <a:t>household</a:t>
            </a:r>
            <a:r>
              <a:rPr sz="3200" spc="-80" dirty="0"/>
              <a:t> </a:t>
            </a:r>
            <a:r>
              <a:rPr sz="3200" dirty="0"/>
              <a:t>members</a:t>
            </a:r>
            <a:r>
              <a:rPr sz="3200" spc="-80" dirty="0"/>
              <a:t> </a:t>
            </a:r>
            <a:r>
              <a:rPr sz="3200" dirty="0"/>
              <a:t>through</a:t>
            </a:r>
            <a:r>
              <a:rPr sz="3200" spc="-75" dirty="0"/>
              <a:t> </a:t>
            </a:r>
            <a:r>
              <a:rPr sz="3200" dirty="0"/>
              <a:t>Ability</a:t>
            </a:r>
            <a:r>
              <a:rPr sz="3200" spc="-90" dirty="0"/>
              <a:t> </a:t>
            </a:r>
            <a:r>
              <a:rPr sz="3200" spc="-10" dirty="0"/>
              <a:t>Assist.</a:t>
            </a:r>
          </a:p>
          <a:p>
            <a:pPr marL="469264" marR="1284605" indent="-457200">
              <a:buClr>
                <a:srgbClr val="000000"/>
              </a:buClr>
              <a:buSzPct val="43939"/>
              <a:buFont typeface="Arial" panose="020B0604020202020204" pitchFamily="34" charset="0"/>
              <a:buChar char="•"/>
              <a:tabLst>
                <a:tab pos="483234" algn="l"/>
              </a:tabLst>
            </a:pPr>
            <a:endParaRPr lang="en-US" sz="3200" dirty="0"/>
          </a:p>
          <a:p>
            <a:pPr marL="469264" marR="1284605" indent="-457200">
              <a:buClr>
                <a:srgbClr val="000000"/>
              </a:buClr>
              <a:buSzPct val="43939"/>
              <a:buFont typeface="Arial" panose="020B0604020202020204" pitchFamily="34" charset="0"/>
              <a:buChar char="•"/>
              <a:tabLst>
                <a:tab pos="483234" algn="l"/>
              </a:tabLst>
            </a:pPr>
            <a:r>
              <a:rPr sz="3200" dirty="0"/>
              <a:t>Help</a:t>
            </a:r>
            <a:r>
              <a:rPr sz="3200" spc="-120" dirty="0"/>
              <a:t> </a:t>
            </a:r>
            <a:r>
              <a:rPr sz="3200" dirty="0"/>
              <a:t>with</a:t>
            </a:r>
            <a:r>
              <a:rPr sz="3200" spc="-120" dirty="0"/>
              <a:t> </a:t>
            </a:r>
            <a:r>
              <a:rPr sz="3200" dirty="0"/>
              <a:t>emotional</a:t>
            </a:r>
            <a:r>
              <a:rPr sz="3200" spc="-120" dirty="0"/>
              <a:t> </a:t>
            </a:r>
            <a:r>
              <a:rPr sz="3200" dirty="0"/>
              <a:t>health,</a:t>
            </a:r>
            <a:r>
              <a:rPr sz="3200" spc="-120" dirty="0"/>
              <a:t> </a:t>
            </a:r>
            <a:r>
              <a:rPr sz="3200" dirty="0"/>
              <a:t>substance</a:t>
            </a:r>
            <a:r>
              <a:rPr sz="3200" spc="-120" dirty="0"/>
              <a:t> </a:t>
            </a:r>
            <a:r>
              <a:rPr sz="3200" dirty="0"/>
              <a:t>use</a:t>
            </a:r>
            <a:r>
              <a:rPr sz="3200" spc="-100" dirty="0"/>
              <a:t> </a:t>
            </a:r>
            <a:r>
              <a:rPr sz="3200" dirty="0"/>
              <a:t>disorder,</a:t>
            </a:r>
            <a:r>
              <a:rPr sz="3200" spc="-120" dirty="0"/>
              <a:t> </a:t>
            </a:r>
            <a:r>
              <a:rPr sz="3200" spc="-10" dirty="0"/>
              <a:t>parenting/childcare </a:t>
            </a:r>
            <a:r>
              <a:rPr sz="3200" dirty="0"/>
              <a:t>needs,</a:t>
            </a:r>
            <a:r>
              <a:rPr sz="3200" spc="-125" dirty="0"/>
              <a:t> </a:t>
            </a:r>
            <a:r>
              <a:rPr sz="3200" dirty="0"/>
              <a:t>financial</a:t>
            </a:r>
            <a:r>
              <a:rPr sz="3200" spc="-135" dirty="0"/>
              <a:t> </a:t>
            </a:r>
            <a:r>
              <a:rPr sz="3200" dirty="0"/>
              <a:t>coaching,</a:t>
            </a:r>
            <a:r>
              <a:rPr sz="3200" spc="-114" dirty="0"/>
              <a:t> </a:t>
            </a:r>
            <a:r>
              <a:rPr sz="3200" dirty="0"/>
              <a:t>legal</a:t>
            </a:r>
            <a:r>
              <a:rPr sz="3200" spc="-125" dirty="0"/>
              <a:t> </a:t>
            </a:r>
            <a:r>
              <a:rPr sz="3200" dirty="0"/>
              <a:t>consultation,</a:t>
            </a:r>
            <a:r>
              <a:rPr sz="3200" spc="-125" dirty="0"/>
              <a:t> </a:t>
            </a:r>
            <a:r>
              <a:rPr sz="3200" dirty="0"/>
              <a:t>and</a:t>
            </a:r>
            <a:r>
              <a:rPr sz="3200" spc="-125" dirty="0"/>
              <a:t> </a:t>
            </a:r>
            <a:r>
              <a:rPr sz="3200" dirty="0"/>
              <a:t>eldercare</a:t>
            </a:r>
            <a:r>
              <a:rPr sz="3200" spc="-125" dirty="0"/>
              <a:t> </a:t>
            </a:r>
            <a:r>
              <a:rPr sz="3200" spc="-10" dirty="0"/>
              <a:t>resources.</a:t>
            </a:r>
            <a:r>
              <a:rPr lang="en-US" sz="3200" spc="-10" dirty="0"/>
              <a:t> </a:t>
            </a:r>
          </a:p>
          <a:p>
            <a:pPr marL="469264" marR="1284605" indent="-457200">
              <a:buClr>
                <a:srgbClr val="000000"/>
              </a:buClr>
              <a:buSzPct val="43939"/>
              <a:buFont typeface="Arial" panose="020B0604020202020204" pitchFamily="34" charset="0"/>
              <a:buChar char="•"/>
              <a:tabLst>
                <a:tab pos="483234" algn="l"/>
              </a:tabLst>
            </a:pPr>
            <a:endParaRPr lang="en-US" sz="3200" dirty="0"/>
          </a:p>
          <a:p>
            <a:pPr marL="469264" marR="1284605" indent="-457200">
              <a:buClr>
                <a:srgbClr val="000000"/>
              </a:buClr>
              <a:buSzPct val="43939"/>
              <a:buFont typeface="Arial" panose="020B0604020202020204" pitchFamily="34" charset="0"/>
              <a:buChar char="•"/>
              <a:tabLst>
                <a:tab pos="483234" algn="l"/>
              </a:tabLst>
            </a:pPr>
            <a:r>
              <a:rPr sz="3200" dirty="0"/>
              <a:t>Unlimited</a:t>
            </a:r>
            <a:r>
              <a:rPr sz="3200" spc="-135" dirty="0"/>
              <a:t> </a:t>
            </a:r>
            <a:r>
              <a:rPr sz="3200" dirty="0"/>
              <a:t>phone</a:t>
            </a:r>
            <a:r>
              <a:rPr sz="3200" spc="-114" dirty="0"/>
              <a:t> </a:t>
            </a:r>
            <a:r>
              <a:rPr sz="3200" dirty="0"/>
              <a:t>access</a:t>
            </a:r>
            <a:r>
              <a:rPr sz="3200" spc="-125" dirty="0"/>
              <a:t> </a:t>
            </a:r>
            <a:r>
              <a:rPr sz="3200" spc="-20" dirty="0"/>
              <a:t>24/7</a:t>
            </a:r>
            <a:endParaRPr lang="en-US" sz="3200" spc="-25" dirty="0"/>
          </a:p>
          <a:p>
            <a:pPr marL="469264" marR="5080" indent="-457200">
              <a:buClr>
                <a:srgbClr val="000000"/>
              </a:buClr>
              <a:buSzPct val="43939"/>
              <a:buFont typeface="Arial" panose="020B0604020202020204" pitchFamily="34" charset="0"/>
              <a:buChar char="•"/>
              <a:tabLst>
                <a:tab pos="483234" algn="l"/>
              </a:tabLst>
            </a:pPr>
            <a:endParaRPr lang="en-US" sz="3200" spc="-25" dirty="0"/>
          </a:p>
          <a:p>
            <a:pPr marL="469264" marR="5080" indent="-457200">
              <a:buClr>
                <a:srgbClr val="000000"/>
              </a:buClr>
              <a:buSzPct val="43939"/>
              <a:buFont typeface="Arial" panose="020B0604020202020204" pitchFamily="34" charset="0"/>
              <a:buChar char="•"/>
              <a:tabLst>
                <a:tab pos="483234" algn="l"/>
              </a:tabLst>
            </a:pPr>
            <a:r>
              <a:rPr sz="3200" spc="-25" dirty="0"/>
              <a:t>In-</a:t>
            </a:r>
            <a:r>
              <a:rPr sz="3200" dirty="0"/>
              <a:t>person</a:t>
            </a:r>
            <a:r>
              <a:rPr sz="3200" spc="-80" dirty="0"/>
              <a:t> </a:t>
            </a:r>
            <a:r>
              <a:rPr sz="3200" dirty="0"/>
              <a:t>or</a:t>
            </a:r>
            <a:r>
              <a:rPr sz="3200" spc="-75" dirty="0"/>
              <a:t> </a:t>
            </a:r>
            <a:r>
              <a:rPr sz="3200" dirty="0"/>
              <a:t>video</a:t>
            </a:r>
            <a:r>
              <a:rPr sz="3200" spc="-80" dirty="0"/>
              <a:t> </a:t>
            </a:r>
            <a:r>
              <a:rPr sz="3200" dirty="0"/>
              <a:t>counseling</a:t>
            </a:r>
            <a:r>
              <a:rPr sz="3200" spc="-65" dirty="0"/>
              <a:t> </a:t>
            </a:r>
            <a:r>
              <a:rPr sz="3200" dirty="0"/>
              <a:t>for</a:t>
            </a:r>
            <a:r>
              <a:rPr sz="3200" spc="-80" dirty="0"/>
              <a:t> </a:t>
            </a:r>
            <a:r>
              <a:rPr sz="3200" spc="-25" dirty="0"/>
              <a:t>short-</a:t>
            </a:r>
            <a:r>
              <a:rPr sz="3200" dirty="0"/>
              <a:t>term</a:t>
            </a:r>
            <a:r>
              <a:rPr sz="3200" spc="-85" dirty="0"/>
              <a:t> </a:t>
            </a:r>
            <a:r>
              <a:rPr sz="3200" dirty="0"/>
              <a:t>issues</a:t>
            </a:r>
            <a:r>
              <a:rPr sz="3200" spc="-75" dirty="0"/>
              <a:t> </a:t>
            </a:r>
            <a:r>
              <a:rPr sz="3200" dirty="0"/>
              <a:t>(up</a:t>
            </a:r>
            <a:r>
              <a:rPr sz="3200" spc="-80" dirty="0"/>
              <a:t> </a:t>
            </a:r>
            <a:r>
              <a:rPr sz="3200" dirty="0"/>
              <a:t>to</a:t>
            </a:r>
            <a:r>
              <a:rPr sz="3200" spc="-75" dirty="0"/>
              <a:t> </a:t>
            </a:r>
            <a:r>
              <a:rPr sz="3200" dirty="0"/>
              <a:t>3</a:t>
            </a:r>
            <a:r>
              <a:rPr sz="3200" spc="-75" dirty="0"/>
              <a:t> </a:t>
            </a:r>
            <a:r>
              <a:rPr sz="3200" dirty="0"/>
              <a:t>visits</a:t>
            </a:r>
            <a:r>
              <a:rPr sz="3200" spc="-90" dirty="0"/>
              <a:t> </a:t>
            </a:r>
            <a:r>
              <a:rPr sz="3200" dirty="0"/>
              <a:t>per</a:t>
            </a:r>
            <a:r>
              <a:rPr sz="3200" spc="-75" dirty="0"/>
              <a:t> </a:t>
            </a:r>
            <a:r>
              <a:rPr sz="3200" dirty="0"/>
              <a:t>issue</a:t>
            </a:r>
            <a:r>
              <a:rPr sz="3200" spc="-75" dirty="0"/>
              <a:t> </a:t>
            </a:r>
            <a:r>
              <a:rPr sz="3200" spc="-25" dirty="0"/>
              <a:t>per </a:t>
            </a:r>
            <a:r>
              <a:rPr sz="3200" spc="-10" dirty="0"/>
              <a:t>year)</a:t>
            </a:r>
            <a:endParaRPr lang="en-US" sz="3200" spc="-10" dirty="0"/>
          </a:p>
          <a:p>
            <a:pPr marL="469264" marR="5080" indent="-457200">
              <a:buClr>
                <a:srgbClr val="000000"/>
              </a:buClr>
              <a:buSzPct val="43939"/>
              <a:buFont typeface="Arial" panose="020B0604020202020204" pitchFamily="34" charset="0"/>
              <a:buChar char="•"/>
              <a:tabLst>
                <a:tab pos="483234" algn="l"/>
              </a:tabLst>
            </a:pPr>
            <a:endParaRPr lang="en-US" sz="3200" dirty="0"/>
          </a:p>
          <a:p>
            <a:pPr marL="469264" marR="5080" indent="-457200">
              <a:buClr>
                <a:srgbClr val="000000"/>
              </a:buClr>
              <a:buSzPct val="43939"/>
              <a:buFont typeface="Arial" panose="020B0604020202020204" pitchFamily="34" charset="0"/>
              <a:buChar char="•"/>
              <a:tabLst>
                <a:tab pos="483234" algn="l"/>
              </a:tabLst>
            </a:pPr>
            <a:r>
              <a:rPr sz="3200" dirty="0"/>
              <a:t>Unlimited</a:t>
            </a:r>
            <a:r>
              <a:rPr sz="3200" spc="-114" dirty="0"/>
              <a:t> </a:t>
            </a:r>
            <a:r>
              <a:rPr sz="3200" dirty="0"/>
              <a:t>access</a:t>
            </a:r>
            <a:r>
              <a:rPr sz="3200" spc="-105" dirty="0"/>
              <a:t> </a:t>
            </a:r>
            <a:r>
              <a:rPr sz="3200" dirty="0"/>
              <a:t>to</a:t>
            </a:r>
            <a:r>
              <a:rPr sz="3200" spc="-114" dirty="0"/>
              <a:t> </a:t>
            </a:r>
            <a:r>
              <a:rPr sz="3200" dirty="0"/>
              <a:t>website</a:t>
            </a:r>
            <a:r>
              <a:rPr sz="3200" spc="-100" dirty="0"/>
              <a:t> </a:t>
            </a:r>
            <a:r>
              <a:rPr sz="3200" spc="-10" dirty="0"/>
              <a:t>resources</a:t>
            </a:r>
          </a:p>
        </p:txBody>
      </p:sp>
    </p:spTree>
    <p:extLst>
      <p:ext uri="{BB962C8B-B14F-4D97-AF65-F5344CB8AC3E}">
        <p14:creationId xmlns:p14="http://schemas.microsoft.com/office/powerpoint/2010/main" val="41818644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145" rIns="0" bIns="0" rtlCol="0">
            <a:spAutoFit/>
          </a:bodyPr>
          <a:lstStyle/>
          <a:p>
            <a:pPr marL="320675">
              <a:lnSpc>
                <a:spcPct val="100000"/>
              </a:lnSpc>
              <a:spcBef>
                <a:spcPts val="135"/>
              </a:spcBef>
            </a:pPr>
            <a:r>
              <a:rPr dirty="0"/>
              <a:t>Hartford</a:t>
            </a:r>
            <a:r>
              <a:rPr spc="-30" dirty="0"/>
              <a:t> </a:t>
            </a:r>
            <a:r>
              <a:rPr dirty="0"/>
              <a:t>Employee</a:t>
            </a:r>
            <a:r>
              <a:rPr spc="-355" dirty="0"/>
              <a:t> </a:t>
            </a:r>
            <a:r>
              <a:rPr dirty="0"/>
              <a:t>Assistance</a:t>
            </a:r>
            <a:r>
              <a:rPr spc="-55" dirty="0"/>
              <a:t> </a:t>
            </a:r>
            <a:r>
              <a:rPr dirty="0"/>
              <a:t>Program</a:t>
            </a:r>
            <a:r>
              <a:rPr spc="-25" dirty="0"/>
              <a:t> </a:t>
            </a:r>
            <a:r>
              <a:rPr spc="-20" dirty="0"/>
              <a:t>(EAP)</a:t>
            </a: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spc="-20" dirty="0"/>
              <a:t>202</a:t>
            </a:r>
            <a:r>
              <a:rPr lang="en-US" spc="-20" dirty="0"/>
              <a:t>7</a:t>
            </a:r>
            <a:endParaRPr spc="-20" dirty="0"/>
          </a:p>
        </p:txBody>
      </p:sp>
      <p:sp>
        <p:nvSpPr>
          <p:cNvPr id="3" name="object 3"/>
          <p:cNvSpPr txBox="1"/>
          <p:nvPr/>
        </p:nvSpPr>
        <p:spPr>
          <a:xfrm>
            <a:off x="1444665" y="2562191"/>
            <a:ext cx="16379785" cy="5359159"/>
          </a:xfrm>
          <a:prstGeom prst="rect">
            <a:avLst/>
          </a:prstGeom>
        </p:spPr>
        <p:txBody>
          <a:bodyPr vert="horz" wrap="square" lIns="0" tIns="262890" rIns="0" bIns="0" rtlCol="0">
            <a:spAutoFit/>
          </a:bodyPr>
          <a:lstStyle/>
          <a:p>
            <a:pPr marL="12700">
              <a:lnSpc>
                <a:spcPct val="100000"/>
              </a:lnSpc>
              <a:spcBef>
                <a:spcPts val="2070"/>
              </a:spcBef>
              <a:buClr>
                <a:srgbClr val="000000"/>
              </a:buClr>
              <a:buSzPct val="43939"/>
              <a:tabLst>
                <a:tab pos="483870" algn="l"/>
              </a:tabLst>
            </a:pPr>
            <a:r>
              <a:rPr sz="3300" b="1" dirty="0">
                <a:solidFill>
                  <a:srgbClr val="850038"/>
                </a:solidFill>
                <a:latin typeface="Montserrat Medium"/>
                <a:cs typeface="Montserrat Medium"/>
              </a:rPr>
              <a:t>Phone:</a:t>
            </a:r>
            <a:r>
              <a:rPr sz="3300" b="1" spc="-30" dirty="0">
                <a:solidFill>
                  <a:srgbClr val="850038"/>
                </a:solidFill>
                <a:latin typeface="Montserrat Medium"/>
                <a:cs typeface="Montserrat Medium"/>
              </a:rPr>
              <a:t> </a:t>
            </a:r>
            <a:r>
              <a:rPr sz="3300" b="0" spc="-20" dirty="0">
                <a:solidFill>
                  <a:srgbClr val="850038"/>
                </a:solidFill>
                <a:latin typeface="Montserrat Medium"/>
                <a:cs typeface="Montserrat Medium"/>
              </a:rPr>
              <a:t>1-</a:t>
            </a:r>
            <a:r>
              <a:rPr sz="3300" b="0" spc="-30" dirty="0">
                <a:solidFill>
                  <a:srgbClr val="850038"/>
                </a:solidFill>
                <a:latin typeface="Montserrat Medium"/>
                <a:cs typeface="Montserrat Medium"/>
              </a:rPr>
              <a:t>800-964-</a:t>
            </a:r>
            <a:r>
              <a:rPr sz="3300" b="0" spc="-20" dirty="0">
                <a:solidFill>
                  <a:srgbClr val="850038"/>
                </a:solidFill>
                <a:latin typeface="Montserrat Medium"/>
                <a:cs typeface="Montserrat Medium"/>
              </a:rPr>
              <a:t>3577</a:t>
            </a:r>
            <a:endParaRPr sz="3300" dirty="0">
              <a:latin typeface="Montserrat Medium"/>
              <a:cs typeface="Montserrat Medium"/>
            </a:endParaRPr>
          </a:p>
          <a:p>
            <a:pPr marL="12700">
              <a:lnSpc>
                <a:spcPct val="100000"/>
              </a:lnSpc>
              <a:spcBef>
                <a:spcPts val="1980"/>
              </a:spcBef>
              <a:buClr>
                <a:srgbClr val="000000"/>
              </a:buClr>
              <a:buSzPct val="43939"/>
              <a:tabLst>
                <a:tab pos="483870" algn="l"/>
              </a:tabLst>
            </a:pPr>
            <a:r>
              <a:rPr sz="3300" b="1" dirty="0">
                <a:solidFill>
                  <a:srgbClr val="850038"/>
                </a:solidFill>
                <a:latin typeface="Montserrat Medium"/>
                <a:cs typeface="Montserrat Medium"/>
              </a:rPr>
              <a:t>Website</a:t>
            </a:r>
            <a:r>
              <a:rPr sz="3300" b="0" dirty="0">
                <a:solidFill>
                  <a:srgbClr val="850038"/>
                </a:solidFill>
                <a:latin typeface="Montserrat Medium"/>
                <a:cs typeface="Montserrat Medium"/>
              </a:rPr>
              <a:t>:</a:t>
            </a:r>
            <a:r>
              <a:rPr sz="3300" b="0" spc="-155" dirty="0">
                <a:solidFill>
                  <a:srgbClr val="850038"/>
                </a:solidFill>
                <a:latin typeface="Montserrat Medium"/>
                <a:cs typeface="Montserrat Medium"/>
              </a:rPr>
              <a:t> </a:t>
            </a:r>
            <a:r>
              <a:rPr sz="3300" b="0" spc="-10" dirty="0">
                <a:solidFill>
                  <a:srgbClr val="850038"/>
                </a:solidFill>
                <a:latin typeface="Montserrat Medium"/>
                <a:cs typeface="Montserrat Medium"/>
              </a:rPr>
              <a:t>guidanceresources.com</a:t>
            </a:r>
            <a:endParaRPr lang="en-US" sz="3300" b="0" spc="-10" dirty="0">
              <a:solidFill>
                <a:srgbClr val="850038"/>
              </a:solidFill>
              <a:latin typeface="Montserrat Medium"/>
              <a:cs typeface="Montserrat Medium"/>
            </a:endParaRPr>
          </a:p>
          <a:p>
            <a:pPr marL="12700">
              <a:lnSpc>
                <a:spcPct val="100000"/>
              </a:lnSpc>
              <a:spcBef>
                <a:spcPts val="1980"/>
              </a:spcBef>
              <a:buClr>
                <a:srgbClr val="000000"/>
              </a:buClr>
              <a:buSzPct val="43939"/>
              <a:tabLst>
                <a:tab pos="483870" algn="l"/>
              </a:tabLst>
            </a:pPr>
            <a:endParaRPr sz="3300" dirty="0">
              <a:latin typeface="Montserrat Medium"/>
              <a:cs typeface="Montserrat Medium"/>
            </a:endParaRPr>
          </a:p>
          <a:p>
            <a:pPr marL="12700">
              <a:lnSpc>
                <a:spcPct val="100000"/>
              </a:lnSpc>
              <a:spcBef>
                <a:spcPts val="1975"/>
              </a:spcBef>
              <a:buClr>
                <a:srgbClr val="000000"/>
              </a:buClr>
              <a:buSzPct val="43939"/>
              <a:tabLst>
                <a:tab pos="483870" algn="l"/>
              </a:tabLst>
            </a:pPr>
            <a:r>
              <a:rPr sz="3300" b="1" dirty="0">
                <a:solidFill>
                  <a:srgbClr val="850038"/>
                </a:solidFill>
                <a:latin typeface="Montserrat Medium"/>
                <a:cs typeface="Montserrat Medium"/>
              </a:rPr>
              <a:t>To</a:t>
            </a:r>
            <a:r>
              <a:rPr sz="3300" b="1" spc="-100" dirty="0">
                <a:solidFill>
                  <a:srgbClr val="850038"/>
                </a:solidFill>
                <a:latin typeface="Montserrat Medium"/>
                <a:cs typeface="Montserrat Medium"/>
              </a:rPr>
              <a:t> </a:t>
            </a:r>
            <a:r>
              <a:rPr sz="3300" b="1" dirty="0">
                <a:solidFill>
                  <a:srgbClr val="850038"/>
                </a:solidFill>
                <a:latin typeface="Montserrat Medium"/>
                <a:cs typeface="Montserrat Medium"/>
              </a:rPr>
              <a:t>register</a:t>
            </a:r>
            <a:r>
              <a:rPr lang="en-US" sz="3300" b="1" dirty="0">
                <a:solidFill>
                  <a:srgbClr val="850038"/>
                </a:solidFill>
                <a:latin typeface="Montserrat Medium"/>
                <a:cs typeface="Montserrat Medium"/>
              </a:rPr>
              <a:t>,</a:t>
            </a:r>
            <a:r>
              <a:rPr sz="3300" b="1" spc="-105" dirty="0">
                <a:solidFill>
                  <a:srgbClr val="850038"/>
                </a:solidFill>
                <a:latin typeface="Montserrat Medium"/>
                <a:cs typeface="Montserrat Medium"/>
              </a:rPr>
              <a:t> </a:t>
            </a:r>
            <a:r>
              <a:rPr sz="3300" b="0" dirty="0">
                <a:solidFill>
                  <a:srgbClr val="850038"/>
                </a:solidFill>
                <a:latin typeface="Montserrat Medium"/>
                <a:cs typeface="Montserrat Medium"/>
              </a:rPr>
              <a:t>follow</a:t>
            </a:r>
            <a:r>
              <a:rPr sz="3300" b="0" spc="-100" dirty="0">
                <a:solidFill>
                  <a:srgbClr val="850038"/>
                </a:solidFill>
                <a:latin typeface="Montserrat Medium"/>
                <a:cs typeface="Montserrat Medium"/>
              </a:rPr>
              <a:t> </a:t>
            </a:r>
            <a:r>
              <a:rPr sz="3300" b="0" dirty="0">
                <a:solidFill>
                  <a:srgbClr val="850038"/>
                </a:solidFill>
                <a:latin typeface="Montserrat Medium"/>
                <a:cs typeface="Montserrat Medium"/>
              </a:rPr>
              <a:t>the</a:t>
            </a:r>
            <a:r>
              <a:rPr sz="3300" b="0" spc="-100" dirty="0">
                <a:solidFill>
                  <a:srgbClr val="850038"/>
                </a:solidFill>
                <a:latin typeface="Montserrat Medium"/>
                <a:cs typeface="Montserrat Medium"/>
              </a:rPr>
              <a:t> </a:t>
            </a:r>
            <a:r>
              <a:rPr sz="3300" b="0" dirty="0">
                <a:solidFill>
                  <a:srgbClr val="850038"/>
                </a:solidFill>
                <a:latin typeface="Montserrat Medium"/>
                <a:cs typeface="Montserrat Medium"/>
              </a:rPr>
              <a:t>following</a:t>
            </a:r>
            <a:r>
              <a:rPr sz="3300" b="0" spc="-100" dirty="0">
                <a:solidFill>
                  <a:srgbClr val="850038"/>
                </a:solidFill>
                <a:latin typeface="Montserrat Medium"/>
                <a:cs typeface="Montserrat Medium"/>
              </a:rPr>
              <a:t> </a:t>
            </a:r>
            <a:r>
              <a:rPr sz="3300" b="0" spc="-10" dirty="0">
                <a:solidFill>
                  <a:srgbClr val="850038"/>
                </a:solidFill>
                <a:latin typeface="Montserrat Medium"/>
                <a:cs typeface="Montserrat Medium"/>
              </a:rPr>
              <a:t>steps:</a:t>
            </a:r>
            <a:endParaRPr sz="3300" dirty="0">
              <a:latin typeface="Montserrat Medium"/>
              <a:cs typeface="Montserrat Medium"/>
            </a:endParaRPr>
          </a:p>
          <a:p>
            <a:pPr marL="12700" lvl="8" algn="l">
              <a:spcBef>
                <a:spcPts val="1975"/>
              </a:spcBef>
              <a:buClr>
                <a:srgbClr val="000000"/>
              </a:buClr>
              <a:buSzPct val="43939"/>
              <a:tabLst>
                <a:tab pos="483870" algn="l"/>
              </a:tabLst>
            </a:pPr>
            <a:r>
              <a:rPr lang="en-US" sz="3300" b="0" dirty="0">
                <a:solidFill>
                  <a:srgbClr val="850038"/>
                </a:solidFill>
                <a:latin typeface="Montserrat Medium"/>
                <a:cs typeface="Montserrat Medium"/>
              </a:rPr>
              <a:t>	</a:t>
            </a:r>
            <a:r>
              <a:rPr sz="3300" b="0" dirty="0">
                <a:solidFill>
                  <a:srgbClr val="850038"/>
                </a:solidFill>
                <a:latin typeface="Montserrat Medium"/>
                <a:cs typeface="Montserrat Medium"/>
              </a:rPr>
              <a:t>In</a:t>
            </a:r>
            <a:r>
              <a:rPr sz="3300" b="0" spc="-85" dirty="0">
                <a:solidFill>
                  <a:srgbClr val="850038"/>
                </a:solidFill>
                <a:latin typeface="Montserrat Medium"/>
                <a:cs typeface="Montserrat Medium"/>
              </a:rPr>
              <a:t> </a:t>
            </a:r>
            <a:r>
              <a:rPr sz="3300" b="0" dirty="0">
                <a:solidFill>
                  <a:srgbClr val="850038"/>
                </a:solidFill>
                <a:latin typeface="Montserrat Medium"/>
                <a:cs typeface="Montserrat Medium"/>
              </a:rPr>
              <a:t>the</a:t>
            </a:r>
            <a:r>
              <a:rPr sz="3300" b="0" spc="-85" dirty="0">
                <a:solidFill>
                  <a:srgbClr val="850038"/>
                </a:solidFill>
                <a:latin typeface="Montserrat Medium"/>
                <a:cs typeface="Montserrat Medium"/>
              </a:rPr>
              <a:t> </a:t>
            </a:r>
            <a:r>
              <a:rPr sz="3300" b="0" spc="-10" dirty="0">
                <a:solidFill>
                  <a:srgbClr val="850038"/>
                </a:solidFill>
                <a:latin typeface="Montserrat Medium"/>
                <a:cs typeface="Montserrat Medium"/>
              </a:rPr>
              <a:t>Company/Organization</a:t>
            </a:r>
            <a:r>
              <a:rPr sz="3300" b="0" spc="-85" dirty="0">
                <a:solidFill>
                  <a:srgbClr val="850038"/>
                </a:solidFill>
                <a:latin typeface="Montserrat Medium"/>
                <a:cs typeface="Montserrat Medium"/>
              </a:rPr>
              <a:t> </a:t>
            </a:r>
            <a:r>
              <a:rPr sz="3300" b="0" dirty="0">
                <a:solidFill>
                  <a:srgbClr val="850038"/>
                </a:solidFill>
                <a:latin typeface="Montserrat Medium"/>
                <a:cs typeface="Montserrat Medium"/>
              </a:rPr>
              <a:t>field</a:t>
            </a:r>
            <a:r>
              <a:rPr lang="en-US" sz="3300" b="0" dirty="0">
                <a:solidFill>
                  <a:srgbClr val="850038"/>
                </a:solidFill>
                <a:latin typeface="Montserrat Medium"/>
                <a:cs typeface="Montserrat Medium"/>
              </a:rPr>
              <a:t>,</a:t>
            </a:r>
            <a:r>
              <a:rPr sz="3300" b="0" spc="-85" dirty="0">
                <a:solidFill>
                  <a:srgbClr val="850038"/>
                </a:solidFill>
                <a:latin typeface="Montserrat Medium"/>
                <a:cs typeface="Montserrat Medium"/>
              </a:rPr>
              <a:t> </a:t>
            </a:r>
            <a:r>
              <a:rPr sz="3300" b="0" dirty="0">
                <a:solidFill>
                  <a:srgbClr val="850038"/>
                </a:solidFill>
                <a:latin typeface="Montserrat Medium"/>
                <a:cs typeface="Montserrat Medium"/>
              </a:rPr>
              <a:t>use:</a:t>
            </a:r>
            <a:r>
              <a:rPr sz="3300" b="0" spc="-80" dirty="0">
                <a:solidFill>
                  <a:srgbClr val="850038"/>
                </a:solidFill>
                <a:latin typeface="Montserrat Medium"/>
                <a:cs typeface="Montserrat Medium"/>
              </a:rPr>
              <a:t> </a:t>
            </a:r>
            <a:r>
              <a:rPr sz="3300" b="1" u="sng" spc="-10" dirty="0">
                <a:solidFill>
                  <a:srgbClr val="850038"/>
                </a:solidFill>
                <a:latin typeface="Montserrat Medium"/>
                <a:cs typeface="Montserrat Medium"/>
              </a:rPr>
              <a:t>HLF902</a:t>
            </a:r>
            <a:endParaRPr sz="3300" b="1" u="sng" dirty="0">
              <a:latin typeface="Montserrat Medium"/>
              <a:cs typeface="Montserrat Medium"/>
            </a:endParaRPr>
          </a:p>
          <a:p>
            <a:pPr marL="12700" lvl="8" algn="l">
              <a:spcBef>
                <a:spcPts val="1975"/>
              </a:spcBef>
              <a:buClr>
                <a:srgbClr val="000000"/>
              </a:buClr>
              <a:buSzPct val="43939"/>
              <a:tabLst>
                <a:tab pos="483870" algn="l"/>
              </a:tabLst>
            </a:pPr>
            <a:r>
              <a:rPr lang="en-US" sz="3300" b="0" dirty="0">
                <a:solidFill>
                  <a:srgbClr val="850038"/>
                </a:solidFill>
                <a:latin typeface="Montserrat Medium"/>
                <a:cs typeface="Montserrat Medium"/>
              </a:rPr>
              <a:t>	</a:t>
            </a:r>
            <a:r>
              <a:rPr sz="3300" b="0" dirty="0">
                <a:solidFill>
                  <a:srgbClr val="850038"/>
                </a:solidFill>
                <a:latin typeface="Montserrat Medium"/>
                <a:cs typeface="Montserrat Medium"/>
              </a:rPr>
              <a:t>In</a:t>
            </a:r>
            <a:r>
              <a:rPr sz="3300" b="0" spc="-95" dirty="0">
                <a:solidFill>
                  <a:srgbClr val="850038"/>
                </a:solidFill>
                <a:latin typeface="Montserrat Medium"/>
                <a:cs typeface="Montserrat Medium"/>
              </a:rPr>
              <a:t> </a:t>
            </a:r>
            <a:r>
              <a:rPr sz="3300" b="0" dirty="0">
                <a:solidFill>
                  <a:srgbClr val="850038"/>
                </a:solidFill>
                <a:latin typeface="Montserrat Medium"/>
                <a:cs typeface="Montserrat Medium"/>
              </a:rPr>
              <a:t>the</a:t>
            </a:r>
            <a:r>
              <a:rPr sz="3300" b="0" spc="-90" dirty="0">
                <a:solidFill>
                  <a:srgbClr val="850038"/>
                </a:solidFill>
                <a:latin typeface="Montserrat Medium"/>
                <a:cs typeface="Montserrat Medium"/>
              </a:rPr>
              <a:t> </a:t>
            </a:r>
            <a:r>
              <a:rPr sz="3300" b="0" dirty="0">
                <a:solidFill>
                  <a:srgbClr val="850038"/>
                </a:solidFill>
                <a:latin typeface="Montserrat Medium"/>
                <a:cs typeface="Montserrat Medium"/>
              </a:rPr>
              <a:t>Company</a:t>
            </a:r>
            <a:r>
              <a:rPr sz="3300" b="0" spc="-90" dirty="0">
                <a:solidFill>
                  <a:srgbClr val="850038"/>
                </a:solidFill>
                <a:latin typeface="Montserrat Medium"/>
                <a:cs typeface="Montserrat Medium"/>
              </a:rPr>
              <a:t> </a:t>
            </a:r>
            <a:r>
              <a:rPr sz="3300" b="0" dirty="0">
                <a:solidFill>
                  <a:srgbClr val="850038"/>
                </a:solidFill>
                <a:latin typeface="Montserrat Medium"/>
                <a:cs typeface="Montserrat Medium"/>
              </a:rPr>
              <a:t>Name</a:t>
            </a:r>
            <a:r>
              <a:rPr sz="3300" b="0" spc="-80" dirty="0">
                <a:solidFill>
                  <a:srgbClr val="850038"/>
                </a:solidFill>
                <a:latin typeface="Montserrat Medium"/>
                <a:cs typeface="Montserrat Medium"/>
              </a:rPr>
              <a:t> </a:t>
            </a:r>
            <a:r>
              <a:rPr sz="3300" b="0" dirty="0">
                <a:solidFill>
                  <a:srgbClr val="850038"/>
                </a:solidFill>
                <a:latin typeface="Montserrat Medium"/>
                <a:cs typeface="Montserrat Medium"/>
              </a:rPr>
              <a:t>field</a:t>
            </a:r>
            <a:r>
              <a:rPr lang="en-US" sz="3300" b="0" dirty="0">
                <a:solidFill>
                  <a:srgbClr val="850038"/>
                </a:solidFill>
                <a:latin typeface="Montserrat Medium"/>
                <a:cs typeface="Montserrat Medium"/>
              </a:rPr>
              <a:t>,</a:t>
            </a:r>
            <a:r>
              <a:rPr sz="3300" b="0" spc="-90" dirty="0">
                <a:solidFill>
                  <a:srgbClr val="850038"/>
                </a:solidFill>
                <a:latin typeface="Montserrat Medium"/>
                <a:cs typeface="Montserrat Medium"/>
              </a:rPr>
              <a:t> </a:t>
            </a:r>
            <a:r>
              <a:rPr sz="3300" b="0" dirty="0">
                <a:solidFill>
                  <a:srgbClr val="850038"/>
                </a:solidFill>
                <a:latin typeface="Montserrat Medium"/>
                <a:cs typeface="Montserrat Medium"/>
              </a:rPr>
              <a:t>use:</a:t>
            </a:r>
            <a:r>
              <a:rPr sz="3300" b="0" spc="-90" dirty="0">
                <a:solidFill>
                  <a:srgbClr val="850038"/>
                </a:solidFill>
                <a:latin typeface="Montserrat Medium"/>
                <a:cs typeface="Montserrat Medium"/>
              </a:rPr>
              <a:t> </a:t>
            </a:r>
            <a:r>
              <a:rPr sz="3300" b="1" u="sng" spc="-10" dirty="0">
                <a:solidFill>
                  <a:srgbClr val="850038"/>
                </a:solidFill>
                <a:latin typeface="Montserrat Medium"/>
                <a:cs typeface="Montserrat Medium"/>
              </a:rPr>
              <a:t>ABILI</a:t>
            </a:r>
            <a:endParaRPr sz="3300" b="1" u="sng" dirty="0">
              <a:latin typeface="Montserrat Medium"/>
              <a:cs typeface="Montserrat Medium"/>
            </a:endParaRPr>
          </a:p>
          <a:p>
            <a:pPr marL="12700" lvl="8" algn="l">
              <a:spcBef>
                <a:spcPts val="1980"/>
              </a:spcBef>
              <a:buClr>
                <a:srgbClr val="000000"/>
              </a:buClr>
              <a:buSzPct val="43939"/>
              <a:tabLst>
                <a:tab pos="483870" algn="l"/>
              </a:tabLst>
            </a:pPr>
            <a:r>
              <a:rPr lang="en-US" sz="3300" b="0" dirty="0">
                <a:solidFill>
                  <a:srgbClr val="850038"/>
                </a:solidFill>
                <a:latin typeface="Montserrat Medium"/>
                <a:cs typeface="Montserrat Medium"/>
              </a:rPr>
              <a:t>	</a:t>
            </a:r>
            <a:r>
              <a:rPr sz="3300" b="0" dirty="0">
                <a:solidFill>
                  <a:srgbClr val="850038"/>
                </a:solidFill>
                <a:latin typeface="Montserrat Medium"/>
                <a:cs typeface="Montserrat Medium"/>
              </a:rPr>
              <a:t>Select</a:t>
            </a:r>
            <a:r>
              <a:rPr sz="3300" b="0" spc="-110" dirty="0">
                <a:solidFill>
                  <a:srgbClr val="850038"/>
                </a:solidFill>
                <a:latin typeface="Montserrat Medium"/>
                <a:cs typeface="Montserrat Medium"/>
              </a:rPr>
              <a:t> </a:t>
            </a:r>
            <a:r>
              <a:rPr sz="3300" b="0" dirty="0">
                <a:solidFill>
                  <a:srgbClr val="850038"/>
                </a:solidFill>
                <a:latin typeface="Montserrat Medium"/>
                <a:cs typeface="Montserrat Medium"/>
              </a:rPr>
              <a:t>Username</a:t>
            </a:r>
            <a:r>
              <a:rPr sz="3300" b="0" spc="-110" dirty="0">
                <a:solidFill>
                  <a:srgbClr val="850038"/>
                </a:solidFill>
                <a:latin typeface="Montserrat Medium"/>
                <a:cs typeface="Montserrat Medium"/>
              </a:rPr>
              <a:t> </a:t>
            </a:r>
            <a:r>
              <a:rPr sz="3300" b="0" dirty="0">
                <a:solidFill>
                  <a:srgbClr val="850038"/>
                </a:solidFill>
                <a:latin typeface="Montserrat Medium"/>
                <a:cs typeface="Montserrat Medium"/>
              </a:rPr>
              <a:t>and</a:t>
            </a:r>
            <a:r>
              <a:rPr sz="3300" b="0" spc="-120" dirty="0">
                <a:solidFill>
                  <a:srgbClr val="850038"/>
                </a:solidFill>
                <a:latin typeface="Montserrat Medium"/>
                <a:cs typeface="Montserrat Medium"/>
              </a:rPr>
              <a:t> </a:t>
            </a:r>
            <a:r>
              <a:rPr sz="3300" b="0" spc="-10" dirty="0">
                <a:solidFill>
                  <a:srgbClr val="850038"/>
                </a:solidFill>
                <a:latin typeface="Montserrat Medium"/>
                <a:cs typeface="Montserrat Medium"/>
              </a:rPr>
              <a:t>Password</a:t>
            </a:r>
            <a:endParaRPr sz="3300" dirty="0">
              <a:latin typeface="Montserrat Medium"/>
              <a:cs typeface="Montserrat Medium"/>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145" rIns="0" bIns="0" rtlCol="0">
            <a:spAutoFit/>
          </a:bodyPr>
          <a:lstStyle/>
          <a:p>
            <a:pPr marL="12700">
              <a:lnSpc>
                <a:spcPct val="100000"/>
              </a:lnSpc>
              <a:spcBef>
                <a:spcPts val="135"/>
              </a:spcBef>
            </a:pPr>
            <a:r>
              <a:rPr dirty="0"/>
              <a:t>Hartford</a:t>
            </a:r>
            <a:r>
              <a:rPr spc="-130" dirty="0"/>
              <a:t> </a:t>
            </a:r>
            <a:r>
              <a:rPr spc="-35" dirty="0"/>
              <a:t>Travel</a:t>
            </a:r>
            <a:r>
              <a:rPr spc="-350" dirty="0"/>
              <a:t> </a:t>
            </a:r>
            <a:r>
              <a:rPr dirty="0"/>
              <a:t>Assistance</a:t>
            </a:r>
            <a:r>
              <a:rPr spc="-5" dirty="0"/>
              <a:t> </a:t>
            </a:r>
            <a:r>
              <a:rPr dirty="0"/>
              <a:t>Services</a:t>
            </a:r>
            <a:r>
              <a:rPr spc="-5" dirty="0"/>
              <a:t> </a:t>
            </a:r>
            <a:r>
              <a:rPr dirty="0"/>
              <a:t>w/</a:t>
            </a:r>
            <a:r>
              <a:rPr spc="-5" dirty="0"/>
              <a:t> </a:t>
            </a:r>
            <a:r>
              <a:rPr dirty="0"/>
              <a:t>ID</a:t>
            </a:r>
            <a:r>
              <a:rPr spc="-130" dirty="0"/>
              <a:t> </a:t>
            </a:r>
            <a:r>
              <a:rPr dirty="0"/>
              <a:t>Theft</a:t>
            </a:r>
            <a:r>
              <a:rPr spc="-5" dirty="0"/>
              <a:t> </a:t>
            </a:r>
            <a:r>
              <a:rPr spc="-10" dirty="0"/>
              <a:t>Protection</a:t>
            </a: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spc="-20" dirty="0"/>
              <a:t>202</a:t>
            </a:r>
            <a:r>
              <a:rPr lang="en-US" spc="-20" dirty="0"/>
              <a:t>7</a:t>
            </a:r>
            <a:endParaRPr spc="-20" dirty="0"/>
          </a:p>
        </p:txBody>
      </p:sp>
      <p:sp>
        <p:nvSpPr>
          <p:cNvPr id="3" name="object 3"/>
          <p:cNvSpPr txBox="1"/>
          <p:nvPr/>
        </p:nvSpPr>
        <p:spPr>
          <a:xfrm>
            <a:off x="1444665" y="2499619"/>
            <a:ext cx="17103725" cy="5109732"/>
          </a:xfrm>
          <a:prstGeom prst="rect">
            <a:avLst/>
          </a:prstGeom>
        </p:spPr>
        <p:txBody>
          <a:bodyPr vert="horz" wrap="square" lIns="0" tIns="356235" rIns="0" bIns="0" rtlCol="0">
            <a:spAutoFit/>
          </a:bodyPr>
          <a:lstStyle/>
          <a:p>
            <a:pPr marL="12700">
              <a:lnSpc>
                <a:spcPct val="100000"/>
              </a:lnSpc>
              <a:spcBef>
                <a:spcPts val="2805"/>
              </a:spcBef>
            </a:pPr>
            <a:r>
              <a:rPr sz="4000" b="1" u="sng" dirty="0">
                <a:solidFill>
                  <a:srgbClr val="0462C1"/>
                </a:solidFill>
                <a:uFill>
                  <a:solidFill>
                    <a:srgbClr val="0462C1"/>
                  </a:solidFill>
                </a:uFill>
                <a:latin typeface="Calibri"/>
                <a:cs typeface="Calibri"/>
                <a:hlinkClick r:id="rId2"/>
              </a:rPr>
              <a:t>The</a:t>
            </a:r>
            <a:r>
              <a:rPr sz="4000" b="1" u="sng" spc="-125" dirty="0">
                <a:solidFill>
                  <a:srgbClr val="0462C1"/>
                </a:solidFill>
                <a:uFill>
                  <a:solidFill>
                    <a:srgbClr val="0462C1"/>
                  </a:solidFill>
                </a:uFill>
                <a:latin typeface="Calibri"/>
                <a:cs typeface="Calibri"/>
                <a:hlinkClick r:id="rId2"/>
              </a:rPr>
              <a:t> </a:t>
            </a:r>
            <a:r>
              <a:rPr sz="4000" b="1" u="sng" dirty="0">
                <a:solidFill>
                  <a:srgbClr val="0462C1"/>
                </a:solidFill>
                <a:uFill>
                  <a:solidFill>
                    <a:srgbClr val="0462C1"/>
                  </a:solidFill>
                </a:uFill>
                <a:latin typeface="Calibri"/>
                <a:cs typeface="Calibri"/>
                <a:hlinkClick r:id="rId2"/>
              </a:rPr>
              <a:t>Hartford</a:t>
            </a:r>
            <a:r>
              <a:rPr sz="4000" b="1" u="sng" spc="-110" dirty="0">
                <a:solidFill>
                  <a:srgbClr val="0462C1"/>
                </a:solidFill>
                <a:uFill>
                  <a:solidFill>
                    <a:srgbClr val="0462C1"/>
                  </a:solidFill>
                </a:uFill>
                <a:latin typeface="Calibri"/>
                <a:cs typeface="Calibri"/>
                <a:hlinkClick r:id="rId2"/>
              </a:rPr>
              <a:t> </a:t>
            </a:r>
            <a:r>
              <a:rPr sz="4000" b="1" u="sng" spc="-40" dirty="0">
                <a:solidFill>
                  <a:srgbClr val="0462C1"/>
                </a:solidFill>
                <a:uFill>
                  <a:solidFill>
                    <a:srgbClr val="0462C1"/>
                  </a:solidFill>
                </a:uFill>
                <a:latin typeface="Calibri"/>
                <a:cs typeface="Calibri"/>
                <a:hlinkClick r:id="rId2"/>
              </a:rPr>
              <a:t>Travel</a:t>
            </a:r>
            <a:r>
              <a:rPr sz="4000" b="1" u="sng" spc="-105" dirty="0">
                <a:solidFill>
                  <a:srgbClr val="0462C1"/>
                </a:solidFill>
                <a:uFill>
                  <a:solidFill>
                    <a:srgbClr val="0462C1"/>
                  </a:solidFill>
                </a:uFill>
                <a:latin typeface="Calibri"/>
                <a:cs typeface="Calibri"/>
                <a:hlinkClick r:id="rId2"/>
              </a:rPr>
              <a:t> </a:t>
            </a:r>
            <a:r>
              <a:rPr sz="4000" b="1" u="sng" spc="-10" dirty="0">
                <a:solidFill>
                  <a:srgbClr val="0462C1"/>
                </a:solidFill>
                <a:uFill>
                  <a:solidFill>
                    <a:srgbClr val="0462C1"/>
                  </a:solidFill>
                </a:uFill>
                <a:latin typeface="Calibri"/>
                <a:cs typeface="Calibri"/>
                <a:hlinkClick r:id="rId2"/>
              </a:rPr>
              <a:t>Assist</a:t>
            </a:r>
            <a:endParaRPr sz="4000" dirty="0">
              <a:latin typeface="Calibri"/>
              <a:cs typeface="Calibri"/>
            </a:endParaRPr>
          </a:p>
          <a:p>
            <a:pPr marL="389255">
              <a:lnSpc>
                <a:spcPct val="100000"/>
              </a:lnSpc>
              <a:spcBef>
                <a:spcPts val="2045"/>
              </a:spcBef>
              <a:buClr>
                <a:srgbClr val="000000"/>
              </a:buClr>
              <a:buSzPct val="49152"/>
              <a:tabLst>
                <a:tab pos="860425" algn="l"/>
              </a:tabLst>
            </a:pPr>
            <a:r>
              <a:rPr sz="3200" b="0" dirty="0">
                <a:solidFill>
                  <a:srgbClr val="850038"/>
                </a:solidFill>
                <a:latin typeface="Montserrat Medium"/>
                <a:cs typeface="Montserrat Medium"/>
              </a:rPr>
              <a:t>The</a:t>
            </a:r>
            <a:r>
              <a:rPr sz="3200" b="0" spc="-25" dirty="0">
                <a:solidFill>
                  <a:srgbClr val="850038"/>
                </a:solidFill>
                <a:latin typeface="Montserrat Medium"/>
                <a:cs typeface="Montserrat Medium"/>
              </a:rPr>
              <a:t> </a:t>
            </a:r>
            <a:r>
              <a:rPr sz="3200" b="0" dirty="0">
                <a:solidFill>
                  <a:srgbClr val="850038"/>
                </a:solidFill>
                <a:latin typeface="Montserrat Medium"/>
                <a:cs typeface="Montserrat Medium"/>
              </a:rPr>
              <a:t>ID</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theft</a:t>
            </a:r>
            <a:r>
              <a:rPr sz="3200" b="0" spc="-20" dirty="0">
                <a:solidFill>
                  <a:srgbClr val="850038"/>
                </a:solidFill>
                <a:latin typeface="Montserrat Medium"/>
                <a:cs typeface="Montserrat Medium"/>
              </a:rPr>
              <a:t> </a:t>
            </a:r>
            <a:r>
              <a:rPr sz="3200" b="0" dirty="0">
                <a:solidFill>
                  <a:srgbClr val="850038"/>
                </a:solidFill>
                <a:latin typeface="Montserrat Medium"/>
                <a:cs typeface="Montserrat Medium"/>
              </a:rPr>
              <a:t>services</a:t>
            </a:r>
            <a:r>
              <a:rPr sz="3200" b="0" spc="-30" dirty="0">
                <a:solidFill>
                  <a:srgbClr val="850038"/>
                </a:solidFill>
                <a:latin typeface="Montserrat Medium"/>
                <a:cs typeface="Montserrat Medium"/>
              </a:rPr>
              <a:t> </a:t>
            </a:r>
            <a:r>
              <a:rPr sz="3200" b="0" dirty="0">
                <a:solidFill>
                  <a:srgbClr val="850038"/>
                </a:solidFill>
                <a:latin typeface="Montserrat Medium"/>
                <a:cs typeface="Montserrat Medium"/>
              </a:rPr>
              <a:t>are</a:t>
            </a:r>
            <a:r>
              <a:rPr sz="3200" b="0" spc="-10" dirty="0">
                <a:solidFill>
                  <a:srgbClr val="850038"/>
                </a:solidFill>
                <a:latin typeface="Montserrat Medium"/>
                <a:cs typeface="Montserrat Medium"/>
              </a:rPr>
              <a:t> </a:t>
            </a:r>
            <a:r>
              <a:rPr sz="3200" b="0" dirty="0">
                <a:solidFill>
                  <a:srgbClr val="850038"/>
                </a:solidFill>
                <a:latin typeface="Montserrat Medium"/>
                <a:cs typeface="Montserrat Medium"/>
              </a:rPr>
              <a:t>available</a:t>
            </a:r>
            <a:r>
              <a:rPr sz="3200" b="0" spc="-35" dirty="0">
                <a:solidFill>
                  <a:srgbClr val="850038"/>
                </a:solidFill>
                <a:latin typeface="Montserrat Medium"/>
                <a:cs typeface="Montserrat Medium"/>
              </a:rPr>
              <a:t> </a:t>
            </a:r>
            <a:r>
              <a:rPr sz="3200" b="0" dirty="0">
                <a:solidFill>
                  <a:srgbClr val="850038"/>
                </a:solidFill>
                <a:latin typeface="Montserrat Medium"/>
                <a:cs typeface="Montserrat Medium"/>
              </a:rPr>
              <a:t>to</a:t>
            </a:r>
            <a:r>
              <a:rPr sz="3200" b="0" spc="-20" dirty="0">
                <a:solidFill>
                  <a:srgbClr val="850038"/>
                </a:solidFill>
                <a:latin typeface="Montserrat Medium"/>
                <a:cs typeface="Montserrat Medium"/>
              </a:rPr>
              <a:t> </a:t>
            </a:r>
            <a:r>
              <a:rPr sz="3200" b="0" dirty="0">
                <a:solidFill>
                  <a:srgbClr val="850038"/>
                </a:solidFill>
                <a:latin typeface="Montserrat Medium"/>
                <a:cs typeface="Montserrat Medium"/>
              </a:rPr>
              <a:t>you</a:t>
            </a:r>
            <a:r>
              <a:rPr sz="3200" b="0" spc="10" dirty="0">
                <a:solidFill>
                  <a:srgbClr val="850038"/>
                </a:solidFill>
                <a:latin typeface="Montserrat Medium"/>
                <a:cs typeface="Montserrat Medium"/>
              </a:rPr>
              <a:t> </a:t>
            </a:r>
            <a:r>
              <a:rPr sz="3200" b="0" dirty="0">
                <a:solidFill>
                  <a:srgbClr val="850038"/>
                </a:solidFill>
                <a:latin typeface="Montserrat Medium"/>
                <a:cs typeface="Montserrat Medium"/>
              </a:rPr>
              <a:t>and</a:t>
            </a:r>
            <a:r>
              <a:rPr sz="3200" b="0" spc="-10" dirty="0">
                <a:solidFill>
                  <a:srgbClr val="850038"/>
                </a:solidFill>
                <a:latin typeface="Montserrat Medium"/>
                <a:cs typeface="Montserrat Medium"/>
              </a:rPr>
              <a:t> </a:t>
            </a:r>
            <a:r>
              <a:rPr sz="3200" b="0" dirty="0">
                <a:solidFill>
                  <a:srgbClr val="850038"/>
                </a:solidFill>
                <a:latin typeface="Montserrat Medium"/>
                <a:cs typeface="Montserrat Medium"/>
              </a:rPr>
              <a:t>your</a:t>
            </a:r>
            <a:r>
              <a:rPr sz="3200" b="0" spc="-15" dirty="0">
                <a:solidFill>
                  <a:srgbClr val="850038"/>
                </a:solidFill>
                <a:latin typeface="Montserrat Medium"/>
                <a:cs typeface="Montserrat Medium"/>
              </a:rPr>
              <a:t> </a:t>
            </a:r>
            <a:r>
              <a:rPr sz="3200" b="0" dirty="0">
                <a:solidFill>
                  <a:srgbClr val="850038"/>
                </a:solidFill>
                <a:latin typeface="Montserrat Medium"/>
                <a:cs typeface="Montserrat Medium"/>
              </a:rPr>
              <a:t>family</a:t>
            </a:r>
            <a:r>
              <a:rPr sz="3200" b="0" spc="-15" dirty="0">
                <a:solidFill>
                  <a:srgbClr val="850038"/>
                </a:solidFill>
                <a:latin typeface="Montserrat Medium"/>
                <a:cs typeface="Montserrat Medium"/>
              </a:rPr>
              <a:t> </a:t>
            </a:r>
            <a:r>
              <a:rPr sz="3200" b="0" dirty="0">
                <a:solidFill>
                  <a:srgbClr val="850038"/>
                </a:solidFill>
                <a:latin typeface="Montserrat Medium"/>
                <a:cs typeface="Montserrat Medium"/>
              </a:rPr>
              <a:t>at</a:t>
            </a:r>
            <a:r>
              <a:rPr sz="3200" b="0" spc="-10" dirty="0">
                <a:solidFill>
                  <a:srgbClr val="850038"/>
                </a:solidFill>
                <a:latin typeface="Montserrat Medium"/>
                <a:cs typeface="Montserrat Medium"/>
              </a:rPr>
              <a:t> </a:t>
            </a:r>
            <a:r>
              <a:rPr sz="3200" b="0" dirty="0">
                <a:solidFill>
                  <a:srgbClr val="850038"/>
                </a:solidFill>
                <a:latin typeface="Montserrat Medium"/>
                <a:cs typeface="Montserrat Medium"/>
              </a:rPr>
              <a:t>home</a:t>
            </a:r>
            <a:r>
              <a:rPr sz="3200" b="0" spc="-20" dirty="0">
                <a:solidFill>
                  <a:srgbClr val="850038"/>
                </a:solidFill>
                <a:latin typeface="Montserrat Medium"/>
                <a:cs typeface="Montserrat Medium"/>
              </a:rPr>
              <a:t> </a:t>
            </a:r>
            <a:r>
              <a:rPr sz="3200" b="0" dirty="0">
                <a:solidFill>
                  <a:srgbClr val="850038"/>
                </a:solidFill>
                <a:latin typeface="Montserrat Medium"/>
                <a:cs typeface="Montserrat Medium"/>
              </a:rPr>
              <a:t>or</a:t>
            </a:r>
            <a:r>
              <a:rPr sz="3200" b="0" spc="10" dirty="0">
                <a:solidFill>
                  <a:srgbClr val="850038"/>
                </a:solidFill>
                <a:latin typeface="Montserrat Medium"/>
                <a:cs typeface="Montserrat Medium"/>
              </a:rPr>
              <a:t> </a:t>
            </a:r>
            <a:r>
              <a:rPr sz="3200" b="0" dirty="0">
                <a:solidFill>
                  <a:srgbClr val="850038"/>
                </a:solidFill>
                <a:latin typeface="Montserrat Medium"/>
                <a:cs typeface="Montserrat Medium"/>
              </a:rPr>
              <a:t>when</a:t>
            </a:r>
            <a:r>
              <a:rPr sz="3200" b="0" spc="-10" dirty="0">
                <a:solidFill>
                  <a:srgbClr val="850038"/>
                </a:solidFill>
                <a:latin typeface="Montserrat Medium"/>
                <a:cs typeface="Montserrat Medium"/>
              </a:rPr>
              <a:t> </a:t>
            </a:r>
            <a:r>
              <a:rPr sz="3200" b="0" dirty="0">
                <a:solidFill>
                  <a:srgbClr val="850038"/>
                </a:solidFill>
                <a:latin typeface="Montserrat Medium"/>
                <a:cs typeface="Montserrat Medium"/>
              </a:rPr>
              <a:t>you</a:t>
            </a:r>
            <a:r>
              <a:rPr sz="3200" b="0" spc="-10" dirty="0">
                <a:solidFill>
                  <a:srgbClr val="850038"/>
                </a:solidFill>
                <a:latin typeface="Montserrat Medium"/>
                <a:cs typeface="Montserrat Medium"/>
              </a:rPr>
              <a:t> travel.</a:t>
            </a:r>
            <a:endParaRPr sz="3200" dirty="0">
              <a:latin typeface="Montserrat Medium"/>
              <a:cs typeface="Montserrat Medium"/>
            </a:endParaRPr>
          </a:p>
          <a:p>
            <a:pPr marL="389255">
              <a:lnSpc>
                <a:spcPct val="100000"/>
              </a:lnSpc>
              <a:spcBef>
                <a:spcPts val="1805"/>
              </a:spcBef>
              <a:buClr>
                <a:srgbClr val="000000"/>
              </a:buClr>
              <a:buSzPct val="49152"/>
              <a:tabLst>
                <a:tab pos="860425" algn="l"/>
              </a:tabLst>
            </a:pPr>
            <a:r>
              <a:rPr sz="3200" b="0" dirty="0">
                <a:solidFill>
                  <a:srgbClr val="850038"/>
                </a:solidFill>
                <a:latin typeface="Montserrat Medium"/>
                <a:cs typeface="Montserrat Medium"/>
              </a:rPr>
              <a:t>Contact</a:t>
            </a:r>
            <a:r>
              <a:rPr sz="3200" b="0" spc="5" dirty="0">
                <a:solidFill>
                  <a:srgbClr val="850038"/>
                </a:solidFill>
                <a:latin typeface="Montserrat Medium"/>
                <a:cs typeface="Montserrat Medium"/>
              </a:rPr>
              <a:t> </a:t>
            </a:r>
            <a:r>
              <a:rPr sz="3200" b="0" dirty="0">
                <a:solidFill>
                  <a:srgbClr val="850038"/>
                </a:solidFill>
                <a:latin typeface="Montserrat Medium"/>
                <a:cs typeface="Montserrat Medium"/>
              </a:rPr>
              <a:t>1-800-243-</a:t>
            </a:r>
            <a:r>
              <a:rPr sz="3200" b="0" spc="-20" dirty="0">
                <a:solidFill>
                  <a:srgbClr val="850038"/>
                </a:solidFill>
                <a:latin typeface="Montserrat Medium"/>
                <a:cs typeface="Montserrat Medium"/>
              </a:rPr>
              <a:t>6108</a:t>
            </a:r>
            <a:endParaRPr sz="3200" dirty="0">
              <a:latin typeface="Montserrat Medium"/>
              <a:cs typeface="Montserrat Medium"/>
            </a:endParaRPr>
          </a:p>
          <a:p>
            <a:pPr marL="389255">
              <a:lnSpc>
                <a:spcPct val="100000"/>
              </a:lnSpc>
              <a:spcBef>
                <a:spcPts val="1805"/>
              </a:spcBef>
              <a:buClr>
                <a:srgbClr val="000000"/>
              </a:buClr>
              <a:buSzPct val="49152"/>
              <a:tabLst>
                <a:tab pos="860425" algn="l"/>
              </a:tabLst>
            </a:pPr>
            <a:r>
              <a:rPr sz="3200" b="0" spc="-10" dirty="0">
                <a:solidFill>
                  <a:srgbClr val="850038"/>
                </a:solidFill>
                <a:latin typeface="Montserrat Medium"/>
                <a:cs typeface="Montserrat Medium"/>
                <a:hlinkClick r:id="rId3"/>
              </a:rPr>
              <a:t>idtheft@europeassitance-USA.com</a:t>
            </a:r>
            <a:endParaRPr sz="3200" dirty="0">
              <a:latin typeface="Montserrat Medium"/>
              <a:cs typeface="Montserrat Medium"/>
            </a:endParaRPr>
          </a:p>
          <a:p>
            <a:pPr marL="389255">
              <a:lnSpc>
                <a:spcPct val="100000"/>
              </a:lnSpc>
              <a:spcBef>
                <a:spcPts val="1800"/>
              </a:spcBef>
              <a:buClr>
                <a:srgbClr val="000000"/>
              </a:buClr>
              <a:buSzPct val="49152"/>
              <a:tabLst>
                <a:tab pos="860425" algn="l"/>
              </a:tabLst>
            </a:pPr>
            <a:r>
              <a:rPr lang="en-US" sz="3200" b="0" dirty="0">
                <a:solidFill>
                  <a:srgbClr val="850038"/>
                </a:solidFill>
                <a:latin typeface="Montserrat Medium"/>
                <a:cs typeface="Montserrat Medium"/>
              </a:rPr>
              <a:t>	</a:t>
            </a:r>
            <a:r>
              <a:rPr sz="3200" b="0" dirty="0">
                <a:solidFill>
                  <a:srgbClr val="850038"/>
                </a:solidFill>
                <a:latin typeface="Montserrat Medium"/>
                <a:cs typeface="Montserrat Medium"/>
              </a:rPr>
              <a:t>ID: GLD-</a:t>
            </a:r>
            <a:r>
              <a:rPr sz="3200" b="0" spc="-10" dirty="0">
                <a:solidFill>
                  <a:srgbClr val="850038"/>
                </a:solidFill>
                <a:latin typeface="Montserrat Medium"/>
                <a:cs typeface="Montserrat Medium"/>
              </a:rPr>
              <a:t>09012</a:t>
            </a:r>
            <a:endParaRPr sz="3200" dirty="0">
              <a:latin typeface="Montserrat Medium"/>
              <a:cs typeface="Montserrat Medium"/>
            </a:endParaRPr>
          </a:p>
          <a:p>
            <a:pPr marL="389255">
              <a:lnSpc>
                <a:spcPct val="100000"/>
              </a:lnSpc>
              <a:spcBef>
                <a:spcPts val="1805"/>
              </a:spcBef>
              <a:buClr>
                <a:srgbClr val="000000"/>
              </a:buClr>
              <a:buSzPct val="49152"/>
              <a:tabLst>
                <a:tab pos="860425" algn="l"/>
              </a:tabLst>
            </a:pPr>
            <a:r>
              <a:rPr lang="en-US" sz="3200" b="0" dirty="0">
                <a:solidFill>
                  <a:srgbClr val="850038"/>
                </a:solidFill>
                <a:latin typeface="Montserrat Medium"/>
                <a:cs typeface="Montserrat Medium"/>
              </a:rPr>
              <a:t>	</a:t>
            </a:r>
            <a:r>
              <a:rPr sz="3200" b="0" dirty="0">
                <a:solidFill>
                  <a:srgbClr val="850038"/>
                </a:solidFill>
                <a:latin typeface="Montserrat Medium"/>
                <a:cs typeface="Montserrat Medium"/>
              </a:rPr>
              <a:t>Company</a:t>
            </a:r>
            <a:r>
              <a:rPr sz="3200" b="0" spc="-20" dirty="0">
                <a:solidFill>
                  <a:srgbClr val="850038"/>
                </a:solidFill>
                <a:latin typeface="Montserrat Medium"/>
                <a:cs typeface="Montserrat Medium"/>
              </a:rPr>
              <a:t> </a:t>
            </a:r>
            <a:r>
              <a:rPr sz="3200" b="0" dirty="0">
                <a:solidFill>
                  <a:srgbClr val="850038"/>
                </a:solidFill>
                <a:latin typeface="Montserrat Medium"/>
                <a:cs typeface="Montserrat Medium"/>
              </a:rPr>
              <a:t>Policy:</a:t>
            </a:r>
            <a:r>
              <a:rPr sz="3200" b="0" spc="-15" dirty="0">
                <a:solidFill>
                  <a:srgbClr val="850038"/>
                </a:solidFill>
                <a:latin typeface="Montserrat Medium"/>
                <a:cs typeface="Montserrat Medium"/>
              </a:rPr>
              <a:t> </a:t>
            </a:r>
            <a:r>
              <a:rPr sz="3200" b="0" spc="-10" dirty="0">
                <a:solidFill>
                  <a:srgbClr val="850038"/>
                </a:solidFill>
                <a:latin typeface="Montserrat Medium"/>
                <a:cs typeface="Montserrat Medium"/>
              </a:rPr>
              <a:t>402909</a:t>
            </a:r>
            <a:endParaRPr sz="3200" dirty="0">
              <a:latin typeface="Montserrat Medium"/>
              <a:cs typeface="Montserrat Medium"/>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145" rIns="0" bIns="0" rtlCol="0">
            <a:spAutoFit/>
          </a:bodyPr>
          <a:lstStyle/>
          <a:p>
            <a:pPr marL="12700">
              <a:lnSpc>
                <a:spcPct val="100000"/>
              </a:lnSpc>
              <a:spcBef>
                <a:spcPts val="135"/>
              </a:spcBef>
            </a:pPr>
            <a:r>
              <a:rPr dirty="0"/>
              <a:t>Hartford</a:t>
            </a:r>
            <a:r>
              <a:rPr spc="-130" dirty="0"/>
              <a:t> </a:t>
            </a:r>
            <a:r>
              <a:rPr spc="-35" dirty="0"/>
              <a:t>Travel</a:t>
            </a:r>
            <a:r>
              <a:rPr spc="-350" dirty="0"/>
              <a:t> </a:t>
            </a:r>
            <a:r>
              <a:rPr dirty="0"/>
              <a:t>Assistance</a:t>
            </a:r>
            <a:r>
              <a:rPr spc="-5" dirty="0"/>
              <a:t> </a:t>
            </a:r>
            <a:r>
              <a:rPr dirty="0"/>
              <a:t>Services</a:t>
            </a:r>
            <a:r>
              <a:rPr spc="-5" dirty="0"/>
              <a:t> </a:t>
            </a:r>
            <a:r>
              <a:rPr dirty="0"/>
              <a:t>w/</a:t>
            </a:r>
            <a:r>
              <a:rPr spc="-5" dirty="0"/>
              <a:t> </a:t>
            </a:r>
            <a:r>
              <a:rPr dirty="0"/>
              <a:t>ID</a:t>
            </a:r>
            <a:r>
              <a:rPr spc="-130" dirty="0"/>
              <a:t> </a:t>
            </a:r>
            <a:r>
              <a:rPr dirty="0"/>
              <a:t>Theft</a:t>
            </a:r>
            <a:r>
              <a:rPr spc="-5" dirty="0"/>
              <a:t> </a:t>
            </a:r>
            <a:r>
              <a:rPr spc="-10" dirty="0"/>
              <a:t>Protection</a:t>
            </a: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spc="-20" dirty="0"/>
              <a:t>202</a:t>
            </a:r>
            <a:r>
              <a:rPr lang="en-US" spc="-20" dirty="0"/>
              <a:t>7</a:t>
            </a:r>
            <a:endParaRPr spc="-20" dirty="0"/>
          </a:p>
        </p:txBody>
      </p:sp>
      <p:sp>
        <p:nvSpPr>
          <p:cNvPr id="3" name="object 3"/>
          <p:cNvSpPr txBox="1"/>
          <p:nvPr/>
        </p:nvSpPr>
        <p:spPr>
          <a:xfrm>
            <a:off x="527050" y="2454275"/>
            <a:ext cx="18821400" cy="4242893"/>
          </a:xfrm>
          <a:prstGeom prst="rect">
            <a:avLst/>
          </a:prstGeom>
        </p:spPr>
        <p:txBody>
          <a:bodyPr vert="horz" wrap="square" lIns="0" tIns="12065" rIns="0" bIns="0" rtlCol="0">
            <a:spAutoFit/>
          </a:bodyPr>
          <a:lstStyle/>
          <a:p>
            <a:pPr marL="483234" indent="-470534">
              <a:lnSpc>
                <a:spcPct val="100000"/>
              </a:lnSpc>
              <a:spcBef>
                <a:spcPts val="95"/>
              </a:spcBef>
              <a:buClr>
                <a:srgbClr val="000000"/>
              </a:buClr>
              <a:buSzPct val="43939"/>
              <a:buFont typeface="Wingdings"/>
              <a:buChar char=""/>
              <a:tabLst>
                <a:tab pos="483234" algn="l"/>
              </a:tabLst>
            </a:pPr>
            <a:r>
              <a:rPr sz="3300" b="0" dirty="0">
                <a:solidFill>
                  <a:srgbClr val="850038"/>
                </a:solidFill>
                <a:latin typeface="Montserrat Medium"/>
                <a:cs typeface="Montserrat Medium"/>
              </a:rPr>
              <a:t>Even</a:t>
            </a:r>
            <a:r>
              <a:rPr sz="3300" b="0" spc="-65" dirty="0">
                <a:solidFill>
                  <a:srgbClr val="850038"/>
                </a:solidFill>
                <a:latin typeface="Montserrat Medium"/>
                <a:cs typeface="Montserrat Medium"/>
              </a:rPr>
              <a:t> </a:t>
            </a:r>
            <a:r>
              <a:rPr sz="3300" b="0" dirty="0">
                <a:solidFill>
                  <a:srgbClr val="850038"/>
                </a:solidFill>
                <a:latin typeface="Montserrat Medium"/>
                <a:cs typeface="Montserrat Medium"/>
              </a:rPr>
              <a:t>the</a:t>
            </a:r>
            <a:r>
              <a:rPr sz="3300" b="0" spc="-60" dirty="0">
                <a:solidFill>
                  <a:srgbClr val="850038"/>
                </a:solidFill>
                <a:latin typeface="Montserrat Medium"/>
                <a:cs typeface="Montserrat Medium"/>
              </a:rPr>
              <a:t> </a:t>
            </a:r>
            <a:r>
              <a:rPr sz="3300" b="0" dirty="0">
                <a:solidFill>
                  <a:srgbClr val="850038"/>
                </a:solidFill>
                <a:latin typeface="Montserrat Medium"/>
                <a:cs typeface="Montserrat Medium"/>
              </a:rPr>
              <a:t>best</a:t>
            </a:r>
            <a:r>
              <a:rPr sz="3300" b="0" spc="-70" dirty="0">
                <a:solidFill>
                  <a:srgbClr val="850038"/>
                </a:solidFill>
                <a:latin typeface="Montserrat Medium"/>
                <a:cs typeface="Montserrat Medium"/>
              </a:rPr>
              <a:t> </a:t>
            </a:r>
            <a:r>
              <a:rPr sz="3300" b="0" dirty="0">
                <a:solidFill>
                  <a:srgbClr val="850038"/>
                </a:solidFill>
                <a:latin typeface="Montserrat Medium"/>
                <a:cs typeface="Montserrat Medium"/>
              </a:rPr>
              <a:t>planned</a:t>
            </a:r>
            <a:r>
              <a:rPr sz="3300" b="0" spc="-70" dirty="0">
                <a:solidFill>
                  <a:srgbClr val="850038"/>
                </a:solidFill>
                <a:latin typeface="Montserrat Medium"/>
                <a:cs typeface="Montserrat Medium"/>
              </a:rPr>
              <a:t> </a:t>
            </a:r>
            <a:r>
              <a:rPr sz="3300" b="0" dirty="0">
                <a:solidFill>
                  <a:srgbClr val="850038"/>
                </a:solidFill>
                <a:latin typeface="Montserrat Medium"/>
                <a:cs typeface="Montserrat Medium"/>
              </a:rPr>
              <a:t>trips</a:t>
            </a:r>
            <a:r>
              <a:rPr sz="3300" b="0" spc="-80" dirty="0">
                <a:solidFill>
                  <a:srgbClr val="850038"/>
                </a:solidFill>
                <a:latin typeface="Montserrat Medium"/>
                <a:cs typeface="Montserrat Medium"/>
              </a:rPr>
              <a:t> </a:t>
            </a:r>
            <a:r>
              <a:rPr sz="3300" b="0" dirty="0">
                <a:solidFill>
                  <a:srgbClr val="850038"/>
                </a:solidFill>
                <a:latin typeface="Montserrat Medium"/>
                <a:cs typeface="Montserrat Medium"/>
              </a:rPr>
              <a:t>can</a:t>
            </a:r>
            <a:r>
              <a:rPr sz="3300" b="0" spc="-60" dirty="0">
                <a:solidFill>
                  <a:srgbClr val="850038"/>
                </a:solidFill>
                <a:latin typeface="Montserrat Medium"/>
                <a:cs typeface="Montserrat Medium"/>
              </a:rPr>
              <a:t> </a:t>
            </a:r>
            <a:r>
              <a:rPr sz="3300" b="0" dirty="0">
                <a:solidFill>
                  <a:srgbClr val="850038"/>
                </a:solidFill>
                <a:latin typeface="Montserrat Medium"/>
                <a:cs typeface="Montserrat Medium"/>
              </a:rPr>
              <a:t>be</a:t>
            </a:r>
            <a:r>
              <a:rPr sz="3300" b="0" spc="-70" dirty="0">
                <a:solidFill>
                  <a:srgbClr val="850038"/>
                </a:solidFill>
                <a:latin typeface="Montserrat Medium"/>
                <a:cs typeface="Montserrat Medium"/>
              </a:rPr>
              <a:t> </a:t>
            </a:r>
            <a:r>
              <a:rPr sz="3300" b="0" dirty="0">
                <a:solidFill>
                  <a:srgbClr val="850038"/>
                </a:solidFill>
                <a:latin typeface="Montserrat Medium"/>
                <a:cs typeface="Montserrat Medium"/>
              </a:rPr>
              <a:t>full</a:t>
            </a:r>
            <a:r>
              <a:rPr sz="3300" b="0" spc="-70" dirty="0">
                <a:solidFill>
                  <a:srgbClr val="850038"/>
                </a:solidFill>
                <a:latin typeface="Montserrat Medium"/>
                <a:cs typeface="Montserrat Medium"/>
              </a:rPr>
              <a:t> </a:t>
            </a:r>
            <a:r>
              <a:rPr sz="3300" b="0" dirty="0">
                <a:solidFill>
                  <a:srgbClr val="850038"/>
                </a:solidFill>
                <a:latin typeface="Montserrat Medium"/>
                <a:cs typeface="Montserrat Medium"/>
              </a:rPr>
              <a:t>of</a:t>
            </a:r>
            <a:r>
              <a:rPr sz="3300" b="0" spc="-60" dirty="0">
                <a:solidFill>
                  <a:srgbClr val="850038"/>
                </a:solidFill>
                <a:latin typeface="Montserrat Medium"/>
                <a:cs typeface="Montserrat Medium"/>
              </a:rPr>
              <a:t> </a:t>
            </a:r>
            <a:r>
              <a:rPr sz="3300" b="0" spc="-10" dirty="0">
                <a:solidFill>
                  <a:srgbClr val="850038"/>
                </a:solidFill>
                <a:latin typeface="Montserrat Medium"/>
                <a:cs typeface="Montserrat Medium"/>
              </a:rPr>
              <a:t>surprises.</a:t>
            </a:r>
            <a:endParaRPr sz="3300" dirty="0">
              <a:latin typeface="Montserrat Medium"/>
              <a:cs typeface="Montserrat Medium"/>
            </a:endParaRPr>
          </a:p>
          <a:p>
            <a:pPr marL="483234" marR="5080" indent="-471170">
              <a:lnSpc>
                <a:spcPct val="149900"/>
              </a:lnSpc>
              <a:buClr>
                <a:srgbClr val="000000"/>
              </a:buClr>
              <a:buSzPct val="43939"/>
              <a:buFont typeface="Wingdings"/>
              <a:buChar char=""/>
              <a:tabLst>
                <a:tab pos="483234" algn="l"/>
              </a:tabLst>
            </a:pPr>
            <a:r>
              <a:rPr sz="3300" b="0" dirty="0">
                <a:solidFill>
                  <a:srgbClr val="850038"/>
                </a:solidFill>
                <a:latin typeface="Montserrat Medium"/>
                <a:cs typeface="Montserrat Medium"/>
              </a:rPr>
              <a:t>Travel</a:t>
            </a:r>
            <a:r>
              <a:rPr sz="3300" b="0" spc="-110" dirty="0">
                <a:solidFill>
                  <a:srgbClr val="850038"/>
                </a:solidFill>
                <a:latin typeface="Montserrat Medium"/>
                <a:cs typeface="Montserrat Medium"/>
              </a:rPr>
              <a:t> </a:t>
            </a:r>
            <a:r>
              <a:rPr sz="3300" b="0" dirty="0">
                <a:solidFill>
                  <a:srgbClr val="850038"/>
                </a:solidFill>
                <a:latin typeface="Montserrat Medium"/>
                <a:cs typeface="Montserrat Medium"/>
              </a:rPr>
              <a:t>Assistance</a:t>
            </a:r>
            <a:r>
              <a:rPr sz="3300" b="0" spc="-110" dirty="0">
                <a:solidFill>
                  <a:srgbClr val="850038"/>
                </a:solidFill>
                <a:latin typeface="Montserrat Medium"/>
                <a:cs typeface="Montserrat Medium"/>
              </a:rPr>
              <a:t> </a:t>
            </a:r>
            <a:r>
              <a:rPr sz="3300" b="0" dirty="0">
                <a:solidFill>
                  <a:srgbClr val="850038"/>
                </a:solidFill>
                <a:latin typeface="Montserrat Medium"/>
                <a:cs typeface="Montserrat Medium"/>
              </a:rPr>
              <a:t>Services</a:t>
            </a:r>
            <a:r>
              <a:rPr sz="3300" b="0" spc="-114" dirty="0">
                <a:solidFill>
                  <a:srgbClr val="850038"/>
                </a:solidFill>
                <a:latin typeface="Montserrat Medium"/>
                <a:cs typeface="Montserrat Medium"/>
              </a:rPr>
              <a:t> </a:t>
            </a:r>
            <a:r>
              <a:rPr sz="3300" b="0" dirty="0">
                <a:solidFill>
                  <a:srgbClr val="850038"/>
                </a:solidFill>
                <a:latin typeface="Montserrat Medium"/>
                <a:cs typeface="Montserrat Medium"/>
              </a:rPr>
              <a:t>with</a:t>
            </a:r>
            <a:r>
              <a:rPr sz="3300" b="0" spc="-114" dirty="0">
                <a:solidFill>
                  <a:srgbClr val="850038"/>
                </a:solidFill>
                <a:latin typeface="Montserrat Medium"/>
                <a:cs typeface="Montserrat Medium"/>
              </a:rPr>
              <a:t> </a:t>
            </a:r>
            <a:r>
              <a:rPr sz="3300" b="0" dirty="0">
                <a:solidFill>
                  <a:srgbClr val="850038"/>
                </a:solidFill>
                <a:latin typeface="Montserrat Medium"/>
                <a:cs typeface="Montserrat Medium"/>
              </a:rPr>
              <a:t>ID</a:t>
            </a:r>
            <a:r>
              <a:rPr sz="3300" b="0" spc="-114" dirty="0">
                <a:solidFill>
                  <a:srgbClr val="850038"/>
                </a:solidFill>
                <a:latin typeface="Montserrat Medium"/>
                <a:cs typeface="Montserrat Medium"/>
              </a:rPr>
              <a:t> </a:t>
            </a:r>
            <a:r>
              <a:rPr sz="3300" b="0" dirty="0">
                <a:solidFill>
                  <a:srgbClr val="850038"/>
                </a:solidFill>
                <a:latin typeface="Montserrat Medium"/>
                <a:cs typeface="Montserrat Medium"/>
              </a:rPr>
              <a:t>Theft</a:t>
            </a:r>
            <a:r>
              <a:rPr sz="3300" b="0" spc="-114" dirty="0">
                <a:solidFill>
                  <a:srgbClr val="850038"/>
                </a:solidFill>
                <a:latin typeface="Montserrat Medium"/>
                <a:cs typeface="Montserrat Medium"/>
              </a:rPr>
              <a:t> </a:t>
            </a:r>
            <a:r>
              <a:rPr sz="3300" b="0" dirty="0">
                <a:solidFill>
                  <a:srgbClr val="850038"/>
                </a:solidFill>
                <a:latin typeface="Montserrat Medium"/>
                <a:cs typeface="Montserrat Medium"/>
              </a:rPr>
              <a:t>Protection</a:t>
            </a:r>
            <a:r>
              <a:rPr sz="3300" b="0" spc="-105" dirty="0">
                <a:solidFill>
                  <a:srgbClr val="850038"/>
                </a:solidFill>
                <a:latin typeface="Montserrat Medium"/>
                <a:cs typeface="Montserrat Medium"/>
              </a:rPr>
              <a:t> </a:t>
            </a:r>
            <a:r>
              <a:rPr sz="3300" b="0" dirty="0">
                <a:solidFill>
                  <a:srgbClr val="850038"/>
                </a:solidFill>
                <a:latin typeface="Montserrat Medium"/>
                <a:cs typeface="Montserrat Medium"/>
              </a:rPr>
              <a:t>and</a:t>
            </a:r>
            <a:r>
              <a:rPr sz="3300" b="0" spc="-105" dirty="0">
                <a:solidFill>
                  <a:srgbClr val="850038"/>
                </a:solidFill>
                <a:latin typeface="Montserrat Medium"/>
                <a:cs typeface="Montserrat Medium"/>
              </a:rPr>
              <a:t> </a:t>
            </a:r>
            <a:r>
              <a:rPr sz="3300" b="0" dirty="0">
                <a:solidFill>
                  <a:srgbClr val="850038"/>
                </a:solidFill>
                <a:latin typeface="Montserrat Medium"/>
                <a:cs typeface="Montserrat Medium"/>
              </a:rPr>
              <a:t>Assistance</a:t>
            </a:r>
            <a:r>
              <a:rPr sz="3300" b="0" spc="-114" dirty="0">
                <a:solidFill>
                  <a:srgbClr val="850038"/>
                </a:solidFill>
                <a:latin typeface="Montserrat Medium"/>
                <a:cs typeface="Montserrat Medium"/>
              </a:rPr>
              <a:t> </a:t>
            </a:r>
            <a:r>
              <a:rPr lang="en-US" sz="3300" b="0" dirty="0">
                <a:solidFill>
                  <a:srgbClr val="850038"/>
                </a:solidFill>
                <a:latin typeface="Montserrat Medium"/>
                <a:cs typeface="Montserrat Medium"/>
              </a:rPr>
              <a:t>include pre-trip</a:t>
            </a:r>
            <a:r>
              <a:rPr lang="en-US" sz="3300" b="0" spc="-90" dirty="0">
                <a:solidFill>
                  <a:srgbClr val="850038"/>
                </a:solidFill>
                <a:latin typeface="Montserrat Medium"/>
                <a:cs typeface="Montserrat Medium"/>
              </a:rPr>
              <a:t> </a:t>
            </a:r>
            <a:r>
              <a:rPr sz="3300" b="0" dirty="0">
                <a:solidFill>
                  <a:srgbClr val="850038"/>
                </a:solidFill>
                <a:latin typeface="Montserrat Medium"/>
                <a:cs typeface="Montserrat Medium"/>
              </a:rPr>
              <a:t>information</a:t>
            </a:r>
            <a:r>
              <a:rPr sz="3300" b="0" spc="-85" dirty="0">
                <a:solidFill>
                  <a:srgbClr val="850038"/>
                </a:solidFill>
                <a:latin typeface="Montserrat Medium"/>
                <a:cs typeface="Montserrat Medium"/>
              </a:rPr>
              <a:t> </a:t>
            </a:r>
            <a:r>
              <a:rPr sz="3300" b="0" dirty="0">
                <a:solidFill>
                  <a:srgbClr val="850038"/>
                </a:solidFill>
                <a:latin typeface="Montserrat Medium"/>
                <a:cs typeface="Montserrat Medium"/>
              </a:rPr>
              <a:t>to</a:t>
            </a:r>
            <a:r>
              <a:rPr sz="3300" b="0" spc="-80" dirty="0">
                <a:solidFill>
                  <a:srgbClr val="850038"/>
                </a:solidFill>
                <a:latin typeface="Montserrat Medium"/>
                <a:cs typeface="Montserrat Medium"/>
              </a:rPr>
              <a:t> </a:t>
            </a:r>
            <a:r>
              <a:rPr sz="3300" b="0" dirty="0">
                <a:solidFill>
                  <a:srgbClr val="850038"/>
                </a:solidFill>
                <a:latin typeface="Montserrat Medium"/>
                <a:cs typeface="Montserrat Medium"/>
              </a:rPr>
              <a:t>help</a:t>
            </a:r>
            <a:r>
              <a:rPr sz="3300" b="0" spc="-80" dirty="0">
                <a:solidFill>
                  <a:srgbClr val="850038"/>
                </a:solidFill>
                <a:latin typeface="Montserrat Medium"/>
                <a:cs typeface="Montserrat Medium"/>
              </a:rPr>
              <a:t> </a:t>
            </a:r>
            <a:r>
              <a:rPr sz="3300" b="0" dirty="0">
                <a:solidFill>
                  <a:srgbClr val="850038"/>
                </a:solidFill>
                <a:latin typeface="Montserrat Medium"/>
                <a:cs typeface="Montserrat Medium"/>
              </a:rPr>
              <a:t>you</a:t>
            </a:r>
            <a:r>
              <a:rPr sz="3300" b="0" spc="-65" dirty="0">
                <a:solidFill>
                  <a:srgbClr val="850038"/>
                </a:solidFill>
                <a:latin typeface="Montserrat Medium"/>
                <a:cs typeface="Montserrat Medium"/>
              </a:rPr>
              <a:t> </a:t>
            </a:r>
            <a:r>
              <a:rPr sz="3300" b="0" dirty="0">
                <a:solidFill>
                  <a:srgbClr val="850038"/>
                </a:solidFill>
                <a:latin typeface="Montserrat Medium"/>
                <a:cs typeface="Montserrat Medium"/>
              </a:rPr>
              <a:t>feel</a:t>
            </a:r>
            <a:r>
              <a:rPr sz="3300" b="0" spc="-80" dirty="0">
                <a:solidFill>
                  <a:srgbClr val="850038"/>
                </a:solidFill>
                <a:latin typeface="Montserrat Medium"/>
                <a:cs typeface="Montserrat Medium"/>
              </a:rPr>
              <a:t> </a:t>
            </a:r>
            <a:r>
              <a:rPr sz="3300" b="0" dirty="0">
                <a:solidFill>
                  <a:srgbClr val="850038"/>
                </a:solidFill>
                <a:latin typeface="Montserrat Medium"/>
                <a:cs typeface="Montserrat Medium"/>
              </a:rPr>
              <a:t>more</a:t>
            </a:r>
            <a:r>
              <a:rPr sz="3300" b="0" spc="-75" dirty="0">
                <a:solidFill>
                  <a:srgbClr val="850038"/>
                </a:solidFill>
                <a:latin typeface="Montserrat Medium"/>
                <a:cs typeface="Montserrat Medium"/>
              </a:rPr>
              <a:t> </a:t>
            </a:r>
            <a:r>
              <a:rPr sz="3300" b="0" dirty="0">
                <a:solidFill>
                  <a:srgbClr val="850038"/>
                </a:solidFill>
                <a:latin typeface="Montserrat Medium"/>
                <a:cs typeface="Montserrat Medium"/>
              </a:rPr>
              <a:t>secure</a:t>
            </a:r>
            <a:r>
              <a:rPr sz="3300" b="0" spc="-65" dirty="0">
                <a:solidFill>
                  <a:srgbClr val="850038"/>
                </a:solidFill>
                <a:latin typeface="Montserrat Medium"/>
                <a:cs typeface="Montserrat Medium"/>
              </a:rPr>
              <a:t> </a:t>
            </a:r>
            <a:r>
              <a:rPr sz="3300" b="0" dirty="0">
                <a:solidFill>
                  <a:srgbClr val="850038"/>
                </a:solidFill>
                <a:latin typeface="Montserrat Medium"/>
                <a:cs typeface="Montserrat Medium"/>
              </a:rPr>
              <a:t>while</a:t>
            </a:r>
            <a:r>
              <a:rPr sz="3300" b="0" spc="-70" dirty="0">
                <a:solidFill>
                  <a:srgbClr val="850038"/>
                </a:solidFill>
                <a:latin typeface="Montserrat Medium"/>
                <a:cs typeface="Montserrat Medium"/>
              </a:rPr>
              <a:t> </a:t>
            </a:r>
            <a:r>
              <a:rPr sz="3300" b="0" dirty="0">
                <a:solidFill>
                  <a:srgbClr val="850038"/>
                </a:solidFill>
                <a:latin typeface="Montserrat Medium"/>
                <a:cs typeface="Montserrat Medium"/>
              </a:rPr>
              <a:t>traveling.</a:t>
            </a:r>
            <a:r>
              <a:rPr sz="3300" b="0" spc="-80" dirty="0">
                <a:solidFill>
                  <a:srgbClr val="850038"/>
                </a:solidFill>
                <a:latin typeface="Montserrat Medium"/>
                <a:cs typeface="Montserrat Medium"/>
              </a:rPr>
              <a:t> </a:t>
            </a:r>
            <a:endParaRPr lang="en-US" sz="3300" b="0" spc="-80" dirty="0">
              <a:solidFill>
                <a:srgbClr val="850038"/>
              </a:solidFill>
              <a:latin typeface="Montserrat Medium"/>
              <a:cs typeface="Montserrat Medium"/>
            </a:endParaRPr>
          </a:p>
          <a:p>
            <a:pPr marL="483234" marR="5080" indent="-471170">
              <a:lnSpc>
                <a:spcPct val="149900"/>
              </a:lnSpc>
              <a:buClr>
                <a:srgbClr val="000000"/>
              </a:buClr>
              <a:buSzPct val="43939"/>
              <a:buFont typeface="Wingdings"/>
              <a:buChar char=""/>
              <a:tabLst>
                <a:tab pos="483234" algn="l"/>
              </a:tabLst>
            </a:pPr>
            <a:r>
              <a:rPr sz="3300" b="0" dirty="0">
                <a:solidFill>
                  <a:srgbClr val="850038"/>
                </a:solidFill>
                <a:latin typeface="Montserrat Medium"/>
                <a:cs typeface="Montserrat Medium"/>
              </a:rPr>
              <a:t>It</a:t>
            </a:r>
            <a:r>
              <a:rPr sz="3300" b="0" spc="-80" dirty="0">
                <a:solidFill>
                  <a:srgbClr val="850038"/>
                </a:solidFill>
                <a:latin typeface="Montserrat Medium"/>
                <a:cs typeface="Montserrat Medium"/>
              </a:rPr>
              <a:t> </a:t>
            </a:r>
            <a:r>
              <a:rPr sz="3300" b="0" dirty="0">
                <a:solidFill>
                  <a:srgbClr val="850038"/>
                </a:solidFill>
                <a:latin typeface="Montserrat Medium"/>
                <a:cs typeface="Montserrat Medium"/>
              </a:rPr>
              <a:t>can</a:t>
            </a:r>
            <a:r>
              <a:rPr sz="3300" b="0" spc="-80" dirty="0">
                <a:solidFill>
                  <a:srgbClr val="850038"/>
                </a:solidFill>
                <a:latin typeface="Montserrat Medium"/>
                <a:cs typeface="Montserrat Medium"/>
              </a:rPr>
              <a:t> </a:t>
            </a:r>
            <a:r>
              <a:rPr sz="3300" b="0" dirty="0">
                <a:solidFill>
                  <a:srgbClr val="850038"/>
                </a:solidFill>
                <a:latin typeface="Montserrat Medium"/>
                <a:cs typeface="Montserrat Medium"/>
              </a:rPr>
              <a:t>also</a:t>
            </a:r>
            <a:r>
              <a:rPr sz="3300" b="0" spc="-85" dirty="0">
                <a:solidFill>
                  <a:srgbClr val="850038"/>
                </a:solidFill>
                <a:latin typeface="Montserrat Medium"/>
                <a:cs typeface="Montserrat Medium"/>
              </a:rPr>
              <a:t> </a:t>
            </a:r>
            <a:r>
              <a:rPr sz="3300" b="0" dirty="0">
                <a:solidFill>
                  <a:srgbClr val="850038"/>
                </a:solidFill>
                <a:latin typeface="Montserrat Medium"/>
                <a:cs typeface="Montserrat Medium"/>
              </a:rPr>
              <a:t>help</a:t>
            </a:r>
            <a:r>
              <a:rPr sz="3300" b="0" spc="-80" dirty="0">
                <a:solidFill>
                  <a:srgbClr val="850038"/>
                </a:solidFill>
                <a:latin typeface="Montserrat Medium"/>
                <a:cs typeface="Montserrat Medium"/>
              </a:rPr>
              <a:t> </a:t>
            </a:r>
            <a:r>
              <a:rPr sz="3300" b="0" spc="-25" dirty="0">
                <a:solidFill>
                  <a:srgbClr val="850038"/>
                </a:solidFill>
                <a:latin typeface="Montserrat Medium"/>
                <a:cs typeface="Montserrat Medium"/>
              </a:rPr>
              <a:t>you </a:t>
            </a:r>
            <a:r>
              <a:rPr sz="3300" b="0" dirty="0">
                <a:solidFill>
                  <a:srgbClr val="850038"/>
                </a:solidFill>
                <a:latin typeface="Montserrat Medium"/>
                <a:cs typeface="Montserrat Medium"/>
              </a:rPr>
              <a:t>access</a:t>
            </a:r>
            <a:r>
              <a:rPr sz="3300" b="0" spc="-114" dirty="0">
                <a:solidFill>
                  <a:srgbClr val="850038"/>
                </a:solidFill>
                <a:latin typeface="Montserrat Medium"/>
                <a:cs typeface="Montserrat Medium"/>
              </a:rPr>
              <a:t> </a:t>
            </a:r>
            <a:r>
              <a:rPr sz="3300" b="0" dirty="0">
                <a:solidFill>
                  <a:srgbClr val="850038"/>
                </a:solidFill>
                <a:latin typeface="Montserrat Medium"/>
                <a:cs typeface="Montserrat Medium"/>
              </a:rPr>
              <a:t>medical</a:t>
            </a:r>
            <a:r>
              <a:rPr sz="3300" b="0" spc="-125" dirty="0">
                <a:solidFill>
                  <a:srgbClr val="850038"/>
                </a:solidFill>
                <a:latin typeface="Montserrat Medium"/>
                <a:cs typeface="Montserrat Medium"/>
              </a:rPr>
              <a:t> </a:t>
            </a:r>
            <a:r>
              <a:rPr sz="3300" b="0" dirty="0">
                <a:solidFill>
                  <a:srgbClr val="850038"/>
                </a:solidFill>
                <a:latin typeface="Montserrat Medium"/>
                <a:cs typeface="Montserrat Medium"/>
              </a:rPr>
              <a:t>professionals</a:t>
            </a:r>
            <a:r>
              <a:rPr sz="3300" b="0" spc="-125" dirty="0">
                <a:solidFill>
                  <a:srgbClr val="850038"/>
                </a:solidFill>
                <a:latin typeface="Montserrat Medium"/>
                <a:cs typeface="Montserrat Medium"/>
              </a:rPr>
              <a:t> </a:t>
            </a:r>
            <a:r>
              <a:rPr sz="3300" b="0" dirty="0">
                <a:solidFill>
                  <a:srgbClr val="850038"/>
                </a:solidFill>
                <a:latin typeface="Montserrat Medium"/>
                <a:cs typeface="Montserrat Medium"/>
              </a:rPr>
              <a:t>across</a:t>
            </a:r>
            <a:r>
              <a:rPr sz="3300" b="0" spc="-120" dirty="0">
                <a:solidFill>
                  <a:srgbClr val="850038"/>
                </a:solidFill>
                <a:latin typeface="Montserrat Medium"/>
                <a:cs typeface="Montserrat Medium"/>
              </a:rPr>
              <a:t> </a:t>
            </a:r>
            <a:r>
              <a:rPr sz="3300" b="0" dirty="0">
                <a:solidFill>
                  <a:srgbClr val="850038"/>
                </a:solidFill>
                <a:latin typeface="Montserrat Medium"/>
                <a:cs typeface="Montserrat Medium"/>
              </a:rPr>
              <a:t>the</a:t>
            </a:r>
            <a:r>
              <a:rPr sz="3300" b="0" spc="-125" dirty="0">
                <a:solidFill>
                  <a:srgbClr val="850038"/>
                </a:solidFill>
                <a:latin typeface="Montserrat Medium"/>
                <a:cs typeface="Montserrat Medium"/>
              </a:rPr>
              <a:t> </a:t>
            </a:r>
            <a:r>
              <a:rPr sz="3300" b="0" dirty="0">
                <a:solidFill>
                  <a:srgbClr val="850038"/>
                </a:solidFill>
                <a:latin typeface="Montserrat Medium"/>
                <a:cs typeface="Montserrat Medium"/>
              </a:rPr>
              <a:t>globe</a:t>
            </a:r>
            <a:r>
              <a:rPr sz="3300" b="0" spc="-114" dirty="0">
                <a:solidFill>
                  <a:srgbClr val="850038"/>
                </a:solidFill>
                <a:latin typeface="Montserrat Medium"/>
                <a:cs typeface="Montserrat Medium"/>
              </a:rPr>
              <a:t> </a:t>
            </a:r>
            <a:r>
              <a:rPr sz="3300" b="0" dirty="0">
                <a:solidFill>
                  <a:srgbClr val="850038"/>
                </a:solidFill>
                <a:latin typeface="Montserrat Medium"/>
                <a:cs typeface="Montserrat Medium"/>
              </a:rPr>
              <a:t>for</a:t>
            </a:r>
            <a:r>
              <a:rPr sz="3300" b="0" spc="-120" dirty="0">
                <a:solidFill>
                  <a:srgbClr val="850038"/>
                </a:solidFill>
                <a:latin typeface="Montserrat Medium"/>
                <a:cs typeface="Montserrat Medium"/>
              </a:rPr>
              <a:t> </a:t>
            </a:r>
            <a:r>
              <a:rPr sz="3300" b="0" dirty="0">
                <a:solidFill>
                  <a:srgbClr val="850038"/>
                </a:solidFill>
                <a:latin typeface="Montserrat Medium"/>
                <a:cs typeface="Montserrat Medium"/>
              </a:rPr>
              <a:t>medical</a:t>
            </a:r>
            <a:r>
              <a:rPr sz="3300" b="0" spc="-125" dirty="0">
                <a:solidFill>
                  <a:srgbClr val="850038"/>
                </a:solidFill>
                <a:latin typeface="Montserrat Medium"/>
                <a:cs typeface="Montserrat Medium"/>
              </a:rPr>
              <a:t> </a:t>
            </a:r>
            <a:r>
              <a:rPr sz="3300" b="0" dirty="0">
                <a:solidFill>
                  <a:srgbClr val="850038"/>
                </a:solidFill>
                <a:latin typeface="Montserrat Medium"/>
                <a:cs typeface="Montserrat Medium"/>
              </a:rPr>
              <a:t>assistance</a:t>
            </a:r>
            <a:r>
              <a:rPr sz="3300" b="0" spc="-130" dirty="0">
                <a:solidFill>
                  <a:srgbClr val="850038"/>
                </a:solidFill>
                <a:latin typeface="Montserrat Medium"/>
                <a:cs typeface="Montserrat Medium"/>
              </a:rPr>
              <a:t> </a:t>
            </a:r>
            <a:r>
              <a:rPr sz="3300" b="0" spc="-20" dirty="0">
                <a:solidFill>
                  <a:srgbClr val="850038"/>
                </a:solidFill>
                <a:latin typeface="Montserrat Medium"/>
                <a:cs typeface="Montserrat Medium"/>
              </a:rPr>
              <a:t>when </a:t>
            </a:r>
            <a:r>
              <a:rPr sz="3300" b="0" dirty="0">
                <a:solidFill>
                  <a:srgbClr val="850038"/>
                </a:solidFill>
                <a:latin typeface="Montserrat Medium"/>
                <a:cs typeface="Montserrat Medium"/>
              </a:rPr>
              <a:t>traveling</a:t>
            </a:r>
            <a:r>
              <a:rPr sz="3300" b="0" spc="-80" dirty="0">
                <a:solidFill>
                  <a:srgbClr val="850038"/>
                </a:solidFill>
                <a:latin typeface="Montserrat Medium"/>
                <a:cs typeface="Montserrat Medium"/>
              </a:rPr>
              <a:t> </a:t>
            </a:r>
            <a:r>
              <a:rPr sz="3300" b="0" dirty="0">
                <a:solidFill>
                  <a:srgbClr val="850038"/>
                </a:solidFill>
                <a:latin typeface="Montserrat Medium"/>
                <a:cs typeface="Montserrat Medium"/>
              </a:rPr>
              <a:t>100+</a:t>
            </a:r>
            <a:r>
              <a:rPr sz="3300" b="0" spc="-75" dirty="0">
                <a:solidFill>
                  <a:srgbClr val="850038"/>
                </a:solidFill>
                <a:latin typeface="Montserrat Medium"/>
                <a:cs typeface="Montserrat Medium"/>
              </a:rPr>
              <a:t> </a:t>
            </a:r>
            <a:r>
              <a:rPr sz="3300" b="0" dirty="0">
                <a:solidFill>
                  <a:srgbClr val="850038"/>
                </a:solidFill>
                <a:latin typeface="Montserrat Medium"/>
                <a:cs typeface="Montserrat Medium"/>
              </a:rPr>
              <a:t>miles</a:t>
            </a:r>
            <a:r>
              <a:rPr sz="3300" b="0" spc="-65" dirty="0">
                <a:solidFill>
                  <a:srgbClr val="850038"/>
                </a:solidFill>
                <a:latin typeface="Montserrat Medium"/>
                <a:cs typeface="Montserrat Medium"/>
              </a:rPr>
              <a:t> </a:t>
            </a:r>
            <a:r>
              <a:rPr sz="3300" b="0" dirty="0">
                <a:solidFill>
                  <a:srgbClr val="850038"/>
                </a:solidFill>
                <a:latin typeface="Montserrat Medium"/>
                <a:cs typeface="Montserrat Medium"/>
              </a:rPr>
              <a:t>away</a:t>
            </a:r>
            <a:r>
              <a:rPr sz="3300" b="0" spc="-80" dirty="0">
                <a:solidFill>
                  <a:srgbClr val="850038"/>
                </a:solidFill>
                <a:latin typeface="Montserrat Medium"/>
                <a:cs typeface="Montserrat Medium"/>
              </a:rPr>
              <a:t> </a:t>
            </a:r>
            <a:r>
              <a:rPr sz="3300" b="0" dirty="0">
                <a:solidFill>
                  <a:srgbClr val="850038"/>
                </a:solidFill>
                <a:latin typeface="Montserrat Medium"/>
                <a:cs typeface="Montserrat Medium"/>
              </a:rPr>
              <a:t>from</a:t>
            </a:r>
            <a:r>
              <a:rPr sz="3300" b="0" spc="-75" dirty="0">
                <a:solidFill>
                  <a:srgbClr val="850038"/>
                </a:solidFill>
                <a:latin typeface="Montserrat Medium"/>
                <a:cs typeface="Montserrat Medium"/>
              </a:rPr>
              <a:t> </a:t>
            </a:r>
            <a:r>
              <a:rPr sz="3300" b="0" dirty="0">
                <a:solidFill>
                  <a:srgbClr val="850038"/>
                </a:solidFill>
                <a:latin typeface="Montserrat Medium"/>
                <a:cs typeface="Montserrat Medium"/>
              </a:rPr>
              <a:t>home</a:t>
            </a:r>
            <a:r>
              <a:rPr sz="3300" b="0" spc="-65" dirty="0">
                <a:solidFill>
                  <a:srgbClr val="850038"/>
                </a:solidFill>
                <a:latin typeface="Montserrat Medium"/>
                <a:cs typeface="Montserrat Medium"/>
              </a:rPr>
              <a:t> </a:t>
            </a:r>
            <a:r>
              <a:rPr sz="3300" b="0" dirty="0">
                <a:solidFill>
                  <a:srgbClr val="850038"/>
                </a:solidFill>
                <a:latin typeface="Montserrat Medium"/>
                <a:cs typeface="Montserrat Medium"/>
              </a:rPr>
              <a:t>for</a:t>
            </a:r>
            <a:r>
              <a:rPr sz="3300" b="0" spc="-70" dirty="0">
                <a:solidFill>
                  <a:srgbClr val="850038"/>
                </a:solidFill>
                <a:latin typeface="Montserrat Medium"/>
                <a:cs typeface="Montserrat Medium"/>
              </a:rPr>
              <a:t> </a:t>
            </a:r>
            <a:r>
              <a:rPr sz="3300" b="0" dirty="0">
                <a:solidFill>
                  <a:srgbClr val="850038"/>
                </a:solidFill>
                <a:latin typeface="Montserrat Medium"/>
                <a:cs typeface="Montserrat Medium"/>
              </a:rPr>
              <a:t>90</a:t>
            </a:r>
            <a:r>
              <a:rPr sz="3300" b="0" spc="-75" dirty="0">
                <a:solidFill>
                  <a:srgbClr val="850038"/>
                </a:solidFill>
                <a:latin typeface="Montserrat Medium"/>
                <a:cs typeface="Montserrat Medium"/>
              </a:rPr>
              <a:t> </a:t>
            </a:r>
            <a:r>
              <a:rPr sz="3300" b="0" dirty="0">
                <a:solidFill>
                  <a:srgbClr val="850038"/>
                </a:solidFill>
                <a:latin typeface="Montserrat Medium"/>
                <a:cs typeface="Montserrat Medium"/>
              </a:rPr>
              <a:t>days</a:t>
            </a:r>
            <a:r>
              <a:rPr sz="3300" b="0" spc="-75" dirty="0">
                <a:solidFill>
                  <a:srgbClr val="850038"/>
                </a:solidFill>
                <a:latin typeface="Montserrat Medium"/>
                <a:cs typeface="Montserrat Medium"/>
              </a:rPr>
              <a:t> </a:t>
            </a:r>
            <a:r>
              <a:rPr sz="3300" b="0" dirty="0">
                <a:solidFill>
                  <a:srgbClr val="850038"/>
                </a:solidFill>
                <a:latin typeface="Montserrat Medium"/>
                <a:cs typeface="Montserrat Medium"/>
              </a:rPr>
              <a:t>or</a:t>
            </a:r>
            <a:r>
              <a:rPr sz="3300" b="0" spc="-70" dirty="0">
                <a:solidFill>
                  <a:srgbClr val="850038"/>
                </a:solidFill>
                <a:latin typeface="Montserrat Medium"/>
                <a:cs typeface="Montserrat Medium"/>
              </a:rPr>
              <a:t> </a:t>
            </a:r>
            <a:r>
              <a:rPr sz="3300" b="0" dirty="0">
                <a:solidFill>
                  <a:srgbClr val="850038"/>
                </a:solidFill>
                <a:latin typeface="Montserrat Medium"/>
                <a:cs typeface="Montserrat Medium"/>
              </a:rPr>
              <a:t>less</a:t>
            </a:r>
            <a:r>
              <a:rPr lang="en-US" sz="3300" b="0" dirty="0">
                <a:solidFill>
                  <a:srgbClr val="850038"/>
                </a:solidFill>
                <a:latin typeface="Montserrat Medium"/>
                <a:cs typeface="Montserrat Medium"/>
              </a:rPr>
              <a:t>,</a:t>
            </a:r>
            <a:r>
              <a:rPr sz="3300" b="0" spc="-85" dirty="0">
                <a:solidFill>
                  <a:srgbClr val="850038"/>
                </a:solidFill>
                <a:latin typeface="Montserrat Medium"/>
                <a:cs typeface="Montserrat Medium"/>
              </a:rPr>
              <a:t> </a:t>
            </a:r>
            <a:r>
              <a:rPr sz="3300" b="0" dirty="0">
                <a:solidFill>
                  <a:srgbClr val="850038"/>
                </a:solidFill>
                <a:latin typeface="Montserrat Medium"/>
                <a:cs typeface="Montserrat Medium"/>
              </a:rPr>
              <a:t>when</a:t>
            </a:r>
            <a:r>
              <a:rPr sz="3300" b="0" spc="-60" dirty="0">
                <a:solidFill>
                  <a:srgbClr val="850038"/>
                </a:solidFill>
                <a:latin typeface="Montserrat Medium"/>
                <a:cs typeface="Montserrat Medium"/>
              </a:rPr>
              <a:t> </a:t>
            </a:r>
            <a:r>
              <a:rPr sz="3300" b="0" spc="-10" dirty="0">
                <a:solidFill>
                  <a:srgbClr val="850038"/>
                </a:solidFill>
                <a:latin typeface="Montserrat Medium"/>
                <a:cs typeface="Montserrat Medium"/>
              </a:rPr>
              <a:t>unexpected </a:t>
            </a:r>
            <a:r>
              <a:rPr sz="3300" b="0" dirty="0">
                <a:solidFill>
                  <a:srgbClr val="850038"/>
                </a:solidFill>
                <a:latin typeface="Montserrat Medium"/>
                <a:cs typeface="Montserrat Medium"/>
              </a:rPr>
              <a:t>detours</a:t>
            </a:r>
            <a:r>
              <a:rPr sz="3300" b="0" spc="-114" dirty="0">
                <a:solidFill>
                  <a:srgbClr val="850038"/>
                </a:solidFill>
                <a:latin typeface="Montserrat Medium"/>
                <a:cs typeface="Montserrat Medium"/>
              </a:rPr>
              <a:t> </a:t>
            </a:r>
            <a:r>
              <a:rPr sz="3300" b="0" spc="-10" dirty="0">
                <a:solidFill>
                  <a:srgbClr val="850038"/>
                </a:solidFill>
                <a:latin typeface="Montserrat Medium"/>
                <a:cs typeface="Montserrat Medium"/>
              </a:rPr>
              <a:t>arise.</a:t>
            </a:r>
            <a:endParaRPr sz="3300" dirty="0">
              <a:latin typeface="Montserrat Medium"/>
              <a:cs typeface="Montserrat Medium"/>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60132A0-33C7-7AA4-06FD-C8C5BFF84978}"/>
              </a:ext>
            </a:extLst>
          </p:cNvPr>
          <p:cNvSpPr>
            <a:spLocks noGrp="1"/>
          </p:cNvSpPr>
          <p:nvPr>
            <p:ph type="title"/>
          </p:nvPr>
        </p:nvSpPr>
        <p:spPr>
          <a:xfrm>
            <a:off x="3194050" y="3978275"/>
            <a:ext cx="14173200" cy="2555571"/>
          </a:xfrm>
        </p:spPr>
        <p:txBody>
          <a:bodyPr/>
          <a:lstStyle/>
          <a:p>
            <a:pPr algn="ctr">
              <a:lnSpc>
                <a:spcPct val="150000"/>
              </a:lnSpc>
            </a:pPr>
            <a:r>
              <a:rPr lang="en-US" dirty="0"/>
              <a:t>Digital Behavioral Health Resource</a:t>
            </a:r>
            <a:br>
              <a:rPr lang="en-US" dirty="0"/>
            </a:br>
            <a:r>
              <a:rPr lang="en-US" dirty="0"/>
              <a:t>TALKSPACE</a:t>
            </a:r>
          </a:p>
        </p:txBody>
      </p:sp>
    </p:spTree>
    <p:extLst>
      <p:ext uri="{BB962C8B-B14F-4D97-AF65-F5344CB8AC3E}">
        <p14:creationId xmlns:p14="http://schemas.microsoft.com/office/powerpoint/2010/main" val="39971423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7026E15-98C7-927B-AD5F-5BAF44A52302}"/>
              </a:ext>
            </a:extLst>
          </p:cNvPr>
          <p:cNvSpPr>
            <a:spLocks noGrp="1"/>
          </p:cNvSpPr>
          <p:nvPr>
            <p:ph type="title"/>
          </p:nvPr>
        </p:nvSpPr>
        <p:spPr>
          <a:xfrm>
            <a:off x="355912" y="339559"/>
            <a:ext cx="19392274" cy="907941"/>
          </a:xfrm>
        </p:spPr>
        <p:txBody>
          <a:bodyPr/>
          <a:lstStyle/>
          <a:p>
            <a:r>
              <a:rPr lang="en-US" dirty="0"/>
              <a:t>Digital Behavioral Health Resources</a:t>
            </a:r>
          </a:p>
        </p:txBody>
      </p:sp>
      <p:sp>
        <p:nvSpPr>
          <p:cNvPr id="4" name="Text Placeholder 3">
            <a:extLst>
              <a:ext uri="{FF2B5EF4-FFF2-40B4-BE49-F238E27FC236}">
                <a16:creationId xmlns:a16="http://schemas.microsoft.com/office/drawing/2014/main" id="{A1913DF7-9197-8752-E169-EDD01D5382F0}"/>
              </a:ext>
            </a:extLst>
          </p:cNvPr>
          <p:cNvSpPr>
            <a:spLocks noGrp="1"/>
          </p:cNvSpPr>
          <p:nvPr>
            <p:ph type="body" idx="1"/>
          </p:nvPr>
        </p:nvSpPr>
        <p:spPr>
          <a:xfrm>
            <a:off x="603250" y="1920875"/>
            <a:ext cx="17373600" cy="7340471"/>
          </a:xfrm>
        </p:spPr>
        <p:txBody>
          <a:bodyPr/>
          <a:lstStyle/>
          <a:p>
            <a:r>
              <a:rPr lang="en-US" sz="3200" dirty="0"/>
              <a:t>There are times when everyone needs a little help or advice. The Talkspace platform provides digital behavioral health therapy and emotional wellness support to eligible employees and dependents at no cost. </a:t>
            </a:r>
          </a:p>
          <a:p>
            <a:endParaRPr lang="en-US" sz="3200" dirty="0"/>
          </a:p>
          <a:p>
            <a:r>
              <a:rPr lang="en-US" sz="3200" dirty="0"/>
              <a:t> </a:t>
            </a:r>
            <a:r>
              <a:rPr lang="en-US" sz="3200" b="1" dirty="0">
                <a:hlinkClick r:id="rId2"/>
              </a:rPr>
              <a:t>Talkspace features include:</a:t>
            </a:r>
            <a:endParaRPr lang="en-US" sz="3200" b="1" dirty="0"/>
          </a:p>
          <a:p>
            <a:pPr marL="1303655" lvl="4" indent="-571500">
              <a:buFont typeface="Arial" panose="020B0604020202020204" pitchFamily="34" charset="0"/>
              <a:buChar char="•"/>
            </a:pPr>
            <a:r>
              <a:rPr lang="en-US" sz="2800" dirty="0">
                <a:solidFill>
                  <a:srgbClr val="850038"/>
                </a:solidFill>
                <a:latin typeface="Montserrat Medium"/>
              </a:rPr>
              <a:t>Access to thousands of master’s level and higher, experienced, licensed and insured therapists.</a:t>
            </a:r>
          </a:p>
          <a:p>
            <a:pPr marL="1303655" lvl="4" indent="-571500">
              <a:buFont typeface="Arial" panose="020B0604020202020204" pitchFamily="34" charset="0"/>
              <a:buChar char="•"/>
            </a:pPr>
            <a:r>
              <a:rPr lang="en-US" sz="2800" dirty="0">
                <a:solidFill>
                  <a:srgbClr val="850038"/>
                </a:solidFill>
                <a:latin typeface="Montserrat Medium"/>
              </a:rPr>
              <a:t>You can send unlimited text, video, and audio messages to your dedicated therapist via secure, HIPAA-compliant web browser or the Talkspace mobile app. </a:t>
            </a:r>
          </a:p>
          <a:p>
            <a:pPr marL="1303655" lvl="4" indent="-571500">
              <a:buFont typeface="Arial" panose="020B0604020202020204" pitchFamily="34" charset="0"/>
              <a:buChar char="•"/>
            </a:pPr>
            <a:r>
              <a:rPr lang="en-US" sz="2800" dirty="0">
                <a:solidFill>
                  <a:srgbClr val="850038"/>
                </a:solidFill>
                <a:latin typeface="Montserrat Medium"/>
              </a:rPr>
              <a:t>No commutes, appointments, or scheduling hassles. </a:t>
            </a:r>
          </a:p>
          <a:p>
            <a:pPr marL="1303655" lvl="4" indent="-571500">
              <a:buFont typeface="Arial" panose="020B0604020202020204" pitchFamily="34" charset="0"/>
              <a:buChar char="•"/>
            </a:pPr>
            <a:r>
              <a:rPr lang="en-US" sz="2800" dirty="0">
                <a:solidFill>
                  <a:srgbClr val="850038"/>
                </a:solidFill>
                <a:latin typeface="Montserrat Medium"/>
              </a:rPr>
              <a:t>Available 99.9% nationwide</a:t>
            </a:r>
          </a:p>
          <a:p>
            <a:pPr marL="1303655" lvl="4" indent="-571500">
              <a:buFont typeface="Arial" panose="020B0604020202020204" pitchFamily="34" charset="0"/>
              <a:buChar char="•"/>
            </a:pPr>
            <a:r>
              <a:rPr lang="en-US" sz="2800" dirty="0">
                <a:solidFill>
                  <a:srgbClr val="850038"/>
                </a:solidFill>
                <a:latin typeface="Montserrat Medium"/>
              </a:rPr>
              <a:t>Extensive experience across an array of conditions</a:t>
            </a:r>
          </a:p>
          <a:p>
            <a:pPr marL="1303655" lvl="4" indent="-571500">
              <a:buFont typeface="Arial" panose="020B0604020202020204" pitchFamily="34" charset="0"/>
              <a:buChar char="•"/>
            </a:pPr>
            <a:r>
              <a:rPr lang="en-US" sz="2800" dirty="0">
                <a:solidFill>
                  <a:srgbClr val="850038"/>
                </a:solidFill>
                <a:latin typeface="Montserrat Medium"/>
              </a:rPr>
              <a:t>Same-day access to therapy 24 hours a day, 7 days a week, 365 days</a:t>
            </a:r>
          </a:p>
          <a:p>
            <a:pPr marL="1303655" lvl="4"/>
            <a:r>
              <a:rPr lang="en-US" sz="2800" dirty="0">
                <a:solidFill>
                  <a:srgbClr val="850038"/>
                </a:solidFill>
                <a:latin typeface="Montserrat Medium"/>
              </a:rPr>
              <a:t>One complimentary 10-minute video session</a:t>
            </a:r>
          </a:p>
          <a:p>
            <a:endParaRPr lang="en-US" sz="3200" dirty="0"/>
          </a:p>
          <a:p>
            <a:endParaRPr lang="en-US" dirty="0"/>
          </a:p>
        </p:txBody>
      </p:sp>
    </p:spTree>
    <p:extLst>
      <p:ext uri="{BB962C8B-B14F-4D97-AF65-F5344CB8AC3E}">
        <p14:creationId xmlns:p14="http://schemas.microsoft.com/office/powerpoint/2010/main" val="12484885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B4D9E-763E-7B76-4CFE-256B1C88825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5ADD6AC-B7D2-0509-E9A4-910D9178CFB0}"/>
              </a:ext>
            </a:extLst>
          </p:cNvPr>
          <p:cNvSpPr>
            <a:spLocks noGrp="1"/>
          </p:cNvSpPr>
          <p:nvPr>
            <p:ph type="title"/>
          </p:nvPr>
        </p:nvSpPr>
        <p:spPr>
          <a:xfrm>
            <a:off x="355912" y="339559"/>
            <a:ext cx="19392274" cy="907941"/>
          </a:xfrm>
        </p:spPr>
        <p:txBody>
          <a:bodyPr/>
          <a:lstStyle/>
          <a:p>
            <a:r>
              <a:rPr lang="en-US" dirty="0"/>
              <a:t>Talkspace</a:t>
            </a:r>
          </a:p>
        </p:txBody>
      </p:sp>
      <p:sp>
        <p:nvSpPr>
          <p:cNvPr id="4" name="Text Placeholder 3">
            <a:extLst>
              <a:ext uri="{FF2B5EF4-FFF2-40B4-BE49-F238E27FC236}">
                <a16:creationId xmlns:a16="http://schemas.microsoft.com/office/drawing/2014/main" id="{9A922BE4-B522-2430-FC1E-EA4C321C828C}"/>
              </a:ext>
            </a:extLst>
          </p:cNvPr>
          <p:cNvSpPr>
            <a:spLocks noGrp="1"/>
          </p:cNvSpPr>
          <p:nvPr>
            <p:ph type="body" idx="1"/>
          </p:nvPr>
        </p:nvSpPr>
        <p:spPr>
          <a:xfrm>
            <a:off x="1060450" y="1799773"/>
            <a:ext cx="17373600" cy="2420150"/>
          </a:xfrm>
        </p:spPr>
        <p:txBody>
          <a:bodyPr/>
          <a:lstStyle/>
          <a:p>
            <a:r>
              <a:rPr lang="en-US" sz="3600" dirty="0"/>
              <a:t>Mental Health Services Through Talkspace</a:t>
            </a:r>
          </a:p>
          <a:p>
            <a:pPr marL="1303655" lvl="4" indent="-571500">
              <a:lnSpc>
                <a:spcPct val="150000"/>
              </a:lnSpc>
              <a:buFont typeface="Arial" panose="020B0604020202020204" pitchFamily="34" charset="0"/>
              <a:buChar char="•"/>
            </a:pPr>
            <a:r>
              <a:rPr lang="en-US" sz="2800" dirty="0">
                <a:solidFill>
                  <a:srgbClr val="850038"/>
                </a:solidFill>
                <a:latin typeface="Montserrat Medium"/>
              </a:rPr>
              <a:t>Video or phone consult with a provider anywhere, any time. </a:t>
            </a:r>
          </a:p>
          <a:p>
            <a:pPr marL="1303655" lvl="4" indent="-571500">
              <a:lnSpc>
                <a:spcPct val="150000"/>
              </a:lnSpc>
              <a:buFont typeface="Arial" panose="020B0604020202020204" pitchFamily="34" charset="0"/>
              <a:buChar char="•"/>
            </a:pPr>
            <a:r>
              <a:rPr lang="en-US" sz="2800" dirty="0">
                <a:solidFill>
                  <a:srgbClr val="850038"/>
                </a:solidFill>
                <a:latin typeface="Montserrat Medium"/>
              </a:rPr>
              <a:t>To learn more and set up your account, go to </a:t>
            </a:r>
            <a:r>
              <a:rPr lang="en-US" sz="2800" dirty="0">
                <a:solidFill>
                  <a:srgbClr val="850038"/>
                </a:solidFill>
                <a:latin typeface="Montserrat Medium"/>
                <a:hlinkClick r:id="rId2"/>
              </a:rPr>
              <a:t>talkspace.com/Alliant. </a:t>
            </a:r>
            <a:endParaRPr lang="en-US" sz="2800" dirty="0">
              <a:solidFill>
                <a:srgbClr val="850038"/>
              </a:solidFill>
              <a:latin typeface="Montserrat Medium"/>
            </a:endParaRPr>
          </a:p>
          <a:p>
            <a:pPr marL="1303655" lvl="4" indent="-571500">
              <a:lnSpc>
                <a:spcPct val="150000"/>
              </a:lnSpc>
              <a:buFont typeface="Arial" panose="020B0604020202020204" pitchFamily="34" charset="0"/>
              <a:buChar char="•"/>
            </a:pPr>
            <a:r>
              <a:rPr lang="en-US" sz="2800" dirty="0">
                <a:solidFill>
                  <a:srgbClr val="850038"/>
                </a:solidFill>
                <a:latin typeface="Montserrat Medium"/>
              </a:rPr>
              <a:t>When prompted enter the Organization Name, enter</a:t>
            </a:r>
            <a:r>
              <a:rPr lang="en-US" sz="2800" b="1" dirty="0">
                <a:solidFill>
                  <a:srgbClr val="850038"/>
                </a:solidFill>
                <a:latin typeface="Montserrat Medium"/>
              </a:rPr>
              <a:t> CSUDHFOUNDATION </a:t>
            </a:r>
          </a:p>
        </p:txBody>
      </p:sp>
      <p:pic>
        <p:nvPicPr>
          <p:cNvPr id="2" name="Picture 1">
            <a:extLst>
              <a:ext uri="{FF2B5EF4-FFF2-40B4-BE49-F238E27FC236}">
                <a16:creationId xmlns:a16="http://schemas.microsoft.com/office/drawing/2014/main" id="{B8C56C22-147D-3C41-A140-AEA1B56CA235}"/>
              </a:ext>
            </a:extLst>
          </p:cNvPr>
          <p:cNvPicPr>
            <a:picLocks noChangeAspect="1"/>
          </p:cNvPicPr>
          <p:nvPr/>
        </p:nvPicPr>
        <p:blipFill>
          <a:blip r:embed="rId3"/>
          <a:stretch>
            <a:fillRect/>
          </a:stretch>
        </p:blipFill>
        <p:spPr>
          <a:xfrm>
            <a:off x="1648266" y="4762671"/>
            <a:ext cx="2551884" cy="4746906"/>
          </a:xfrm>
          <a:prstGeom prst="rect">
            <a:avLst/>
          </a:prstGeom>
        </p:spPr>
      </p:pic>
      <p:pic>
        <p:nvPicPr>
          <p:cNvPr id="5" name="Picture 4">
            <a:extLst>
              <a:ext uri="{FF2B5EF4-FFF2-40B4-BE49-F238E27FC236}">
                <a16:creationId xmlns:a16="http://schemas.microsoft.com/office/drawing/2014/main" id="{604502E9-BCC6-7AC2-8934-AA4CF1766599}"/>
              </a:ext>
            </a:extLst>
          </p:cNvPr>
          <p:cNvPicPr>
            <a:picLocks noChangeAspect="1"/>
          </p:cNvPicPr>
          <p:nvPr/>
        </p:nvPicPr>
        <p:blipFill>
          <a:blip r:embed="rId4"/>
          <a:stretch>
            <a:fillRect/>
          </a:stretch>
        </p:blipFill>
        <p:spPr>
          <a:xfrm>
            <a:off x="6151792" y="4762671"/>
            <a:ext cx="2306658" cy="4746906"/>
          </a:xfrm>
          <a:prstGeom prst="rect">
            <a:avLst/>
          </a:prstGeom>
        </p:spPr>
      </p:pic>
      <p:pic>
        <p:nvPicPr>
          <p:cNvPr id="6" name="Picture 5">
            <a:extLst>
              <a:ext uri="{FF2B5EF4-FFF2-40B4-BE49-F238E27FC236}">
                <a16:creationId xmlns:a16="http://schemas.microsoft.com/office/drawing/2014/main" id="{55B8911C-DDA8-CF96-6912-94AD12049AFA}"/>
              </a:ext>
            </a:extLst>
          </p:cNvPr>
          <p:cNvPicPr>
            <a:picLocks noChangeAspect="1"/>
          </p:cNvPicPr>
          <p:nvPr/>
        </p:nvPicPr>
        <p:blipFill>
          <a:blip r:embed="rId5"/>
          <a:stretch>
            <a:fillRect/>
          </a:stretch>
        </p:blipFill>
        <p:spPr>
          <a:xfrm>
            <a:off x="10433050" y="4732947"/>
            <a:ext cx="2396057" cy="4746906"/>
          </a:xfrm>
          <a:prstGeom prst="rect">
            <a:avLst/>
          </a:prstGeom>
        </p:spPr>
      </p:pic>
      <p:pic>
        <p:nvPicPr>
          <p:cNvPr id="7" name="Picture 6">
            <a:extLst>
              <a:ext uri="{FF2B5EF4-FFF2-40B4-BE49-F238E27FC236}">
                <a16:creationId xmlns:a16="http://schemas.microsoft.com/office/drawing/2014/main" id="{E5B93848-413F-D936-90B4-A23DC688AA02}"/>
              </a:ext>
            </a:extLst>
          </p:cNvPr>
          <p:cNvPicPr>
            <a:picLocks noChangeAspect="1"/>
          </p:cNvPicPr>
          <p:nvPr/>
        </p:nvPicPr>
        <p:blipFill>
          <a:blip r:embed="rId6"/>
          <a:stretch>
            <a:fillRect/>
          </a:stretch>
        </p:blipFill>
        <p:spPr>
          <a:xfrm>
            <a:off x="14471650" y="4772196"/>
            <a:ext cx="2375325" cy="4737381"/>
          </a:xfrm>
          <a:prstGeom prst="rect">
            <a:avLst/>
          </a:prstGeom>
        </p:spPr>
      </p:pic>
    </p:spTree>
    <p:extLst>
      <p:ext uri="{BB962C8B-B14F-4D97-AF65-F5344CB8AC3E}">
        <p14:creationId xmlns:p14="http://schemas.microsoft.com/office/powerpoint/2010/main" val="12639160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552819" y="4146088"/>
            <a:ext cx="11685905" cy="1130935"/>
          </a:xfrm>
          <a:prstGeom prst="rect">
            <a:avLst/>
          </a:prstGeom>
        </p:spPr>
        <p:txBody>
          <a:bodyPr vert="horz" wrap="square" lIns="0" tIns="12700" rIns="0" bIns="0" rtlCol="0">
            <a:spAutoFit/>
          </a:bodyPr>
          <a:lstStyle/>
          <a:p>
            <a:pPr marL="12700">
              <a:lnSpc>
                <a:spcPct val="100000"/>
              </a:lnSpc>
              <a:spcBef>
                <a:spcPts val="100"/>
              </a:spcBef>
            </a:pPr>
            <a:r>
              <a:rPr sz="7250" dirty="0"/>
              <a:t>Pathwise</a:t>
            </a:r>
            <a:r>
              <a:rPr sz="7250" spc="-305" dirty="0"/>
              <a:t> </a:t>
            </a:r>
            <a:r>
              <a:rPr sz="7250" dirty="0"/>
              <a:t>Financial</a:t>
            </a:r>
            <a:r>
              <a:rPr sz="7250" spc="-320" dirty="0"/>
              <a:t> </a:t>
            </a:r>
            <a:r>
              <a:rPr sz="7250" spc="-10" dirty="0"/>
              <a:t>Wellness</a:t>
            </a:r>
            <a:endParaRPr sz="725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145" rIns="0" bIns="0" rtlCol="0">
            <a:spAutoFit/>
          </a:bodyPr>
          <a:lstStyle/>
          <a:p>
            <a:pPr marL="320675">
              <a:lnSpc>
                <a:spcPct val="100000"/>
              </a:lnSpc>
              <a:spcBef>
                <a:spcPts val="135"/>
              </a:spcBef>
            </a:pPr>
            <a:r>
              <a:rPr dirty="0"/>
              <a:t>Pathwise</a:t>
            </a:r>
            <a:r>
              <a:rPr spc="-45" dirty="0"/>
              <a:t> </a:t>
            </a:r>
            <a:r>
              <a:rPr dirty="0"/>
              <a:t>Financial</a:t>
            </a:r>
            <a:r>
              <a:rPr spc="-25" dirty="0"/>
              <a:t> </a:t>
            </a:r>
            <a:r>
              <a:rPr spc="-10" dirty="0"/>
              <a:t>Wellness</a:t>
            </a:r>
          </a:p>
        </p:txBody>
      </p:sp>
      <p:sp>
        <p:nvSpPr>
          <p:cNvPr id="3" name="object 3"/>
          <p:cNvSpPr txBox="1"/>
          <p:nvPr/>
        </p:nvSpPr>
        <p:spPr>
          <a:xfrm>
            <a:off x="355912" y="2396454"/>
            <a:ext cx="13294994" cy="5042535"/>
          </a:xfrm>
          <a:prstGeom prst="rect">
            <a:avLst/>
          </a:prstGeom>
        </p:spPr>
        <p:txBody>
          <a:bodyPr vert="horz" wrap="square" lIns="0" tIns="12065" rIns="0" bIns="0" rtlCol="0">
            <a:spAutoFit/>
          </a:bodyPr>
          <a:lstStyle/>
          <a:p>
            <a:pPr marL="12700" marR="5080">
              <a:lnSpc>
                <a:spcPct val="100600"/>
              </a:lnSpc>
              <a:spcBef>
                <a:spcPts val="95"/>
              </a:spcBef>
            </a:pPr>
            <a:r>
              <a:rPr sz="2950" b="0" dirty="0">
                <a:solidFill>
                  <a:srgbClr val="850038"/>
                </a:solidFill>
                <a:latin typeface="Montserrat Medium"/>
                <a:cs typeface="Montserrat Medium"/>
              </a:rPr>
              <a:t>What</a:t>
            </a:r>
            <a:r>
              <a:rPr sz="2950" b="0" spc="-120" dirty="0">
                <a:solidFill>
                  <a:srgbClr val="850038"/>
                </a:solidFill>
                <a:latin typeface="Montserrat Medium"/>
                <a:cs typeface="Montserrat Medium"/>
              </a:rPr>
              <a:t> </a:t>
            </a:r>
            <a:r>
              <a:rPr sz="2950" b="0" dirty="0">
                <a:solidFill>
                  <a:srgbClr val="850038"/>
                </a:solidFill>
                <a:latin typeface="Montserrat Medium"/>
                <a:cs typeface="Montserrat Medium"/>
              </a:rPr>
              <a:t>is</a:t>
            </a:r>
            <a:r>
              <a:rPr sz="2950" b="0" spc="-95" dirty="0">
                <a:solidFill>
                  <a:srgbClr val="850038"/>
                </a:solidFill>
                <a:latin typeface="Montserrat Medium"/>
                <a:cs typeface="Montserrat Medium"/>
              </a:rPr>
              <a:t> </a:t>
            </a:r>
            <a:r>
              <a:rPr sz="2950" b="0" dirty="0">
                <a:solidFill>
                  <a:srgbClr val="850038"/>
                </a:solidFill>
                <a:latin typeface="Montserrat Medium"/>
                <a:cs typeface="Montserrat Medium"/>
              </a:rPr>
              <a:t>the</a:t>
            </a:r>
            <a:r>
              <a:rPr sz="2950" b="0" spc="-125" dirty="0">
                <a:solidFill>
                  <a:srgbClr val="850038"/>
                </a:solidFill>
                <a:latin typeface="Montserrat Medium"/>
                <a:cs typeface="Montserrat Medium"/>
              </a:rPr>
              <a:t> </a:t>
            </a:r>
            <a:r>
              <a:rPr sz="2950" b="0" dirty="0">
                <a:solidFill>
                  <a:srgbClr val="850038"/>
                </a:solidFill>
                <a:latin typeface="Montserrat Medium"/>
                <a:cs typeface="Montserrat Medium"/>
              </a:rPr>
              <a:t>best</a:t>
            </a:r>
            <a:r>
              <a:rPr sz="2950" b="0" spc="-114" dirty="0">
                <a:solidFill>
                  <a:srgbClr val="850038"/>
                </a:solidFill>
                <a:latin typeface="Montserrat Medium"/>
                <a:cs typeface="Montserrat Medium"/>
              </a:rPr>
              <a:t> </a:t>
            </a:r>
            <a:r>
              <a:rPr sz="2950" b="0" dirty="0">
                <a:solidFill>
                  <a:srgbClr val="850038"/>
                </a:solidFill>
                <a:latin typeface="Montserrat Medium"/>
                <a:cs typeface="Montserrat Medium"/>
              </a:rPr>
              <a:t>way</a:t>
            </a:r>
            <a:r>
              <a:rPr sz="2950" b="0" spc="-114" dirty="0">
                <a:solidFill>
                  <a:srgbClr val="850038"/>
                </a:solidFill>
                <a:latin typeface="Montserrat Medium"/>
                <a:cs typeface="Montserrat Medium"/>
              </a:rPr>
              <a:t> </a:t>
            </a:r>
            <a:r>
              <a:rPr sz="2950" b="0" dirty="0">
                <a:solidFill>
                  <a:srgbClr val="850038"/>
                </a:solidFill>
                <a:latin typeface="Montserrat Medium"/>
                <a:cs typeface="Montserrat Medium"/>
              </a:rPr>
              <a:t>to</a:t>
            </a:r>
            <a:r>
              <a:rPr sz="2950" b="0" spc="-105" dirty="0">
                <a:solidFill>
                  <a:srgbClr val="850038"/>
                </a:solidFill>
                <a:latin typeface="Montserrat Medium"/>
                <a:cs typeface="Montserrat Medium"/>
              </a:rPr>
              <a:t> </a:t>
            </a:r>
            <a:r>
              <a:rPr sz="2950" b="0" dirty="0">
                <a:solidFill>
                  <a:srgbClr val="850038"/>
                </a:solidFill>
                <a:latin typeface="Montserrat Medium"/>
                <a:cs typeface="Montserrat Medium"/>
              </a:rPr>
              <a:t>pay</a:t>
            </a:r>
            <a:r>
              <a:rPr sz="2950" b="0" spc="-120" dirty="0">
                <a:solidFill>
                  <a:srgbClr val="850038"/>
                </a:solidFill>
                <a:latin typeface="Montserrat Medium"/>
                <a:cs typeface="Montserrat Medium"/>
              </a:rPr>
              <a:t> </a:t>
            </a:r>
            <a:r>
              <a:rPr sz="2950" b="0" dirty="0">
                <a:solidFill>
                  <a:srgbClr val="850038"/>
                </a:solidFill>
                <a:latin typeface="Montserrat Medium"/>
                <a:cs typeface="Montserrat Medium"/>
              </a:rPr>
              <a:t>off</a:t>
            </a:r>
            <a:r>
              <a:rPr sz="2950" b="0" spc="-100" dirty="0">
                <a:solidFill>
                  <a:srgbClr val="850038"/>
                </a:solidFill>
                <a:latin typeface="Montserrat Medium"/>
                <a:cs typeface="Montserrat Medium"/>
              </a:rPr>
              <a:t> </a:t>
            </a:r>
            <a:r>
              <a:rPr sz="2950" b="0" dirty="0">
                <a:solidFill>
                  <a:srgbClr val="850038"/>
                </a:solidFill>
                <a:latin typeface="Montserrat Medium"/>
                <a:cs typeface="Montserrat Medium"/>
              </a:rPr>
              <a:t>my</a:t>
            </a:r>
            <a:r>
              <a:rPr sz="2950" b="0" spc="-114" dirty="0">
                <a:solidFill>
                  <a:srgbClr val="850038"/>
                </a:solidFill>
                <a:latin typeface="Montserrat Medium"/>
                <a:cs typeface="Montserrat Medium"/>
              </a:rPr>
              <a:t> </a:t>
            </a:r>
            <a:r>
              <a:rPr sz="2950" b="0" spc="-10" dirty="0">
                <a:solidFill>
                  <a:srgbClr val="850038"/>
                </a:solidFill>
                <a:latin typeface="Montserrat Medium"/>
                <a:cs typeface="Montserrat Medium"/>
              </a:rPr>
              <a:t>student</a:t>
            </a:r>
            <a:r>
              <a:rPr sz="2950" b="0" spc="-120" dirty="0">
                <a:solidFill>
                  <a:srgbClr val="850038"/>
                </a:solidFill>
                <a:latin typeface="Montserrat Medium"/>
                <a:cs typeface="Montserrat Medium"/>
              </a:rPr>
              <a:t> </a:t>
            </a:r>
            <a:r>
              <a:rPr sz="2950" b="0" dirty="0">
                <a:solidFill>
                  <a:srgbClr val="850038"/>
                </a:solidFill>
                <a:latin typeface="Montserrat Medium"/>
                <a:cs typeface="Montserrat Medium"/>
              </a:rPr>
              <a:t>loan?</a:t>
            </a:r>
            <a:r>
              <a:rPr sz="2950" b="0" spc="-125" dirty="0">
                <a:solidFill>
                  <a:srgbClr val="850038"/>
                </a:solidFill>
                <a:latin typeface="Montserrat Medium"/>
                <a:cs typeface="Montserrat Medium"/>
              </a:rPr>
              <a:t> </a:t>
            </a:r>
            <a:r>
              <a:rPr sz="2950" b="0" dirty="0">
                <a:solidFill>
                  <a:srgbClr val="850038"/>
                </a:solidFill>
                <a:latin typeface="Montserrat Medium"/>
                <a:cs typeface="Montserrat Medium"/>
              </a:rPr>
              <a:t>How</a:t>
            </a:r>
            <a:r>
              <a:rPr sz="2950" b="0" spc="-130" dirty="0">
                <a:solidFill>
                  <a:srgbClr val="850038"/>
                </a:solidFill>
                <a:latin typeface="Montserrat Medium"/>
                <a:cs typeface="Montserrat Medium"/>
              </a:rPr>
              <a:t> </a:t>
            </a:r>
            <a:r>
              <a:rPr sz="2950" b="0" dirty="0">
                <a:solidFill>
                  <a:srgbClr val="850038"/>
                </a:solidFill>
                <a:latin typeface="Montserrat Medium"/>
                <a:cs typeface="Montserrat Medium"/>
              </a:rPr>
              <a:t>do</a:t>
            </a:r>
            <a:r>
              <a:rPr sz="2950" b="0" spc="-100" dirty="0">
                <a:solidFill>
                  <a:srgbClr val="850038"/>
                </a:solidFill>
                <a:latin typeface="Montserrat Medium"/>
                <a:cs typeface="Montserrat Medium"/>
              </a:rPr>
              <a:t> </a:t>
            </a:r>
            <a:r>
              <a:rPr sz="2950" b="0" dirty="0">
                <a:solidFill>
                  <a:srgbClr val="850038"/>
                </a:solidFill>
                <a:latin typeface="Montserrat Medium"/>
                <a:cs typeface="Montserrat Medium"/>
              </a:rPr>
              <a:t>I</a:t>
            </a:r>
            <a:r>
              <a:rPr sz="2950" b="0" spc="-80" dirty="0">
                <a:solidFill>
                  <a:srgbClr val="850038"/>
                </a:solidFill>
                <a:latin typeface="Montserrat Medium"/>
                <a:cs typeface="Montserrat Medium"/>
              </a:rPr>
              <a:t> </a:t>
            </a:r>
            <a:r>
              <a:rPr sz="2950" b="0" dirty="0">
                <a:solidFill>
                  <a:srgbClr val="850038"/>
                </a:solidFill>
                <a:latin typeface="Montserrat Medium"/>
                <a:cs typeface="Montserrat Medium"/>
              </a:rPr>
              <a:t>start</a:t>
            </a:r>
            <a:r>
              <a:rPr sz="2950" b="0" spc="-114" dirty="0">
                <a:solidFill>
                  <a:srgbClr val="850038"/>
                </a:solidFill>
                <a:latin typeface="Montserrat Medium"/>
                <a:cs typeface="Montserrat Medium"/>
              </a:rPr>
              <a:t> </a:t>
            </a:r>
            <a:r>
              <a:rPr sz="2950" b="0" spc="-10" dirty="0">
                <a:solidFill>
                  <a:srgbClr val="850038"/>
                </a:solidFill>
                <a:latin typeface="Montserrat Medium"/>
                <a:cs typeface="Montserrat Medium"/>
              </a:rPr>
              <a:t>saving </a:t>
            </a:r>
            <a:r>
              <a:rPr sz="2950" b="0" dirty="0">
                <a:solidFill>
                  <a:srgbClr val="850038"/>
                </a:solidFill>
                <a:latin typeface="Montserrat Medium"/>
                <a:cs typeface="Montserrat Medium"/>
              </a:rPr>
              <a:t>or</a:t>
            </a:r>
            <a:r>
              <a:rPr sz="2950" b="0" spc="-90" dirty="0">
                <a:solidFill>
                  <a:srgbClr val="850038"/>
                </a:solidFill>
                <a:latin typeface="Montserrat Medium"/>
                <a:cs typeface="Montserrat Medium"/>
              </a:rPr>
              <a:t> </a:t>
            </a:r>
            <a:r>
              <a:rPr sz="2950" b="0" spc="-20" dirty="0">
                <a:solidFill>
                  <a:srgbClr val="850038"/>
                </a:solidFill>
                <a:latin typeface="Montserrat Medium"/>
                <a:cs typeface="Montserrat Medium"/>
              </a:rPr>
              <a:t>investing?</a:t>
            </a:r>
            <a:r>
              <a:rPr sz="2950" b="0" spc="-110" dirty="0">
                <a:solidFill>
                  <a:srgbClr val="850038"/>
                </a:solidFill>
                <a:latin typeface="Montserrat Medium"/>
                <a:cs typeface="Montserrat Medium"/>
              </a:rPr>
              <a:t> </a:t>
            </a:r>
            <a:r>
              <a:rPr sz="2950" b="0" dirty="0">
                <a:solidFill>
                  <a:srgbClr val="850038"/>
                </a:solidFill>
                <a:latin typeface="Montserrat Medium"/>
                <a:cs typeface="Montserrat Medium"/>
              </a:rPr>
              <a:t>Am</a:t>
            </a:r>
            <a:r>
              <a:rPr sz="2950" b="0" spc="-125" dirty="0">
                <a:solidFill>
                  <a:srgbClr val="850038"/>
                </a:solidFill>
                <a:latin typeface="Montserrat Medium"/>
                <a:cs typeface="Montserrat Medium"/>
              </a:rPr>
              <a:t> </a:t>
            </a:r>
            <a:r>
              <a:rPr sz="2950" b="0" dirty="0">
                <a:solidFill>
                  <a:srgbClr val="850038"/>
                </a:solidFill>
                <a:latin typeface="Montserrat Medium"/>
                <a:cs typeface="Montserrat Medium"/>
              </a:rPr>
              <a:t>I</a:t>
            </a:r>
            <a:r>
              <a:rPr sz="2950" b="0" spc="-65" dirty="0">
                <a:solidFill>
                  <a:srgbClr val="850038"/>
                </a:solidFill>
                <a:latin typeface="Montserrat Medium"/>
                <a:cs typeface="Montserrat Medium"/>
              </a:rPr>
              <a:t> </a:t>
            </a:r>
            <a:r>
              <a:rPr sz="2950" b="0" dirty="0">
                <a:solidFill>
                  <a:srgbClr val="850038"/>
                </a:solidFill>
                <a:latin typeface="Montserrat Medium"/>
                <a:cs typeface="Montserrat Medium"/>
              </a:rPr>
              <a:t>ready</a:t>
            </a:r>
            <a:r>
              <a:rPr sz="2950" b="0" spc="-105" dirty="0">
                <a:solidFill>
                  <a:srgbClr val="850038"/>
                </a:solidFill>
                <a:latin typeface="Montserrat Medium"/>
                <a:cs typeface="Montserrat Medium"/>
              </a:rPr>
              <a:t> </a:t>
            </a:r>
            <a:r>
              <a:rPr sz="2950" b="0" dirty="0">
                <a:solidFill>
                  <a:srgbClr val="850038"/>
                </a:solidFill>
                <a:latin typeface="Montserrat Medium"/>
                <a:cs typeface="Montserrat Medium"/>
              </a:rPr>
              <a:t>to</a:t>
            </a:r>
            <a:r>
              <a:rPr sz="2950" b="0" spc="-95" dirty="0">
                <a:solidFill>
                  <a:srgbClr val="850038"/>
                </a:solidFill>
                <a:latin typeface="Montserrat Medium"/>
                <a:cs typeface="Montserrat Medium"/>
              </a:rPr>
              <a:t> </a:t>
            </a:r>
            <a:r>
              <a:rPr sz="2950" b="0" spc="-10" dirty="0">
                <a:solidFill>
                  <a:srgbClr val="850038"/>
                </a:solidFill>
                <a:latin typeface="Montserrat Medium"/>
                <a:cs typeface="Montserrat Medium"/>
              </a:rPr>
              <a:t>retiree?</a:t>
            </a:r>
            <a:endParaRPr sz="2950" dirty="0">
              <a:latin typeface="Montserrat Medium"/>
              <a:cs typeface="Montserrat Medium"/>
            </a:endParaRPr>
          </a:p>
          <a:p>
            <a:pPr marL="12700">
              <a:lnSpc>
                <a:spcPct val="100000"/>
              </a:lnSpc>
              <a:spcBef>
                <a:spcPts val="3585"/>
              </a:spcBef>
            </a:pPr>
            <a:r>
              <a:rPr sz="2950" b="0" dirty="0">
                <a:solidFill>
                  <a:srgbClr val="850038"/>
                </a:solidFill>
                <a:latin typeface="Montserrat Medium"/>
                <a:cs typeface="Montserrat Medium"/>
              </a:rPr>
              <a:t>Sage</a:t>
            </a:r>
            <a:r>
              <a:rPr sz="2950" b="0" spc="-20" dirty="0">
                <a:solidFill>
                  <a:srgbClr val="850038"/>
                </a:solidFill>
                <a:latin typeface="Montserrat Medium"/>
                <a:cs typeface="Montserrat Medium"/>
              </a:rPr>
              <a:t> </a:t>
            </a:r>
            <a:r>
              <a:rPr sz="2950" b="0" dirty="0">
                <a:solidFill>
                  <a:srgbClr val="850038"/>
                </a:solidFill>
                <a:latin typeface="Montserrat Medium"/>
                <a:cs typeface="Montserrat Medium"/>
              </a:rPr>
              <a:t>Financial</a:t>
            </a:r>
            <a:r>
              <a:rPr sz="2950" b="0" spc="-20" dirty="0">
                <a:solidFill>
                  <a:srgbClr val="850038"/>
                </a:solidFill>
                <a:latin typeface="Montserrat Medium"/>
                <a:cs typeface="Montserrat Medium"/>
              </a:rPr>
              <a:t> </a:t>
            </a:r>
            <a:r>
              <a:rPr sz="2950" b="0" dirty="0">
                <a:solidFill>
                  <a:srgbClr val="850038"/>
                </a:solidFill>
                <a:latin typeface="Montserrat Medium"/>
                <a:cs typeface="Montserrat Medium"/>
              </a:rPr>
              <a:t>Wellness</a:t>
            </a:r>
            <a:r>
              <a:rPr sz="2950" b="0" spc="-40" dirty="0">
                <a:solidFill>
                  <a:srgbClr val="850038"/>
                </a:solidFill>
                <a:latin typeface="Montserrat Medium"/>
                <a:cs typeface="Montserrat Medium"/>
              </a:rPr>
              <a:t> </a:t>
            </a:r>
            <a:r>
              <a:rPr sz="2950" b="0" dirty="0">
                <a:solidFill>
                  <a:srgbClr val="850038"/>
                </a:solidFill>
                <a:latin typeface="Montserrat Medium"/>
                <a:cs typeface="Montserrat Medium"/>
              </a:rPr>
              <a:t>can</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help</a:t>
            </a:r>
            <a:r>
              <a:rPr sz="2950" b="0" spc="-10" dirty="0">
                <a:solidFill>
                  <a:srgbClr val="850038"/>
                </a:solidFill>
                <a:latin typeface="Montserrat Medium"/>
                <a:cs typeface="Montserrat Medium"/>
              </a:rPr>
              <a:t> </a:t>
            </a:r>
            <a:r>
              <a:rPr sz="2950" b="0" dirty="0">
                <a:solidFill>
                  <a:srgbClr val="850038"/>
                </a:solidFill>
                <a:latin typeface="Montserrat Medium"/>
                <a:cs typeface="Montserrat Medium"/>
              </a:rPr>
              <a:t>answer</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these</a:t>
            </a:r>
            <a:r>
              <a:rPr sz="2950" b="0" spc="-15" dirty="0">
                <a:solidFill>
                  <a:srgbClr val="850038"/>
                </a:solidFill>
                <a:latin typeface="Montserrat Medium"/>
                <a:cs typeface="Montserrat Medium"/>
              </a:rPr>
              <a:t> </a:t>
            </a:r>
            <a:r>
              <a:rPr sz="2950" b="0" spc="-10" dirty="0">
                <a:solidFill>
                  <a:srgbClr val="850038"/>
                </a:solidFill>
                <a:latin typeface="Montserrat Medium"/>
                <a:cs typeface="Montserrat Medium"/>
              </a:rPr>
              <a:t>questions!</a:t>
            </a:r>
            <a:endParaRPr sz="2950" dirty="0">
              <a:latin typeface="Montserrat Medium"/>
              <a:cs typeface="Montserrat Medium"/>
            </a:endParaRPr>
          </a:p>
          <a:p>
            <a:pPr marL="483234" indent="-470534">
              <a:lnSpc>
                <a:spcPct val="100000"/>
              </a:lnSpc>
              <a:spcBef>
                <a:spcPts val="20"/>
              </a:spcBef>
              <a:buFont typeface="Arial"/>
              <a:buChar char="•"/>
              <a:tabLst>
                <a:tab pos="483234" algn="l"/>
              </a:tabLst>
            </a:pPr>
            <a:r>
              <a:rPr sz="2950" b="0" dirty="0">
                <a:solidFill>
                  <a:srgbClr val="850038"/>
                </a:solidFill>
                <a:latin typeface="Montserrat Medium"/>
                <a:cs typeface="Montserrat Medium"/>
              </a:rPr>
              <a:t>Take</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an </a:t>
            </a:r>
            <a:r>
              <a:rPr sz="2950" b="0" spc="-10" dirty="0">
                <a:solidFill>
                  <a:srgbClr val="850038"/>
                </a:solidFill>
                <a:latin typeface="Montserrat Medium"/>
                <a:cs typeface="Montserrat Medium"/>
              </a:rPr>
              <a:t>assessment</a:t>
            </a:r>
            <a:endParaRPr sz="2950" dirty="0">
              <a:latin typeface="Montserrat Medium"/>
              <a:cs typeface="Montserrat Medium"/>
            </a:endParaRPr>
          </a:p>
          <a:p>
            <a:pPr marL="483234" indent="-470534">
              <a:lnSpc>
                <a:spcPct val="100000"/>
              </a:lnSpc>
              <a:spcBef>
                <a:spcPts val="25"/>
              </a:spcBef>
              <a:buFont typeface="Arial"/>
              <a:buChar char="•"/>
              <a:tabLst>
                <a:tab pos="483234" algn="l"/>
              </a:tabLst>
            </a:pPr>
            <a:r>
              <a:rPr sz="2950" b="0" dirty="0">
                <a:solidFill>
                  <a:srgbClr val="850038"/>
                </a:solidFill>
                <a:latin typeface="Montserrat Medium"/>
                <a:cs typeface="Montserrat Medium"/>
              </a:rPr>
              <a:t>Access</a:t>
            </a:r>
            <a:r>
              <a:rPr sz="2950" b="0" spc="-30" dirty="0">
                <a:solidFill>
                  <a:srgbClr val="850038"/>
                </a:solidFill>
                <a:latin typeface="Montserrat Medium"/>
                <a:cs typeface="Montserrat Medium"/>
              </a:rPr>
              <a:t> </a:t>
            </a:r>
            <a:r>
              <a:rPr sz="2950" b="0" dirty="0">
                <a:solidFill>
                  <a:srgbClr val="850038"/>
                </a:solidFill>
                <a:latin typeface="Montserrat Medium"/>
                <a:cs typeface="Montserrat Medium"/>
              </a:rPr>
              <a:t>a</a:t>
            </a:r>
            <a:r>
              <a:rPr sz="2950" b="0" spc="-10" dirty="0">
                <a:solidFill>
                  <a:srgbClr val="850038"/>
                </a:solidFill>
                <a:latin typeface="Montserrat Medium"/>
                <a:cs typeface="Montserrat Medium"/>
              </a:rPr>
              <a:t> </a:t>
            </a:r>
            <a:r>
              <a:rPr sz="2950" b="0" dirty="0">
                <a:solidFill>
                  <a:srgbClr val="850038"/>
                </a:solidFill>
                <a:latin typeface="Montserrat Medium"/>
                <a:cs typeface="Montserrat Medium"/>
              </a:rPr>
              <a:t>Certified</a:t>
            </a:r>
            <a:r>
              <a:rPr sz="2950" b="0" spc="-25" dirty="0">
                <a:solidFill>
                  <a:srgbClr val="850038"/>
                </a:solidFill>
                <a:latin typeface="Montserrat Medium"/>
                <a:cs typeface="Montserrat Medium"/>
              </a:rPr>
              <a:t> </a:t>
            </a:r>
            <a:r>
              <a:rPr sz="2950" b="0" dirty="0">
                <a:solidFill>
                  <a:srgbClr val="850038"/>
                </a:solidFill>
                <a:latin typeface="Montserrat Medium"/>
                <a:cs typeface="Montserrat Medium"/>
              </a:rPr>
              <a:t>Financial</a:t>
            </a:r>
            <a:r>
              <a:rPr sz="2950" b="0" spc="-20" dirty="0">
                <a:solidFill>
                  <a:srgbClr val="850038"/>
                </a:solidFill>
                <a:latin typeface="Montserrat Medium"/>
                <a:cs typeface="Montserrat Medium"/>
              </a:rPr>
              <a:t> </a:t>
            </a:r>
            <a:r>
              <a:rPr sz="2950" b="0" spc="-10" dirty="0">
                <a:solidFill>
                  <a:srgbClr val="850038"/>
                </a:solidFill>
                <a:latin typeface="Montserrat Medium"/>
                <a:cs typeface="Montserrat Medium"/>
              </a:rPr>
              <a:t>Planner</a:t>
            </a:r>
            <a:endParaRPr sz="2950" dirty="0">
              <a:latin typeface="Montserrat Medium"/>
              <a:cs typeface="Montserrat Medium"/>
            </a:endParaRPr>
          </a:p>
          <a:p>
            <a:pPr marL="483234" indent="-470534">
              <a:lnSpc>
                <a:spcPct val="100000"/>
              </a:lnSpc>
              <a:spcBef>
                <a:spcPts val="20"/>
              </a:spcBef>
              <a:buFont typeface="Arial"/>
              <a:buChar char="•"/>
              <a:tabLst>
                <a:tab pos="483234" algn="l"/>
              </a:tabLst>
            </a:pPr>
            <a:r>
              <a:rPr sz="2950" b="0" dirty="0">
                <a:solidFill>
                  <a:srgbClr val="850038"/>
                </a:solidFill>
                <a:latin typeface="Montserrat Medium"/>
                <a:cs typeface="Montserrat Medium"/>
              </a:rPr>
              <a:t>Create</a:t>
            </a:r>
            <a:r>
              <a:rPr sz="2950" b="0" spc="-30" dirty="0">
                <a:solidFill>
                  <a:srgbClr val="850038"/>
                </a:solidFill>
                <a:latin typeface="Montserrat Medium"/>
                <a:cs typeface="Montserrat Medium"/>
              </a:rPr>
              <a:t> </a:t>
            </a:r>
            <a:r>
              <a:rPr sz="2950" b="0" dirty="0">
                <a:solidFill>
                  <a:srgbClr val="850038"/>
                </a:solidFill>
                <a:latin typeface="Montserrat Medium"/>
                <a:cs typeface="Montserrat Medium"/>
              </a:rPr>
              <a:t>a</a:t>
            </a:r>
            <a:r>
              <a:rPr sz="2950" b="0" spc="-20" dirty="0">
                <a:solidFill>
                  <a:srgbClr val="850038"/>
                </a:solidFill>
                <a:latin typeface="Montserrat Medium"/>
                <a:cs typeface="Montserrat Medium"/>
              </a:rPr>
              <a:t> </a:t>
            </a:r>
            <a:r>
              <a:rPr sz="2950" b="0" dirty="0">
                <a:solidFill>
                  <a:srgbClr val="850038"/>
                </a:solidFill>
                <a:latin typeface="Montserrat Medium"/>
                <a:cs typeface="Montserrat Medium"/>
              </a:rPr>
              <a:t>strategy</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and</a:t>
            </a:r>
            <a:r>
              <a:rPr sz="2950" b="0" spc="-25" dirty="0">
                <a:solidFill>
                  <a:srgbClr val="850038"/>
                </a:solidFill>
                <a:latin typeface="Montserrat Medium"/>
                <a:cs typeface="Montserrat Medium"/>
              </a:rPr>
              <a:t> </a:t>
            </a:r>
            <a:r>
              <a:rPr sz="2950" b="0" dirty="0">
                <a:solidFill>
                  <a:srgbClr val="850038"/>
                </a:solidFill>
                <a:latin typeface="Montserrat Medium"/>
                <a:cs typeface="Montserrat Medium"/>
              </a:rPr>
              <a:t>a</a:t>
            </a:r>
            <a:r>
              <a:rPr sz="2950" b="0" spc="-5" dirty="0">
                <a:solidFill>
                  <a:srgbClr val="850038"/>
                </a:solidFill>
                <a:latin typeface="Montserrat Medium"/>
                <a:cs typeface="Montserrat Medium"/>
              </a:rPr>
              <a:t> </a:t>
            </a:r>
            <a:r>
              <a:rPr sz="2950" b="0" dirty="0">
                <a:solidFill>
                  <a:srgbClr val="850038"/>
                </a:solidFill>
                <a:latin typeface="Montserrat Medium"/>
                <a:cs typeface="Montserrat Medium"/>
              </a:rPr>
              <a:t>financial</a:t>
            </a:r>
            <a:r>
              <a:rPr sz="2950" b="0" spc="-15" dirty="0">
                <a:solidFill>
                  <a:srgbClr val="850038"/>
                </a:solidFill>
                <a:latin typeface="Montserrat Medium"/>
                <a:cs typeface="Montserrat Medium"/>
              </a:rPr>
              <a:t> </a:t>
            </a:r>
            <a:r>
              <a:rPr sz="2950" b="0" spc="-20" dirty="0">
                <a:solidFill>
                  <a:srgbClr val="850038"/>
                </a:solidFill>
                <a:latin typeface="Montserrat Medium"/>
                <a:cs typeface="Montserrat Medium"/>
              </a:rPr>
              <a:t>plan</a:t>
            </a:r>
            <a:endParaRPr sz="2950" dirty="0">
              <a:latin typeface="Montserrat Medium"/>
              <a:cs typeface="Montserrat Medium"/>
            </a:endParaRPr>
          </a:p>
          <a:p>
            <a:pPr marL="483234" indent="-470534">
              <a:lnSpc>
                <a:spcPct val="100000"/>
              </a:lnSpc>
              <a:spcBef>
                <a:spcPts val="20"/>
              </a:spcBef>
              <a:buFont typeface="Arial"/>
              <a:buChar char="•"/>
              <a:tabLst>
                <a:tab pos="483234" algn="l"/>
              </a:tabLst>
            </a:pPr>
            <a:r>
              <a:rPr sz="2950" b="0" dirty="0">
                <a:solidFill>
                  <a:srgbClr val="850038"/>
                </a:solidFill>
                <a:latin typeface="Montserrat Medium"/>
                <a:cs typeface="Montserrat Medium"/>
              </a:rPr>
              <a:t>Receive</a:t>
            </a:r>
            <a:r>
              <a:rPr sz="2950" b="0" spc="-25" dirty="0">
                <a:solidFill>
                  <a:srgbClr val="850038"/>
                </a:solidFill>
                <a:latin typeface="Montserrat Medium"/>
                <a:cs typeface="Montserrat Medium"/>
              </a:rPr>
              <a:t> </a:t>
            </a:r>
            <a:r>
              <a:rPr sz="2950" b="0" dirty="0">
                <a:solidFill>
                  <a:srgbClr val="850038"/>
                </a:solidFill>
                <a:latin typeface="Montserrat Medium"/>
                <a:cs typeface="Montserrat Medium"/>
              </a:rPr>
              <a:t>year-round</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education</a:t>
            </a:r>
            <a:r>
              <a:rPr sz="2950" b="0" spc="-15" dirty="0">
                <a:solidFill>
                  <a:srgbClr val="850038"/>
                </a:solidFill>
                <a:latin typeface="Montserrat Medium"/>
                <a:cs typeface="Montserrat Medium"/>
              </a:rPr>
              <a:t> </a:t>
            </a:r>
            <a:r>
              <a:rPr sz="2950" b="0" dirty="0">
                <a:solidFill>
                  <a:srgbClr val="850038"/>
                </a:solidFill>
                <a:latin typeface="Montserrat Medium"/>
                <a:cs typeface="Montserrat Medium"/>
              </a:rPr>
              <a:t>and</a:t>
            </a:r>
            <a:r>
              <a:rPr sz="2950" b="0" spc="-15" dirty="0">
                <a:solidFill>
                  <a:srgbClr val="850038"/>
                </a:solidFill>
                <a:latin typeface="Montserrat Medium"/>
                <a:cs typeface="Montserrat Medium"/>
              </a:rPr>
              <a:t> </a:t>
            </a:r>
            <a:r>
              <a:rPr sz="2950" b="0" spc="-10" dirty="0">
                <a:solidFill>
                  <a:srgbClr val="850038"/>
                </a:solidFill>
                <a:latin typeface="Montserrat Medium"/>
                <a:cs typeface="Montserrat Medium"/>
              </a:rPr>
              <a:t>support</a:t>
            </a:r>
            <a:endParaRPr sz="2950" dirty="0">
              <a:latin typeface="Montserrat Medium"/>
              <a:cs typeface="Montserrat Medium"/>
            </a:endParaRPr>
          </a:p>
          <a:p>
            <a:pPr>
              <a:lnSpc>
                <a:spcPct val="100000"/>
              </a:lnSpc>
              <a:spcBef>
                <a:spcPts val="2985"/>
              </a:spcBef>
            </a:pPr>
            <a:endParaRPr sz="2950" dirty="0">
              <a:latin typeface="Montserrat Medium"/>
              <a:cs typeface="Montserrat Medium"/>
            </a:endParaRPr>
          </a:p>
          <a:p>
            <a:pPr marL="12700">
              <a:lnSpc>
                <a:spcPct val="100000"/>
              </a:lnSpc>
            </a:pPr>
            <a:r>
              <a:rPr sz="2950" b="0" dirty="0">
                <a:solidFill>
                  <a:srgbClr val="850038"/>
                </a:solidFill>
                <a:latin typeface="Montserrat Medium"/>
                <a:cs typeface="Montserrat Medium"/>
              </a:rPr>
              <a:t>You</a:t>
            </a:r>
            <a:r>
              <a:rPr sz="2950" b="0" spc="-30" dirty="0">
                <a:solidFill>
                  <a:srgbClr val="850038"/>
                </a:solidFill>
                <a:latin typeface="Montserrat Medium"/>
                <a:cs typeface="Montserrat Medium"/>
              </a:rPr>
              <a:t> </a:t>
            </a:r>
            <a:r>
              <a:rPr sz="2950" b="0" dirty="0">
                <a:solidFill>
                  <a:srgbClr val="850038"/>
                </a:solidFill>
                <a:latin typeface="Montserrat Medium"/>
                <a:cs typeface="Montserrat Medium"/>
              </a:rPr>
              <a:t>can</a:t>
            </a:r>
            <a:r>
              <a:rPr sz="2950" b="0" spc="-35" dirty="0">
                <a:solidFill>
                  <a:srgbClr val="850038"/>
                </a:solidFill>
                <a:latin typeface="Montserrat Medium"/>
                <a:cs typeface="Montserrat Medium"/>
              </a:rPr>
              <a:t> </a:t>
            </a:r>
            <a:r>
              <a:rPr sz="2950" b="0" dirty="0">
                <a:solidFill>
                  <a:srgbClr val="850038"/>
                </a:solidFill>
                <a:latin typeface="Montserrat Medium"/>
                <a:cs typeface="Montserrat Medium"/>
              </a:rPr>
              <a:t>view</a:t>
            </a:r>
            <a:r>
              <a:rPr sz="2950" b="0" spc="-55" dirty="0">
                <a:solidFill>
                  <a:srgbClr val="850038"/>
                </a:solidFill>
                <a:latin typeface="Montserrat Medium"/>
                <a:cs typeface="Montserrat Medium"/>
              </a:rPr>
              <a:t> </a:t>
            </a:r>
            <a:r>
              <a:rPr sz="2950" b="0" dirty="0">
                <a:solidFill>
                  <a:srgbClr val="850038"/>
                </a:solidFill>
                <a:latin typeface="Montserrat Medium"/>
                <a:cs typeface="Montserrat Medium"/>
              </a:rPr>
              <a:t>or</a:t>
            </a:r>
            <a:r>
              <a:rPr sz="2950" b="0" spc="-25" dirty="0">
                <a:solidFill>
                  <a:srgbClr val="850038"/>
                </a:solidFill>
                <a:latin typeface="Montserrat Medium"/>
                <a:cs typeface="Montserrat Medium"/>
              </a:rPr>
              <a:t> </a:t>
            </a:r>
            <a:r>
              <a:rPr sz="2950" b="0" dirty="0">
                <a:solidFill>
                  <a:srgbClr val="850038"/>
                </a:solidFill>
                <a:latin typeface="Montserrat Medium"/>
                <a:cs typeface="Montserrat Medium"/>
              </a:rPr>
              <a:t>take</a:t>
            </a:r>
            <a:r>
              <a:rPr sz="2950" b="0" spc="-40" dirty="0">
                <a:solidFill>
                  <a:srgbClr val="850038"/>
                </a:solidFill>
                <a:latin typeface="Montserrat Medium"/>
                <a:cs typeface="Montserrat Medium"/>
              </a:rPr>
              <a:t> </a:t>
            </a:r>
            <a:r>
              <a:rPr sz="2950" b="0" dirty="0">
                <a:solidFill>
                  <a:srgbClr val="850038"/>
                </a:solidFill>
                <a:latin typeface="Montserrat Medium"/>
                <a:cs typeface="Montserrat Medium"/>
              </a:rPr>
              <a:t>the</a:t>
            </a:r>
            <a:r>
              <a:rPr sz="2950" b="0" spc="-40" dirty="0">
                <a:solidFill>
                  <a:srgbClr val="850038"/>
                </a:solidFill>
                <a:latin typeface="Montserrat Medium"/>
                <a:cs typeface="Montserrat Medium"/>
              </a:rPr>
              <a:t> </a:t>
            </a:r>
            <a:r>
              <a:rPr sz="2950" b="0" dirty="0">
                <a:solidFill>
                  <a:srgbClr val="850038"/>
                </a:solidFill>
                <a:latin typeface="Montserrat Medium"/>
                <a:cs typeface="Montserrat Medium"/>
              </a:rPr>
              <a:t>survey</a:t>
            </a:r>
            <a:r>
              <a:rPr sz="2950" b="0" spc="-45" dirty="0">
                <a:solidFill>
                  <a:srgbClr val="850038"/>
                </a:solidFill>
                <a:latin typeface="Montserrat Medium"/>
                <a:cs typeface="Montserrat Medium"/>
              </a:rPr>
              <a:t> </a:t>
            </a:r>
            <a:r>
              <a:rPr sz="2950" b="0" dirty="0">
                <a:solidFill>
                  <a:srgbClr val="850038"/>
                </a:solidFill>
                <a:latin typeface="Montserrat Medium"/>
                <a:cs typeface="Montserrat Medium"/>
              </a:rPr>
              <a:t>here:</a:t>
            </a:r>
            <a:r>
              <a:rPr sz="2950" b="0" spc="-40" dirty="0">
                <a:solidFill>
                  <a:srgbClr val="850038"/>
                </a:solidFill>
                <a:latin typeface="Montserrat Medium"/>
                <a:cs typeface="Montserrat Medium"/>
              </a:rPr>
              <a:t> </a:t>
            </a:r>
            <a:r>
              <a:rPr sz="3300" u="sng" dirty="0">
                <a:solidFill>
                  <a:srgbClr val="0462C1"/>
                </a:solidFill>
                <a:uFill>
                  <a:solidFill>
                    <a:srgbClr val="0462C1"/>
                  </a:solidFill>
                </a:uFill>
                <a:latin typeface="Calibri"/>
                <a:cs typeface="Calibri"/>
                <a:hlinkClick r:id="rId2"/>
              </a:rPr>
              <a:t>Launch</a:t>
            </a:r>
            <a:r>
              <a:rPr sz="3300" u="sng" spc="-35" dirty="0">
                <a:solidFill>
                  <a:srgbClr val="0462C1"/>
                </a:solidFill>
                <a:uFill>
                  <a:solidFill>
                    <a:srgbClr val="0462C1"/>
                  </a:solidFill>
                </a:uFill>
                <a:latin typeface="Calibri"/>
                <a:cs typeface="Calibri"/>
                <a:hlinkClick r:id="rId2"/>
              </a:rPr>
              <a:t> </a:t>
            </a:r>
            <a:r>
              <a:rPr sz="3300" u="sng" spc="-10" dirty="0">
                <a:solidFill>
                  <a:srgbClr val="0462C1"/>
                </a:solidFill>
                <a:uFill>
                  <a:solidFill>
                    <a:srgbClr val="0462C1"/>
                  </a:solidFill>
                </a:uFill>
                <a:latin typeface="Calibri"/>
                <a:cs typeface="Calibri"/>
                <a:hlinkClick r:id="rId2"/>
              </a:rPr>
              <a:t>Pathwise</a:t>
            </a:r>
            <a:r>
              <a:rPr sz="3300" u="sng" spc="-40" dirty="0">
                <a:solidFill>
                  <a:srgbClr val="0462C1"/>
                </a:solidFill>
                <a:uFill>
                  <a:solidFill>
                    <a:srgbClr val="0462C1"/>
                  </a:solidFill>
                </a:uFill>
                <a:latin typeface="Calibri"/>
                <a:cs typeface="Calibri"/>
                <a:hlinkClick r:id="rId2"/>
              </a:rPr>
              <a:t> </a:t>
            </a:r>
            <a:r>
              <a:rPr sz="3300" u="sng" spc="-10" dirty="0">
                <a:solidFill>
                  <a:srgbClr val="0462C1"/>
                </a:solidFill>
                <a:uFill>
                  <a:solidFill>
                    <a:srgbClr val="0462C1"/>
                  </a:solidFill>
                </a:uFill>
                <a:latin typeface="Calibri"/>
                <a:cs typeface="Calibri"/>
                <a:hlinkClick r:id="rId2"/>
              </a:rPr>
              <a:t>Portal</a:t>
            </a:r>
            <a:endParaRPr sz="3300" dirty="0">
              <a:latin typeface="Calibri"/>
              <a:cs typeface="Calibri"/>
            </a:endParaRPr>
          </a:p>
        </p:txBody>
      </p:sp>
      <p:pic>
        <p:nvPicPr>
          <p:cNvPr id="4" name="object 4"/>
          <p:cNvPicPr/>
          <p:nvPr/>
        </p:nvPicPr>
        <p:blipFill>
          <a:blip r:embed="rId3" cstate="print"/>
          <a:stretch>
            <a:fillRect/>
          </a:stretch>
        </p:blipFill>
        <p:spPr>
          <a:xfrm>
            <a:off x="14373786" y="1690208"/>
            <a:ext cx="5581226" cy="7900133"/>
          </a:xfrm>
          <a:prstGeom prst="rect">
            <a:avLst/>
          </a:prstGeom>
        </p:spPr>
      </p:pic>
      <p:sp>
        <p:nvSpPr>
          <p:cNvPr id="5" name="object 5"/>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spc="-20" dirty="0"/>
              <a:t>202</a:t>
            </a:r>
            <a:r>
              <a:rPr lang="en-US" spc="-20" dirty="0"/>
              <a:t>7</a:t>
            </a:r>
            <a:endParaRPr spc="-2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46574" y="104696"/>
            <a:ext cx="19808825" cy="1424305"/>
          </a:xfrm>
          <a:custGeom>
            <a:avLst/>
            <a:gdLst/>
            <a:ahLst/>
            <a:cxnLst/>
            <a:rect l="l" t="t" r="r" b="b"/>
            <a:pathLst>
              <a:path w="19808825" h="1424305">
                <a:moveTo>
                  <a:pt x="19666471" y="0"/>
                </a:moveTo>
                <a:lnTo>
                  <a:pt x="141977" y="0"/>
                </a:lnTo>
                <a:lnTo>
                  <a:pt x="97100" y="7236"/>
                </a:lnTo>
                <a:lnTo>
                  <a:pt x="58125" y="27388"/>
                </a:lnTo>
                <a:lnTo>
                  <a:pt x="27392" y="58118"/>
                </a:lnTo>
                <a:lnTo>
                  <a:pt x="7237" y="97090"/>
                </a:lnTo>
                <a:lnTo>
                  <a:pt x="0" y="141967"/>
                </a:lnTo>
                <a:lnTo>
                  <a:pt x="0" y="1281894"/>
                </a:lnTo>
                <a:lnTo>
                  <a:pt x="7237" y="1326771"/>
                </a:lnTo>
                <a:lnTo>
                  <a:pt x="27392" y="1365743"/>
                </a:lnTo>
                <a:lnTo>
                  <a:pt x="58125" y="1396473"/>
                </a:lnTo>
                <a:lnTo>
                  <a:pt x="97100" y="1416625"/>
                </a:lnTo>
                <a:lnTo>
                  <a:pt x="141977" y="1423862"/>
                </a:lnTo>
                <a:lnTo>
                  <a:pt x="19666471" y="1423862"/>
                </a:lnTo>
                <a:lnTo>
                  <a:pt x="19711348" y="1416625"/>
                </a:lnTo>
                <a:lnTo>
                  <a:pt x="19750320" y="1396473"/>
                </a:lnTo>
                <a:lnTo>
                  <a:pt x="19781050" y="1365743"/>
                </a:lnTo>
                <a:lnTo>
                  <a:pt x="19801202" y="1326771"/>
                </a:lnTo>
                <a:lnTo>
                  <a:pt x="19808438" y="1281894"/>
                </a:lnTo>
                <a:lnTo>
                  <a:pt x="19808438" y="141967"/>
                </a:lnTo>
                <a:lnTo>
                  <a:pt x="19801202" y="97090"/>
                </a:lnTo>
                <a:lnTo>
                  <a:pt x="19781050" y="58118"/>
                </a:lnTo>
                <a:lnTo>
                  <a:pt x="19750320" y="27388"/>
                </a:lnTo>
                <a:lnTo>
                  <a:pt x="19711348" y="7236"/>
                </a:lnTo>
                <a:lnTo>
                  <a:pt x="19666471" y="0"/>
                </a:lnTo>
                <a:close/>
              </a:path>
            </a:pathLst>
          </a:custGeom>
          <a:solidFill>
            <a:srgbClr val="4D4D4D"/>
          </a:solidFill>
        </p:spPr>
        <p:txBody>
          <a:bodyPr wrap="square" lIns="0" tIns="0" rIns="0" bIns="0" rtlCol="0"/>
          <a:lstStyle/>
          <a:p>
            <a:endParaRPr/>
          </a:p>
        </p:txBody>
      </p:sp>
      <p:sp>
        <p:nvSpPr>
          <p:cNvPr id="3" name="object 3"/>
          <p:cNvSpPr/>
          <p:nvPr/>
        </p:nvSpPr>
        <p:spPr>
          <a:xfrm>
            <a:off x="146574" y="1717675"/>
            <a:ext cx="19808825" cy="7874000"/>
          </a:xfrm>
          <a:custGeom>
            <a:avLst/>
            <a:gdLst/>
            <a:ahLst/>
            <a:cxnLst/>
            <a:rect l="l" t="t" r="r" b="b"/>
            <a:pathLst>
              <a:path w="19808825" h="7874000">
                <a:moveTo>
                  <a:pt x="19619986" y="0"/>
                </a:moveTo>
                <a:lnTo>
                  <a:pt x="188483" y="0"/>
                </a:lnTo>
                <a:lnTo>
                  <a:pt x="138376" y="6733"/>
                </a:lnTo>
                <a:lnTo>
                  <a:pt x="93351" y="25735"/>
                </a:lnTo>
                <a:lnTo>
                  <a:pt x="55204" y="55213"/>
                </a:lnTo>
                <a:lnTo>
                  <a:pt x="25733" y="93373"/>
                </a:lnTo>
                <a:lnTo>
                  <a:pt x="6732" y="138418"/>
                </a:lnTo>
                <a:lnTo>
                  <a:pt x="0" y="188557"/>
                </a:lnTo>
                <a:lnTo>
                  <a:pt x="0" y="7685192"/>
                </a:lnTo>
                <a:lnTo>
                  <a:pt x="6732" y="7735286"/>
                </a:lnTo>
                <a:lnTo>
                  <a:pt x="25733" y="7780302"/>
                </a:lnTo>
                <a:lnTo>
                  <a:pt x="55204" y="7818444"/>
                </a:lnTo>
                <a:lnTo>
                  <a:pt x="93351" y="7847913"/>
                </a:lnTo>
                <a:lnTo>
                  <a:pt x="138376" y="7866912"/>
                </a:lnTo>
                <a:lnTo>
                  <a:pt x="188483" y="7873645"/>
                </a:lnTo>
                <a:lnTo>
                  <a:pt x="19619986" y="7873645"/>
                </a:lnTo>
                <a:lnTo>
                  <a:pt x="19670080" y="7866912"/>
                </a:lnTo>
                <a:lnTo>
                  <a:pt x="19715096" y="7847913"/>
                </a:lnTo>
                <a:lnTo>
                  <a:pt x="19753237" y="7818444"/>
                </a:lnTo>
                <a:lnTo>
                  <a:pt x="19782706" y="7780302"/>
                </a:lnTo>
                <a:lnTo>
                  <a:pt x="19801706" y="7735286"/>
                </a:lnTo>
                <a:lnTo>
                  <a:pt x="19808438" y="7685192"/>
                </a:lnTo>
                <a:lnTo>
                  <a:pt x="19808438" y="188557"/>
                </a:lnTo>
                <a:lnTo>
                  <a:pt x="19801706" y="138418"/>
                </a:lnTo>
                <a:lnTo>
                  <a:pt x="19782706" y="93373"/>
                </a:lnTo>
                <a:lnTo>
                  <a:pt x="19753237" y="55213"/>
                </a:lnTo>
                <a:lnTo>
                  <a:pt x="19715096" y="25735"/>
                </a:lnTo>
                <a:lnTo>
                  <a:pt x="19670080" y="6733"/>
                </a:lnTo>
                <a:lnTo>
                  <a:pt x="19619986" y="0"/>
                </a:lnTo>
                <a:close/>
              </a:path>
            </a:pathLst>
          </a:custGeom>
          <a:solidFill>
            <a:srgbClr val="D9D9D9"/>
          </a:solidFill>
        </p:spPr>
        <p:txBody>
          <a:bodyPr wrap="square" lIns="0" tIns="0" rIns="0" bIns="0" rtlCol="0"/>
          <a:lstStyle/>
          <a:p>
            <a:endParaRPr/>
          </a:p>
        </p:txBody>
      </p:sp>
      <p:sp>
        <p:nvSpPr>
          <p:cNvPr id="4" name="object 4"/>
          <p:cNvSpPr/>
          <p:nvPr/>
        </p:nvSpPr>
        <p:spPr>
          <a:xfrm>
            <a:off x="146574" y="9778584"/>
            <a:ext cx="15976600" cy="1424305"/>
          </a:xfrm>
          <a:custGeom>
            <a:avLst/>
            <a:gdLst/>
            <a:ahLst/>
            <a:cxnLst/>
            <a:rect l="l" t="t" r="r" b="b"/>
            <a:pathLst>
              <a:path w="15976600" h="1424304">
                <a:moveTo>
                  <a:pt x="15739228" y="0"/>
                </a:moveTo>
                <a:lnTo>
                  <a:pt x="237303" y="0"/>
                </a:lnTo>
                <a:lnTo>
                  <a:pt x="189478" y="4822"/>
                </a:lnTo>
                <a:lnTo>
                  <a:pt x="144934" y="18652"/>
                </a:lnTo>
                <a:lnTo>
                  <a:pt x="104625" y="40535"/>
                </a:lnTo>
                <a:lnTo>
                  <a:pt x="69504" y="69517"/>
                </a:lnTo>
                <a:lnTo>
                  <a:pt x="40527" y="104644"/>
                </a:lnTo>
                <a:lnTo>
                  <a:pt x="18648" y="144961"/>
                </a:lnTo>
                <a:lnTo>
                  <a:pt x="4821" y="189512"/>
                </a:lnTo>
                <a:lnTo>
                  <a:pt x="0" y="237345"/>
                </a:lnTo>
                <a:lnTo>
                  <a:pt x="0" y="1186548"/>
                </a:lnTo>
                <a:lnTo>
                  <a:pt x="4821" y="1234376"/>
                </a:lnTo>
                <a:lnTo>
                  <a:pt x="18648" y="1278923"/>
                </a:lnTo>
                <a:lnTo>
                  <a:pt x="40527" y="1319234"/>
                </a:lnTo>
                <a:lnTo>
                  <a:pt x="69504" y="1354356"/>
                </a:lnTo>
                <a:lnTo>
                  <a:pt x="104625" y="1383333"/>
                </a:lnTo>
                <a:lnTo>
                  <a:pt x="144934" y="1405213"/>
                </a:lnTo>
                <a:lnTo>
                  <a:pt x="189478" y="1419041"/>
                </a:lnTo>
                <a:lnTo>
                  <a:pt x="237303" y="1423862"/>
                </a:lnTo>
                <a:lnTo>
                  <a:pt x="15739228" y="1423862"/>
                </a:lnTo>
                <a:lnTo>
                  <a:pt x="15787060" y="1419041"/>
                </a:lnTo>
                <a:lnTo>
                  <a:pt x="15831612" y="1405213"/>
                </a:lnTo>
                <a:lnTo>
                  <a:pt x="15871929" y="1383333"/>
                </a:lnTo>
                <a:lnTo>
                  <a:pt x="15907055" y="1354356"/>
                </a:lnTo>
                <a:lnTo>
                  <a:pt x="15936038" y="1319234"/>
                </a:lnTo>
                <a:lnTo>
                  <a:pt x="15957921" y="1278923"/>
                </a:lnTo>
                <a:lnTo>
                  <a:pt x="15971751" y="1234376"/>
                </a:lnTo>
                <a:lnTo>
                  <a:pt x="15976573" y="1186548"/>
                </a:lnTo>
                <a:lnTo>
                  <a:pt x="15976573" y="237345"/>
                </a:lnTo>
                <a:lnTo>
                  <a:pt x="15971751" y="189512"/>
                </a:lnTo>
                <a:lnTo>
                  <a:pt x="15957921" y="144961"/>
                </a:lnTo>
                <a:lnTo>
                  <a:pt x="15936038" y="104644"/>
                </a:lnTo>
                <a:lnTo>
                  <a:pt x="15907055" y="69517"/>
                </a:lnTo>
                <a:lnTo>
                  <a:pt x="15871929" y="40535"/>
                </a:lnTo>
                <a:lnTo>
                  <a:pt x="15831612" y="18652"/>
                </a:lnTo>
                <a:lnTo>
                  <a:pt x="15787060" y="4822"/>
                </a:lnTo>
                <a:lnTo>
                  <a:pt x="15739228" y="0"/>
                </a:lnTo>
                <a:close/>
              </a:path>
            </a:pathLst>
          </a:custGeom>
          <a:solidFill>
            <a:srgbClr val="850038"/>
          </a:solidFill>
        </p:spPr>
        <p:txBody>
          <a:bodyPr wrap="square" lIns="0" tIns="0" rIns="0" bIns="0" rtlCol="0"/>
          <a:lstStyle/>
          <a:p>
            <a:endParaRPr/>
          </a:p>
        </p:txBody>
      </p:sp>
      <p:pic>
        <p:nvPicPr>
          <p:cNvPr id="5" name="object 5"/>
          <p:cNvPicPr/>
          <p:nvPr/>
        </p:nvPicPr>
        <p:blipFill>
          <a:blip r:embed="rId2" cstate="print"/>
          <a:stretch>
            <a:fillRect/>
          </a:stretch>
        </p:blipFill>
        <p:spPr>
          <a:xfrm>
            <a:off x="16394577" y="10259490"/>
            <a:ext cx="3477459" cy="558782"/>
          </a:xfrm>
          <a:prstGeom prst="rect">
            <a:avLst/>
          </a:prstGeom>
        </p:spPr>
      </p:pic>
      <p:sp>
        <p:nvSpPr>
          <p:cNvPr id="6" name="object 6"/>
          <p:cNvSpPr txBox="1">
            <a:spLocks noGrp="1"/>
          </p:cNvSpPr>
          <p:nvPr>
            <p:ph type="title"/>
          </p:nvPr>
        </p:nvSpPr>
        <p:spPr>
          <a:prstGeom prst="rect">
            <a:avLst/>
          </a:prstGeom>
        </p:spPr>
        <p:txBody>
          <a:bodyPr vert="horz" wrap="square" lIns="0" tIns="83459" rIns="0" bIns="0" rtlCol="0">
            <a:spAutoFit/>
          </a:bodyPr>
          <a:lstStyle/>
          <a:p>
            <a:pPr marL="7151370">
              <a:lnSpc>
                <a:spcPct val="100000"/>
              </a:lnSpc>
              <a:spcBef>
                <a:spcPts val="135"/>
              </a:spcBef>
            </a:pPr>
            <a:r>
              <a:rPr spc="-10" dirty="0"/>
              <a:t>Questions?</a:t>
            </a:r>
          </a:p>
        </p:txBody>
      </p:sp>
      <p:sp>
        <p:nvSpPr>
          <p:cNvPr id="7" name="object 7"/>
          <p:cNvSpPr txBox="1"/>
          <p:nvPr/>
        </p:nvSpPr>
        <p:spPr>
          <a:xfrm>
            <a:off x="755650" y="1743817"/>
            <a:ext cx="16491864" cy="5803512"/>
          </a:xfrm>
          <a:prstGeom prst="rect">
            <a:avLst/>
          </a:prstGeom>
        </p:spPr>
        <p:txBody>
          <a:bodyPr vert="horz" wrap="square" lIns="0" tIns="12065" rIns="0" bIns="0" rtlCol="0">
            <a:spAutoFit/>
          </a:bodyPr>
          <a:lstStyle/>
          <a:p>
            <a:pPr marL="12700">
              <a:lnSpc>
                <a:spcPct val="100000"/>
              </a:lnSpc>
              <a:spcBef>
                <a:spcPts val="95"/>
              </a:spcBef>
            </a:pPr>
            <a:endParaRPr lang="en-US" sz="3600" b="1" u="sng" dirty="0">
              <a:solidFill>
                <a:srgbClr val="850038"/>
              </a:solidFill>
              <a:latin typeface="Montserrat Medium"/>
              <a:cs typeface="Montserrat Medium"/>
            </a:endParaRPr>
          </a:p>
          <a:p>
            <a:pPr marL="12700">
              <a:lnSpc>
                <a:spcPct val="100000"/>
              </a:lnSpc>
              <a:spcBef>
                <a:spcPts val="95"/>
              </a:spcBef>
            </a:pPr>
            <a:r>
              <a:rPr sz="3600" b="1" dirty="0">
                <a:solidFill>
                  <a:srgbClr val="850038"/>
                </a:solidFill>
                <a:latin typeface="Montserrat Medium"/>
                <a:cs typeface="Montserrat Medium"/>
              </a:rPr>
              <a:t>Please</a:t>
            </a:r>
            <a:r>
              <a:rPr sz="3600" b="1" spc="-125" dirty="0">
                <a:solidFill>
                  <a:srgbClr val="850038"/>
                </a:solidFill>
                <a:latin typeface="Montserrat Medium"/>
                <a:cs typeface="Montserrat Medium"/>
              </a:rPr>
              <a:t> </a:t>
            </a:r>
            <a:r>
              <a:rPr sz="3600" b="1" dirty="0">
                <a:solidFill>
                  <a:srgbClr val="850038"/>
                </a:solidFill>
                <a:latin typeface="Montserrat Medium"/>
                <a:cs typeface="Montserrat Medium"/>
              </a:rPr>
              <a:t>contact</a:t>
            </a:r>
            <a:r>
              <a:rPr sz="3600" b="1" spc="-125" dirty="0">
                <a:solidFill>
                  <a:srgbClr val="850038"/>
                </a:solidFill>
                <a:latin typeface="Montserrat Medium"/>
                <a:cs typeface="Montserrat Medium"/>
              </a:rPr>
              <a:t> </a:t>
            </a:r>
            <a:r>
              <a:rPr lang="en-US" sz="3600" b="1" spc="-125" dirty="0">
                <a:solidFill>
                  <a:srgbClr val="850038"/>
                </a:solidFill>
                <a:latin typeface="Montserrat Medium"/>
                <a:cs typeface="Montserrat Medium"/>
              </a:rPr>
              <a:t>your Human Resources Representative.</a:t>
            </a:r>
          </a:p>
          <a:p>
            <a:pPr marL="12700">
              <a:lnSpc>
                <a:spcPct val="100000"/>
              </a:lnSpc>
              <a:spcBef>
                <a:spcPts val="95"/>
              </a:spcBef>
            </a:pPr>
            <a:endParaRPr lang="en-US" sz="3600" b="1" u="sng" spc="-125" dirty="0">
              <a:solidFill>
                <a:srgbClr val="850038"/>
              </a:solidFill>
              <a:latin typeface="Montserrat Medium"/>
              <a:cs typeface="Montserrat Medium"/>
            </a:endParaRPr>
          </a:p>
          <a:p>
            <a:pPr marL="12700">
              <a:lnSpc>
                <a:spcPct val="100000"/>
              </a:lnSpc>
              <a:spcBef>
                <a:spcPts val="95"/>
              </a:spcBef>
            </a:pPr>
            <a:endParaRPr lang="en-US" sz="3600" b="1" u="sng" spc="-125" dirty="0">
              <a:solidFill>
                <a:srgbClr val="850038"/>
              </a:solidFill>
              <a:latin typeface="Montserrat Medium"/>
              <a:cs typeface="Montserrat Medium"/>
            </a:endParaRPr>
          </a:p>
          <a:p>
            <a:pPr marL="12700">
              <a:lnSpc>
                <a:spcPct val="100000"/>
              </a:lnSpc>
              <a:spcBef>
                <a:spcPts val="95"/>
              </a:spcBef>
            </a:pPr>
            <a:r>
              <a:rPr lang="en-US" sz="3200" b="1" u="sng" spc="-125" dirty="0">
                <a:solidFill>
                  <a:srgbClr val="850038"/>
                </a:solidFill>
                <a:latin typeface="Montserrat Medium"/>
                <a:cs typeface="Montserrat Medium"/>
              </a:rPr>
              <a:t>For Grants and Contracts</a:t>
            </a:r>
            <a:r>
              <a:rPr lang="en-US" sz="3200" spc="-125" dirty="0">
                <a:solidFill>
                  <a:srgbClr val="850038"/>
                </a:solidFill>
                <a:latin typeface="Montserrat Medium"/>
                <a:cs typeface="Montserrat Medium"/>
              </a:rPr>
              <a:t>:   </a:t>
            </a:r>
            <a:r>
              <a:rPr lang="en-US" sz="3200" spc="-125" dirty="0">
                <a:solidFill>
                  <a:srgbClr val="850038"/>
                </a:solidFill>
                <a:latin typeface="Montserrat Medium"/>
                <a:cs typeface="Montserrat Medium"/>
                <a:hlinkClick r:id="rId3"/>
              </a:rPr>
              <a:t>Martha Rafael Sepulveda</a:t>
            </a:r>
            <a:endParaRPr lang="en-US" sz="3200" spc="-125" dirty="0">
              <a:solidFill>
                <a:srgbClr val="850038"/>
              </a:solidFill>
              <a:latin typeface="Montserrat Medium"/>
              <a:cs typeface="Montserrat Medium"/>
            </a:endParaRPr>
          </a:p>
          <a:p>
            <a:pPr marL="12700" lvl="3" algn="l">
              <a:spcBef>
                <a:spcPts val="95"/>
              </a:spcBef>
            </a:pPr>
            <a:r>
              <a:rPr lang="en-US" sz="3200" spc="-125" dirty="0">
                <a:solidFill>
                  <a:srgbClr val="850038"/>
                </a:solidFill>
                <a:latin typeface="Montserrat Medium"/>
                <a:cs typeface="Montserrat Medium"/>
              </a:rPr>
              <a:t>					      Human Resources Director</a:t>
            </a:r>
          </a:p>
          <a:p>
            <a:pPr marL="12700" lvl="3" algn="l">
              <a:spcBef>
                <a:spcPts val="95"/>
              </a:spcBef>
            </a:pPr>
            <a:r>
              <a:rPr lang="en-US" sz="3200" spc="-125" dirty="0">
                <a:solidFill>
                  <a:srgbClr val="850038"/>
                </a:solidFill>
                <a:latin typeface="Montserrat Medium"/>
                <a:cs typeface="Montserrat Medium"/>
              </a:rPr>
              <a:t>					      (310) 243-1070</a:t>
            </a:r>
          </a:p>
          <a:p>
            <a:pPr marL="12700">
              <a:lnSpc>
                <a:spcPct val="100000"/>
              </a:lnSpc>
              <a:spcBef>
                <a:spcPts val="95"/>
              </a:spcBef>
            </a:pPr>
            <a:endParaRPr lang="en-US" sz="3200" spc="-125" dirty="0">
              <a:solidFill>
                <a:srgbClr val="850038"/>
              </a:solidFill>
              <a:latin typeface="Montserrat Medium"/>
              <a:cs typeface="Montserrat Medium"/>
            </a:endParaRPr>
          </a:p>
          <a:p>
            <a:pPr marL="12700">
              <a:lnSpc>
                <a:spcPct val="100000"/>
              </a:lnSpc>
              <a:spcBef>
                <a:spcPts val="95"/>
              </a:spcBef>
            </a:pPr>
            <a:r>
              <a:rPr lang="en-US" sz="3200" b="1" u="sng" spc="-125" dirty="0">
                <a:solidFill>
                  <a:srgbClr val="850038"/>
                </a:solidFill>
                <a:latin typeface="Montserrat Medium"/>
                <a:cs typeface="Montserrat Medium"/>
              </a:rPr>
              <a:t>For All other TAP Accounts:</a:t>
            </a:r>
            <a:r>
              <a:rPr lang="en-US" sz="3200" b="1" spc="-125" dirty="0">
                <a:solidFill>
                  <a:srgbClr val="850038"/>
                </a:solidFill>
                <a:latin typeface="Montserrat Medium"/>
                <a:cs typeface="Montserrat Medium"/>
              </a:rPr>
              <a:t>  </a:t>
            </a:r>
            <a:r>
              <a:rPr lang="en-US" sz="3200" spc="-125" dirty="0">
                <a:solidFill>
                  <a:srgbClr val="850038"/>
                </a:solidFill>
                <a:latin typeface="Montserrat Medium"/>
                <a:cs typeface="Montserrat Medium"/>
                <a:hlinkClick r:id="rId4"/>
              </a:rPr>
              <a:t>Megan Rousseau</a:t>
            </a:r>
            <a:endParaRPr lang="en-US" sz="3200" spc="-125" dirty="0">
              <a:solidFill>
                <a:srgbClr val="850038"/>
              </a:solidFill>
              <a:latin typeface="Montserrat Medium"/>
              <a:cs typeface="Montserrat Medium"/>
            </a:endParaRPr>
          </a:p>
          <a:p>
            <a:pPr marL="12700">
              <a:lnSpc>
                <a:spcPct val="100000"/>
              </a:lnSpc>
              <a:spcBef>
                <a:spcPts val="95"/>
              </a:spcBef>
            </a:pPr>
            <a:r>
              <a:rPr lang="en-US" sz="3200" spc="-125" dirty="0">
                <a:solidFill>
                  <a:srgbClr val="850038"/>
                </a:solidFill>
                <a:latin typeface="Montserrat Medium"/>
                <a:cs typeface="Montserrat Medium"/>
              </a:rPr>
              <a:t>					        Human Resources Generalist</a:t>
            </a:r>
          </a:p>
          <a:p>
            <a:pPr marL="12700">
              <a:lnSpc>
                <a:spcPct val="100000"/>
              </a:lnSpc>
              <a:spcBef>
                <a:spcPts val="95"/>
              </a:spcBef>
            </a:pPr>
            <a:r>
              <a:rPr lang="en-US" sz="3200" spc="-125" dirty="0">
                <a:solidFill>
                  <a:srgbClr val="850038"/>
                </a:solidFill>
                <a:latin typeface="Montserrat Medium"/>
                <a:cs typeface="Montserrat Medium"/>
              </a:rPr>
              <a:t>					        (310) 243-3101</a:t>
            </a:r>
            <a:endParaRPr sz="3200" dirty="0">
              <a:latin typeface="Montserrat Medium"/>
              <a:cs typeface="Montserrat Medium"/>
            </a:endParaRPr>
          </a:p>
        </p:txBody>
      </p:sp>
      <p:sp>
        <p:nvSpPr>
          <p:cNvPr id="9" name="object 9"/>
          <p:cNvSpPr txBox="1">
            <a:spLocks noGrp="1"/>
          </p:cNvSpPr>
          <p:nvPr>
            <p:ph type="ftr" sz="quarter" idx="5"/>
          </p:nvPr>
        </p:nvSpPr>
        <p:spPr>
          <a:prstGeom prst="rect">
            <a:avLst/>
          </a:prstGeom>
        </p:spPr>
        <p:txBody>
          <a:bodyPr vert="horz" wrap="square" lIns="0" tIns="0" rIns="0" bIns="0" rtlCol="0">
            <a:spAutoFit/>
          </a:bodyPr>
          <a:lstStyle/>
          <a:p>
            <a:pPr marL="12700">
              <a:lnSpc>
                <a:spcPts val="4475"/>
              </a:lnSpc>
            </a:pPr>
            <a:r>
              <a:rPr dirty="0"/>
              <a:t>Open Enrollment</a:t>
            </a:r>
            <a:r>
              <a:rPr spc="-5" dirty="0"/>
              <a:t> </a:t>
            </a:r>
            <a:r>
              <a:rPr spc="-20" dirty="0"/>
              <a:t>202</a:t>
            </a:r>
            <a:r>
              <a:rPr lang="en-US" spc="-20" dirty="0"/>
              <a:t>7</a:t>
            </a:r>
            <a:endParaRPr spc="-2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93392"/>
            <a:ext cx="20010755" cy="11214100"/>
            <a:chOff x="0" y="93392"/>
            <a:chExt cx="20010755" cy="11214100"/>
          </a:xfrm>
        </p:grpSpPr>
        <p:pic>
          <p:nvPicPr>
            <p:cNvPr id="3" name="object 3"/>
            <p:cNvPicPr/>
            <p:nvPr/>
          </p:nvPicPr>
          <p:blipFill>
            <a:blip r:embed="rId2" cstate="print"/>
            <a:stretch>
              <a:fillRect/>
            </a:stretch>
          </p:blipFill>
          <p:spPr>
            <a:xfrm>
              <a:off x="1118046" y="2863115"/>
              <a:ext cx="17868007" cy="2832020"/>
            </a:xfrm>
            <a:prstGeom prst="rect">
              <a:avLst/>
            </a:prstGeom>
          </p:spPr>
        </p:pic>
        <p:pic>
          <p:nvPicPr>
            <p:cNvPr id="4" name="object 4"/>
            <p:cNvPicPr/>
            <p:nvPr/>
          </p:nvPicPr>
          <p:blipFill>
            <a:blip r:embed="rId3" cstate="print"/>
            <a:stretch>
              <a:fillRect/>
            </a:stretch>
          </p:blipFill>
          <p:spPr>
            <a:xfrm>
              <a:off x="0" y="5572954"/>
              <a:ext cx="9556942" cy="5734185"/>
            </a:xfrm>
            <a:prstGeom prst="rect">
              <a:avLst/>
            </a:prstGeom>
          </p:spPr>
        </p:pic>
      </p:grpSp>
      <p:sp>
        <p:nvSpPr>
          <p:cNvPr id="5" name="object 5"/>
          <p:cNvSpPr txBox="1">
            <a:spLocks noGrp="1"/>
          </p:cNvSpPr>
          <p:nvPr>
            <p:ph type="title"/>
          </p:nvPr>
        </p:nvSpPr>
        <p:spPr>
          <a:xfrm>
            <a:off x="6134616" y="8674179"/>
            <a:ext cx="9215755" cy="1684655"/>
          </a:xfrm>
          <a:prstGeom prst="rect">
            <a:avLst/>
          </a:prstGeom>
        </p:spPr>
        <p:txBody>
          <a:bodyPr vert="horz" wrap="square" lIns="0" tIns="11430" rIns="0" bIns="0" rtlCol="0">
            <a:spAutoFit/>
          </a:bodyPr>
          <a:lstStyle/>
          <a:p>
            <a:pPr marL="12700" marR="5080" indent="2042795">
              <a:lnSpc>
                <a:spcPct val="100000"/>
              </a:lnSpc>
              <a:spcBef>
                <a:spcPts val="90"/>
              </a:spcBef>
            </a:pPr>
            <a:r>
              <a:rPr sz="5450" dirty="0">
                <a:solidFill>
                  <a:srgbClr val="000000"/>
                </a:solidFill>
              </a:rPr>
              <a:t>Follow</a:t>
            </a:r>
            <a:r>
              <a:rPr sz="5450" spc="-90" dirty="0">
                <a:solidFill>
                  <a:srgbClr val="000000"/>
                </a:solidFill>
              </a:rPr>
              <a:t> </a:t>
            </a:r>
            <a:r>
              <a:rPr sz="5450" dirty="0">
                <a:solidFill>
                  <a:srgbClr val="000000"/>
                </a:solidFill>
              </a:rPr>
              <a:t>us</a:t>
            </a:r>
            <a:r>
              <a:rPr sz="5450" spc="-85" dirty="0">
                <a:solidFill>
                  <a:srgbClr val="000000"/>
                </a:solidFill>
              </a:rPr>
              <a:t> </a:t>
            </a:r>
            <a:r>
              <a:rPr sz="5450" dirty="0">
                <a:solidFill>
                  <a:srgbClr val="000000"/>
                </a:solidFill>
              </a:rPr>
              <a:t>on</a:t>
            </a:r>
            <a:r>
              <a:rPr sz="5450" spc="-75" dirty="0">
                <a:solidFill>
                  <a:srgbClr val="000000"/>
                </a:solidFill>
              </a:rPr>
              <a:t> </a:t>
            </a:r>
            <a:r>
              <a:rPr sz="5450" spc="-10" dirty="0">
                <a:solidFill>
                  <a:srgbClr val="000000"/>
                </a:solidFill>
              </a:rPr>
              <a:t>Instagram @csudh_toroauxiliarypartners</a:t>
            </a:r>
            <a:endParaRPr sz="5450"/>
          </a:p>
        </p:txBody>
      </p:sp>
      <p:pic>
        <p:nvPicPr>
          <p:cNvPr id="6" name="object 6"/>
          <p:cNvPicPr/>
          <p:nvPr/>
        </p:nvPicPr>
        <p:blipFill>
          <a:blip r:embed="rId4" cstate="print"/>
          <a:stretch>
            <a:fillRect/>
          </a:stretch>
        </p:blipFill>
        <p:spPr>
          <a:xfrm>
            <a:off x="15705621" y="7168299"/>
            <a:ext cx="3769047" cy="376904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548</TotalTime>
  <Words>4434</Words>
  <Application>Microsoft Office PowerPoint</Application>
  <PresentationFormat>Custom</PresentationFormat>
  <Paragraphs>477</Paragraphs>
  <Slides>60</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60</vt:i4>
      </vt:variant>
    </vt:vector>
  </HeadingPairs>
  <TitlesOfParts>
    <vt:vector size="68" baseType="lpstr">
      <vt:lpstr>Malgun Gothic</vt:lpstr>
      <vt:lpstr>Aptos</vt:lpstr>
      <vt:lpstr>Arial</vt:lpstr>
      <vt:lpstr>Calibri</vt:lpstr>
      <vt:lpstr>Montserrat Medium</vt:lpstr>
      <vt:lpstr>Times New Roman</vt:lpstr>
      <vt:lpstr>Wingdings</vt:lpstr>
      <vt:lpstr>Office Theme</vt:lpstr>
      <vt:lpstr>2027 Benefits</vt:lpstr>
      <vt:lpstr>2027 Open Enrollment</vt:lpstr>
      <vt:lpstr>It’s Open Enrollment</vt:lpstr>
      <vt:lpstr>Who you can cover</vt:lpstr>
      <vt:lpstr>Special Enrollment Opportunities</vt:lpstr>
      <vt:lpstr>What’s New or Changing for 2027?</vt:lpstr>
      <vt:lpstr>What’s New or Changing for 2027?</vt:lpstr>
      <vt:lpstr>Enrolling for Benefits - Benxcel Self Service</vt:lpstr>
      <vt:lpstr>Enrolling for Benefits - Benxcel Self Service</vt:lpstr>
      <vt:lpstr>Medical Health Plans</vt:lpstr>
      <vt:lpstr>Active Employee Health Cost and Medical Plan Summaries </vt:lpstr>
      <vt:lpstr>Kaiser Plan Summary</vt:lpstr>
      <vt:lpstr>Resources for Kaiser Members</vt:lpstr>
      <vt:lpstr>Resources for Kaiser Members</vt:lpstr>
      <vt:lpstr>Anthem Select HMO $15 &amp; HMO $20 Plan Summaries</vt:lpstr>
      <vt:lpstr>Anthem Select HMO $15 &amp; HMO $20 Prescription Plan</vt:lpstr>
      <vt:lpstr>Anthem PPO 80 Plan Summary</vt:lpstr>
      <vt:lpstr>Prescription Drugs - Navitus</vt:lpstr>
      <vt:lpstr>Prescription Drugs - Navitus</vt:lpstr>
      <vt:lpstr>Anthem Value Added Services</vt:lpstr>
      <vt:lpstr>Resources for Anthem Members</vt:lpstr>
      <vt:lpstr>Engage With Your Health</vt:lpstr>
      <vt:lpstr>Engage With Your Health</vt:lpstr>
      <vt:lpstr>Engage With Your Health</vt:lpstr>
      <vt:lpstr>Engage With Your Health</vt:lpstr>
      <vt:lpstr>Dental and Vision</vt:lpstr>
      <vt:lpstr>Dental and Vision</vt:lpstr>
      <vt:lpstr>Delta Dental</vt:lpstr>
      <vt:lpstr>Delta Dental</vt:lpstr>
      <vt:lpstr>Delta Dental Resources</vt:lpstr>
      <vt:lpstr>VSP Vision</vt:lpstr>
      <vt:lpstr>VSP Vision</vt:lpstr>
      <vt:lpstr>Flexible Savings Account (FSA)</vt:lpstr>
      <vt:lpstr>Healthcare Flexible Spending Account (FSA)</vt:lpstr>
      <vt:lpstr>Healthcare Flexible Spending Account (FSA)</vt:lpstr>
      <vt:lpstr>Healthcare Flexible Spending Account (FSA)</vt:lpstr>
      <vt:lpstr>Healthcare Flexible Spending Account (FSA)</vt:lpstr>
      <vt:lpstr>Dependent Care Flexible Spending Account (FSA)</vt:lpstr>
      <vt:lpstr>Dependent Care Flexible Spending Account (FSA)</vt:lpstr>
      <vt:lpstr>Dependent Care Flexible Spending Account (FSA)</vt:lpstr>
      <vt:lpstr>Life and AD&amp;D Insurance Hartford Life Insurance</vt:lpstr>
      <vt:lpstr>Basic Life and AD&amp;D Insurance Hartford Life Insurance</vt:lpstr>
      <vt:lpstr>Basic Life and AD&amp;D Insurance Hartford Life Insurance</vt:lpstr>
      <vt:lpstr>Hartford Long-Term Disability (LTD)</vt:lpstr>
      <vt:lpstr>Disability insurance – Hartford Life Insurance</vt:lpstr>
      <vt:lpstr>Voluntary Benefits</vt:lpstr>
      <vt:lpstr>Voluntary Benefits Overview</vt:lpstr>
      <vt:lpstr>Voluntary Benefits Overview</vt:lpstr>
      <vt:lpstr>Hartford Employee Assistance Program (EAP)</vt:lpstr>
      <vt:lpstr>Hartford Employee Assistance Program (EAP)</vt:lpstr>
      <vt:lpstr>Hartford Employee Assistance Program (EAP)</vt:lpstr>
      <vt:lpstr>Hartford Travel Assistance Services w/ ID Theft Protection</vt:lpstr>
      <vt:lpstr>Hartford Travel Assistance Services w/ ID Theft Protection</vt:lpstr>
      <vt:lpstr>Digital Behavioral Health Resource TALKSPACE</vt:lpstr>
      <vt:lpstr>Digital Behavioral Health Resources</vt:lpstr>
      <vt:lpstr>Talkspace</vt:lpstr>
      <vt:lpstr>Pathwise Financial Wellness</vt:lpstr>
      <vt:lpstr>Pathwise Financial Wellness</vt:lpstr>
      <vt:lpstr>Questions?</vt:lpstr>
      <vt:lpstr>Follow us on Instagram @csudh_toroauxiliarypartners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Eric Oum</dc:creator>
  <cp:lastModifiedBy>Megan Rousseau</cp:lastModifiedBy>
  <cp:revision>15</cp:revision>
  <dcterms:created xsi:type="dcterms:W3CDTF">2025-09-17T19:13:38Z</dcterms:created>
  <dcterms:modified xsi:type="dcterms:W3CDTF">2026-09-30T21:32:51Z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2024-10-01T00:00:00Z</vt:filetime>
  </property>
  <property fmtid="{D5CDD505-2E9C-101B-9397-08002B2CF9AE}" pid="3" name="Creator">
    <vt:lpwstr>Microsoft® PowerPoint® for Microsoft 365</vt:lpwstr>
  </property>
  <property fmtid="{D5CDD505-2E9C-101B-9397-08002B2CF9AE}" pid="4" name="LastSaved">
    <vt:filetime>2025-09-17T00:00:00Z</vt:filetime>
  </property>
  <property fmtid="{D5CDD505-2E9C-101B-9397-08002B2CF9AE}" pid="5" name="Producer">
    <vt:lpwstr>Microsoft® PowerPoint® for Microsoft 365</vt:lpwstr>
  </property>
</Properties>
</file>